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6" r:id="rId2"/>
    <p:sldId id="391" r:id="rId3"/>
    <p:sldId id="401" r:id="rId4"/>
    <p:sldId id="402" r:id="rId5"/>
    <p:sldId id="403" r:id="rId6"/>
    <p:sldId id="404" r:id="rId7"/>
    <p:sldId id="257" r:id="rId8"/>
    <p:sldId id="258" r:id="rId9"/>
    <p:sldId id="259" r:id="rId10"/>
    <p:sldId id="392" r:id="rId11"/>
    <p:sldId id="393" r:id="rId12"/>
    <p:sldId id="260" r:id="rId13"/>
    <p:sldId id="261" r:id="rId14"/>
    <p:sldId id="262" r:id="rId15"/>
    <p:sldId id="263" r:id="rId16"/>
    <p:sldId id="264" r:id="rId17"/>
    <p:sldId id="265" r:id="rId18"/>
    <p:sldId id="394" r:id="rId19"/>
    <p:sldId id="396" r:id="rId20"/>
    <p:sldId id="39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400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405" r:id="rId96"/>
    <p:sldId id="407" r:id="rId97"/>
    <p:sldId id="408" r:id="rId98"/>
    <p:sldId id="398" r:id="rId99"/>
    <p:sldId id="397" r:id="rId100"/>
    <p:sldId id="409" r:id="rId101"/>
    <p:sldId id="399" r:id="rId102"/>
    <p:sldId id="340" r:id="rId103"/>
    <p:sldId id="341" r:id="rId104"/>
    <p:sldId id="342" r:id="rId105"/>
    <p:sldId id="343" r:id="rId106"/>
    <p:sldId id="344" r:id="rId107"/>
    <p:sldId id="345" r:id="rId108"/>
    <p:sldId id="346" r:id="rId109"/>
    <p:sldId id="347" r:id="rId110"/>
    <p:sldId id="348" r:id="rId111"/>
    <p:sldId id="350" r:id="rId112"/>
    <p:sldId id="351" r:id="rId113"/>
    <p:sldId id="352" r:id="rId114"/>
    <p:sldId id="353" r:id="rId115"/>
    <p:sldId id="354" r:id="rId116"/>
    <p:sldId id="355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76" r:id="rId137"/>
    <p:sldId id="377" r:id="rId138"/>
    <p:sldId id="378" r:id="rId139"/>
    <p:sldId id="379" r:id="rId140"/>
    <p:sldId id="380" r:id="rId141"/>
    <p:sldId id="381" r:id="rId142"/>
    <p:sldId id="382" r:id="rId143"/>
    <p:sldId id="383" r:id="rId144"/>
    <p:sldId id="384" r:id="rId145"/>
    <p:sldId id="385" r:id="rId146"/>
    <p:sldId id="386" r:id="rId147"/>
    <p:sldId id="387" r:id="rId148"/>
    <p:sldId id="388" r:id="rId149"/>
    <p:sldId id="389" r:id="rId150"/>
    <p:sldId id="390" r:id="rId1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CB282-65FA-4A10-B3A3-C6246C234287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6E584-D8DA-4C1F-9276-9806589F32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18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latin typeface="DejaVuSans"/>
              </a:rPr>
              <a:t>let's play a game.</a:t>
            </a:r>
          </a:p>
          <a:p>
            <a:pPr algn="l"/>
            <a:r>
              <a:rPr lang="en-US" sz="1200" b="0" i="0" u="none" strike="noStrike" baseline="0" dirty="0">
                <a:latin typeface="DejaVuSans"/>
              </a:rPr>
              <a:t>I show you four images. Please look carefully.</a:t>
            </a:r>
          </a:p>
          <a:p>
            <a:pPr algn="l"/>
            <a:r>
              <a:rPr lang="en-US" sz="1200" b="0" i="0" u="none" strike="noStrike" baseline="0" dirty="0">
                <a:latin typeface="DejaVuSans"/>
              </a:rPr>
              <a:t>The left two images are Armadillos. The right two are pangolins. You may have never heard of armadillo or pangolin, but it doesn't matter.</a:t>
            </a:r>
          </a:p>
          <a:p>
            <a:pPr algn="l"/>
            <a:r>
              <a:rPr lang="en-US" sz="1200" b="0" i="0" u="none" strike="noStrike" baseline="0" dirty="0">
                <a:latin typeface="DejaVuSans"/>
              </a:rPr>
              <a:t>You just want to pay attention to the differences and try to distinguish the two animals. If</a:t>
            </a:r>
          </a:p>
          <a:p>
            <a:pPr algn="l"/>
            <a:r>
              <a:rPr lang="en-US" sz="1200" b="0" i="0" u="none" strike="noStrike" baseline="0" dirty="0">
                <a:latin typeface="DejaVuSans"/>
              </a:rPr>
              <a:t>you don't know the difference, I can give you some hint. Look at their ears and size or</a:t>
            </a:r>
          </a:p>
          <a:p>
            <a:pPr algn="l"/>
            <a:r>
              <a:rPr lang="en-IN" sz="1200" b="0" i="0" u="none" strike="noStrike" baseline="0" dirty="0">
                <a:latin typeface="DejaVuSans"/>
              </a:rPr>
              <a:t>scales.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6E584-D8DA-4C1F-9276-9806589F323B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74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4233-C07B-45D6-95FC-70DC8D588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7B24C-0C0D-4D6B-8655-E5DCD3B77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823C-A47F-4348-8F4E-5504DF90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F9F5C-8F7D-4D41-B579-9D27933A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6348B-9E08-4DB5-A8F2-23D70AFE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87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C204-30A8-4C9C-BF3D-5C04FE8E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F9DD2-3B98-486C-8559-B43D18C42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DEDD8-0849-44BB-886B-E380E4FA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8B032-DBF4-4334-9DA2-BEC3B8D0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56638-69FB-4FF5-850D-1F077AB5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789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05C0E1-F091-406A-A0EE-B30DA083E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1161F-BECB-4033-9F29-1C78A84FE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69FDE-1153-4416-A4F6-4349EAAB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FCEB-3EA1-4FAE-B6DF-D3E46B3A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3D3E3-986F-4C37-98D2-92323288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695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9479" y="2619438"/>
            <a:ext cx="791654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C00000"/>
                </a:solidFill>
                <a:latin typeface="Cambria" panose="02040503050406030204"/>
                <a:cs typeface="Cambria" panose="0204050305040603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0669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Cambria" panose="02040503050406030204"/>
                <a:cs typeface="Cambria" panose="0204050305040603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64535" y="1917782"/>
            <a:ext cx="4655185" cy="4291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846247" y="2073533"/>
            <a:ext cx="4655184" cy="4135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069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E23A-3591-4F5E-9BC1-B15692E9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2913C-FE9B-4389-B023-21215828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D14B-096B-43FF-87AD-9C162067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35BE8-7E0E-466C-A9AD-4C024035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DA3CC-808F-4A9A-B234-6F0D7E51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56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94064-AA67-4E38-9E5B-7722EC9D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29184-02AE-426F-A1E2-DAE2CDAA4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0B245-171D-481F-A723-8143282E6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D827A-27F6-4D7D-9016-8CC4949D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D6ACA-180A-48A6-A466-D0A057F1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67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4A37-F980-4870-9EB9-CA4D9992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FA4F3-E9D0-4CD5-BA37-6764D60DD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267BCE-AA85-4993-B881-C136EE067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9B8FF-CCBE-44FC-AE3A-C09BEBF0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5D2AD-C4CA-4906-A523-35E77368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F71E7-E9D8-438A-ABB1-9F6DF8A93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39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7D42-7A36-4BF3-BA2E-2EA286DD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5B5D2-24B4-4CE4-A782-BB8983D6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871FC-D3E4-465B-929E-48F9A6BB2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D466D-9C3C-41A5-9634-D9B3E098E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C9491-7634-4C52-A458-D34886158D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93C41B-FA84-4E72-9EB8-81C74FC94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0F5D3-88E3-422C-B2F9-243C1C6E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487299-41B8-4581-A1D8-D88EF7FC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05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7ABB-0B00-4F30-B96C-566C59A1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834AF7-4647-4D0B-9547-BBCD12142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64181-5BAC-4E4E-BF4D-E5CDD102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F0110-F9FE-4112-AB3F-C8EA6C61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541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9A0F57-0010-4DF1-8AA4-422727683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AD594-022A-41F1-A042-33F0AE229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C614E-E961-48D6-A749-653E070E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918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387A0-631D-42FF-846E-42CA870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2F703-2BC6-4A35-B2FD-88C1A65CB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1FA18-F4AC-47EF-ADFA-F378D8E7DF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02745-BEDC-467D-829A-71432E99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95FCB-C003-477E-8FC7-3457DE1D7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683FD-65B3-47C5-9D2C-0A5994B9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30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B4B2-31EA-411D-9CAD-58F24860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63A2A-6852-4AAF-8E5C-900CC92EE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9E190-522F-419C-B3E3-13B226298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B589A-2B6D-4EA6-A260-869549AC0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D770F-E114-45E3-9B0B-B0AEBFB85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054C5-DFF1-4583-8EDB-9011576DF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118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143CEC-9B56-457E-AEBA-776CE4670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AE999-B39A-4C75-A174-4485A885D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E1A2A-8B7A-43EF-AB65-D0CEA5E2C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50FFF-5B3E-432D-86C1-5356FC4850D9}" type="datetimeFigureOut">
              <a:rPr lang="en-IN" smtClean="0"/>
              <a:t>10-05-2024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74908-882C-45FF-80B4-789D7619E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C3438-CACA-4B7F-85F4-C0189B0B1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52A97-7C2C-44D5-8C65-5EC29F2278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06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ombru.github.io/2019/04/03/ranking_loss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fastforwardlabs.com/2021/05/26/deep-learning-for-automatic-offline-signature-verification-an-ntroduction.html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11.jpe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106.png"/><Relationship Id="rId4" Type="http://schemas.openxmlformats.org/officeDocument/2006/relationships/image" Target="../media/image8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0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30.jpeg"/><Relationship Id="rId4" Type="http://schemas.openxmlformats.org/officeDocument/2006/relationships/image" Target="../media/image107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0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30.jpeg"/><Relationship Id="rId4" Type="http://schemas.openxmlformats.org/officeDocument/2006/relationships/image" Target="../media/image107.jpe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7.jpeg"/><Relationship Id="rId7" Type="http://schemas.openxmlformats.org/officeDocument/2006/relationships/image" Target="../media/image10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30.jpeg"/><Relationship Id="rId4" Type="http://schemas.openxmlformats.org/officeDocument/2006/relationships/image" Target="../media/image107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09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jpeg"/><Relationship Id="rId7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28.jpe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jpeg"/><Relationship Id="rId7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28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37.jpeg"/><Relationship Id="rId2" Type="http://schemas.openxmlformats.org/officeDocument/2006/relationships/image" Target="../media/image11.jpe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29.jpeg"/><Relationship Id="rId2" Type="http://schemas.openxmlformats.org/officeDocument/2006/relationships/image" Target="../media/image11.jpe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image" Target="../media/image26.jpeg"/><Relationship Id="rId21" Type="http://schemas.openxmlformats.org/officeDocument/2006/relationships/image" Target="../media/image24.jpeg"/><Relationship Id="rId7" Type="http://schemas.openxmlformats.org/officeDocument/2006/relationships/image" Target="../media/image35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image" Target="../media/image32.jpeg"/><Relationship Id="rId16" Type="http://schemas.openxmlformats.org/officeDocument/2006/relationships/image" Target="../media/image19.jpe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14.jpeg"/><Relationship Id="rId5" Type="http://schemas.openxmlformats.org/officeDocument/2006/relationships/image" Target="../media/image33.jpeg"/><Relationship Id="rId15" Type="http://schemas.openxmlformats.org/officeDocument/2006/relationships/image" Target="../media/image18.jpeg"/><Relationship Id="rId23" Type="http://schemas.openxmlformats.org/officeDocument/2006/relationships/image" Target="../media/image29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4" Type="http://schemas.openxmlformats.org/officeDocument/2006/relationships/image" Target="../media/image28.jpe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Relationship Id="rId22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2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29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9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0.jpeg"/><Relationship Id="rId7" Type="http://schemas.openxmlformats.org/officeDocument/2006/relationships/image" Target="../media/image3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endenlake/omniglot" TargetMode="Externa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nsorflow.org/datasets/catalog/omniglot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18" Type="http://schemas.openxmlformats.org/officeDocument/2006/relationships/image" Target="../media/image72.jpeg"/><Relationship Id="rId3" Type="http://schemas.openxmlformats.org/officeDocument/2006/relationships/image" Target="../media/image57.jpeg"/><Relationship Id="rId21" Type="http://schemas.openxmlformats.org/officeDocument/2006/relationships/image" Target="../media/image75.jpe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17" Type="http://schemas.openxmlformats.org/officeDocument/2006/relationships/image" Target="../media/image71.jpeg"/><Relationship Id="rId2" Type="http://schemas.openxmlformats.org/officeDocument/2006/relationships/image" Target="../media/image56.jpeg"/><Relationship Id="rId16" Type="http://schemas.openxmlformats.org/officeDocument/2006/relationships/image" Target="../media/image70.jpeg"/><Relationship Id="rId20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5" Type="http://schemas.openxmlformats.org/officeDocument/2006/relationships/image" Target="../media/image69.jpeg"/><Relationship Id="rId10" Type="http://schemas.openxmlformats.org/officeDocument/2006/relationships/image" Target="../media/image64.jpeg"/><Relationship Id="rId19" Type="http://schemas.openxmlformats.org/officeDocument/2006/relationships/image" Target="../media/image73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Relationship Id="rId14" Type="http://schemas.openxmlformats.org/officeDocument/2006/relationships/image" Target="../media/image6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11.jpe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7.jpeg"/><Relationship Id="rId7" Type="http://schemas.openxmlformats.org/officeDocument/2006/relationships/image" Target="../media/image11.jpeg"/><Relationship Id="rId12" Type="http://schemas.openxmlformats.org/officeDocument/2006/relationships/image" Target="../media/image20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11" Type="http://schemas.openxmlformats.org/officeDocument/2006/relationships/image" Target="../media/image14.jpeg"/><Relationship Id="rId5" Type="http://schemas.openxmlformats.org/officeDocument/2006/relationships/image" Target="../media/image78.jpeg"/><Relationship Id="rId10" Type="http://schemas.openxmlformats.org/officeDocument/2006/relationships/image" Target="../media/image15.jpeg"/><Relationship Id="rId4" Type="http://schemas.openxmlformats.org/officeDocument/2006/relationships/image" Target="../media/image77.jpeg"/><Relationship Id="rId9" Type="http://schemas.openxmlformats.org/officeDocument/2006/relationships/image" Target="../media/image1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1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26.jpeg"/><Relationship Id="rId7" Type="http://schemas.openxmlformats.org/officeDocument/2006/relationships/image" Target="../media/image35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12" Type="http://schemas.openxmlformats.org/officeDocument/2006/relationships/image" Target="../media/image8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76.jpeg"/><Relationship Id="rId10" Type="http://schemas.openxmlformats.org/officeDocument/2006/relationships/image" Target="../media/image16.jpeg"/><Relationship Id="rId4" Type="http://schemas.openxmlformats.org/officeDocument/2006/relationships/image" Target="../media/image78.jpeg"/><Relationship Id="rId9" Type="http://schemas.openxmlformats.org/officeDocument/2006/relationships/image" Target="../media/image77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12" Type="http://schemas.openxmlformats.org/officeDocument/2006/relationships/image" Target="../media/image8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76.jpeg"/><Relationship Id="rId10" Type="http://schemas.openxmlformats.org/officeDocument/2006/relationships/image" Target="../media/image16.jpeg"/><Relationship Id="rId4" Type="http://schemas.openxmlformats.org/officeDocument/2006/relationships/image" Target="../media/image78.jpeg"/><Relationship Id="rId9" Type="http://schemas.openxmlformats.org/officeDocument/2006/relationships/image" Target="../media/image77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12" Type="http://schemas.openxmlformats.org/officeDocument/2006/relationships/image" Target="../media/image8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76.jpeg"/><Relationship Id="rId10" Type="http://schemas.openxmlformats.org/officeDocument/2006/relationships/image" Target="../media/image16.jpeg"/><Relationship Id="rId4" Type="http://schemas.openxmlformats.org/officeDocument/2006/relationships/image" Target="../media/image78.jpeg"/><Relationship Id="rId9" Type="http://schemas.openxmlformats.org/officeDocument/2006/relationships/image" Target="../media/image77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12" Type="http://schemas.openxmlformats.org/officeDocument/2006/relationships/image" Target="../media/image8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76.jpeg"/><Relationship Id="rId10" Type="http://schemas.openxmlformats.org/officeDocument/2006/relationships/image" Target="../media/image16.jpeg"/><Relationship Id="rId4" Type="http://schemas.openxmlformats.org/officeDocument/2006/relationships/image" Target="../media/image78.jpeg"/><Relationship Id="rId9" Type="http://schemas.openxmlformats.org/officeDocument/2006/relationships/image" Target="../media/image7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12" Type="http://schemas.openxmlformats.org/officeDocument/2006/relationships/image" Target="../media/image8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76.jpeg"/><Relationship Id="rId10" Type="http://schemas.openxmlformats.org/officeDocument/2006/relationships/image" Target="../media/image16.jpeg"/><Relationship Id="rId4" Type="http://schemas.openxmlformats.org/officeDocument/2006/relationships/image" Target="../media/image78.jpeg"/><Relationship Id="rId9" Type="http://schemas.openxmlformats.org/officeDocument/2006/relationships/image" Target="../media/image77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12" Type="http://schemas.openxmlformats.org/officeDocument/2006/relationships/image" Target="../media/image8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76.jpeg"/><Relationship Id="rId10" Type="http://schemas.openxmlformats.org/officeDocument/2006/relationships/image" Target="../media/image16.jpeg"/><Relationship Id="rId4" Type="http://schemas.openxmlformats.org/officeDocument/2006/relationships/image" Target="../media/image78.jpeg"/><Relationship Id="rId9" Type="http://schemas.openxmlformats.org/officeDocument/2006/relationships/image" Target="../media/image77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8.jpe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12" Type="http://schemas.openxmlformats.org/officeDocument/2006/relationships/image" Target="../media/image8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7.jpeg"/><Relationship Id="rId5" Type="http://schemas.openxmlformats.org/officeDocument/2006/relationships/image" Target="../media/image76.jpeg"/><Relationship Id="rId10" Type="http://schemas.openxmlformats.org/officeDocument/2006/relationships/image" Target="../media/image16.jpeg"/><Relationship Id="rId4" Type="http://schemas.openxmlformats.org/officeDocument/2006/relationships/image" Target="../media/image78.jpeg"/><Relationship Id="rId9" Type="http://schemas.openxmlformats.org/officeDocument/2006/relationships/image" Target="../media/image77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0.jpeg"/><Relationship Id="rId4" Type="http://schemas.openxmlformats.org/officeDocument/2006/relationships/image" Target="../media/image8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4.jpeg"/><Relationship Id="rId4" Type="http://schemas.openxmlformats.org/officeDocument/2006/relationships/image" Target="../media/image76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76.jpeg"/><Relationship Id="rId4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B271E-50CE-4AE9-9BA4-889410B8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2" y="3325052"/>
            <a:ext cx="7375828" cy="328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9CFB08-BA7E-4BB9-A46B-C782A0F0B0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961" y="3325052"/>
            <a:ext cx="3806537" cy="318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2001E8-1DB5-4AD6-BBF7-3A4AF7532276}"/>
              </a:ext>
            </a:extLst>
          </p:cNvPr>
          <p:cNvSpPr/>
          <p:nvPr/>
        </p:nvSpPr>
        <p:spPr>
          <a:xfrm>
            <a:off x="2438719" y="618990"/>
            <a:ext cx="52155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Siamese Network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E67284-C89A-49F3-A196-2CC281670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395" y="244197"/>
            <a:ext cx="2676899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B5C39-97CB-422D-A083-D4DF57106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    Terminology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62FEE-B8C8-499C-B76D-D186D76E8628}"/>
              </a:ext>
            </a:extLst>
          </p:cNvPr>
          <p:cNvSpPr txBox="1"/>
          <p:nvPr/>
        </p:nvSpPr>
        <p:spPr>
          <a:xfrm>
            <a:off x="838199" y="2690336"/>
            <a:ext cx="10383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Few-Shot Learning </a:t>
            </a: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is a problem of making predictions based on a limited number of samples. Few-Shot learning is different from the standard </a:t>
            </a:r>
            <a:r>
              <a:rPr lang="en-IN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supervised learning.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F9EBA-C9D5-4274-A638-A8351940F99B}"/>
              </a:ext>
            </a:extLst>
          </p:cNvPr>
          <p:cNvSpPr txBox="1"/>
          <p:nvPr/>
        </p:nvSpPr>
        <p:spPr>
          <a:xfrm>
            <a:off x="838199" y="4614116"/>
            <a:ext cx="10830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i="0" u="none" strike="noStrike" baseline="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goal of Few-Shot learning is not to let the model recognize the images in the training set and then generalize to the test set. Instead, the goal is learn to learn. </a:t>
            </a:r>
          </a:p>
          <a:p>
            <a:pPr algn="l"/>
            <a:endParaRPr lang="en-US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en-US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Example in next slide </a:t>
            </a:r>
            <a:endParaRPr lang="en-IN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C31D4-ED75-4AA3-B4DA-2C4A7C8319F6}"/>
              </a:ext>
            </a:extLst>
          </p:cNvPr>
          <p:cNvSpPr txBox="1"/>
          <p:nvPr/>
        </p:nvSpPr>
        <p:spPr>
          <a:xfrm>
            <a:off x="838199" y="1138673"/>
            <a:ext cx="107026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Support Set: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 small set of labeled examples (images, for instance) that represent the categories the model needs to distinguish. </a:t>
            </a: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It is too small for training a model. </a:t>
            </a:r>
            <a:endParaRPr lang="en-US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Query: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An unlabeled sample that the model hasn't seen before and needs to classify or identify based on the knowledge it gained from the support set.</a:t>
            </a:r>
          </a:p>
        </p:txBody>
      </p:sp>
    </p:spTree>
    <p:extLst>
      <p:ext uri="{BB962C8B-B14F-4D97-AF65-F5344CB8AC3E}">
        <p14:creationId xmlns:p14="http://schemas.microsoft.com/office/powerpoint/2010/main" val="39968253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E0B02B-F587-410E-9025-13ADC9AD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51943"/>
            <a:ext cx="6738668" cy="5168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253EE-76D8-4BC2-9DDD-7B300FAC6EB3}"/>
              </a:ext>
            </a:extLst>
          </p:cNvPr>
          <p:cNvSpPr txBox="1"/>
          <p:nvPr/>
        </p:nvSpPr>
        <p:spPr>
          <a:xfrm>
            <a:off x="3047134" y="5592677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https://gombru.github.io/2019/04/03/ranking_loss/</a:t>
            </a:r>
            <a:r>
              <a:rPr lang="en-IN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097C4-ABCF-47B5-8787-D0566A1DBDF8}"/>
              </a:ext>
            </a:extLst>
          </p:cNvPr>
          <p:cNvSpPr txBox="1"/>
          <p:nvPr/>
        </p:nvSpPr>
        <p:spPr>
          <a:xfrm>
            <a:off x="249381" y="6198904"/>
            <a:ext cx="11856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https://blog.fastforwardlabs.com/2021/05/26/deep-learning-for-automatic-offline-signature-verification-an-ntroduction.html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739389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AEEEA1-5DB5-4AB1-819D-2A0C259E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323416"/>
            <a:ext cx="8478433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1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208" y="141819"/>
            <a:ext cx="1115759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One-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2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96703" y="5265785"/>
            <a:ext cx="3773170" cy="1210310"/>
            <a:chOff x="4196703" y="5265785"/>
            <a:chExt cx="3773170" cy="12103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6703" y="5265785"/>
              <a:ext cx="1817938" cy="12100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9025" y="5265785"/>
              <a:ext cx="1810584" cy="120765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605192" y="478252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438586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7158" y="4638675"/>
            <a:ext cx="11903075" cy="2095500"/>
            <a:chOff x="177158" y="4638675"/>
            <a:chExt cx="11903075" cy="2095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2729" y="5265785"/>
              <a:ext cx="1801770" cy="12011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6208" y="4657725"/>
              <a:ext cx="11864975" cy="2057400"/>
            </a:xfrm>
            <a:custGeom>
              <a:avLst/>
              <a:gdLst/>
              <a:ahLst/>
              <a:cxnLst/>
              <a:rect l="l" t="t" r="r" b="b"/>
              <a:pathLst>
                <a:path w="11864975" h="2057400">
                  <a:moveTo>
                    <a:pt x="0" y="342908"/>
                  </a:moveTo>
                  <a:lnTo>
                    <a:pt x="3130" y="296378"/>
                  </a:lnTo>
                  <a:lnTo>
                    <a:pt x="12249" y="251749"/>
                  </a:lnTo>
                  <a:lnTo>
                    <a:pt x="26947" y="209433"/>
                  </a:lnTo>
                  <a:lnTo>
                    <a:pt x="46816" y="169836"/>
                  </a:lnTo>
                  <a:lnTo>
                    <a:pt x="71449" y="133367"/>
                  </a:lnTo>
                  <a:lnTo>
                    <a:pt x="100435" y="100435"/>
                  </a:lnTo>
                  <a:lnTo>
                    <a:pt x="133367" y="71449"/>
                  </a:lnTo>
                  <a:lnTo>
                    <a:pt x="169835" y="46817"/>
                  </a:lnTo>
                  <a:lnTo>
                    <a:pt x="209432" y="26947"/>
                  </a:lnTo>
                  <a:lnTo>
                    <a:pt x="251749" y="12249"/>
                  </a:lnTo>
                  <a:lnTo>
                    <a:pt x="296377" y="3130"/>
                  </a:lnTo>
                  <a:lnTo>
                    <a:pt x="342907" y="0"/>
                  </a:lnTo>
                  <a:lnTo>
                    <a:pt x="11521592" y="0"/>
                  </a:lnTo>
                  <a:lnTo>
                    <a:pt x="11568122" y="3130"/>
                  </a:lnTo>
                  <a:lnTo>
                    <a:pt x="11612750" y="12249"/>
                  </a:lnTo>
                  <a:lnTo>
                    <a:pt x="11655067" y="26947"/>
                  </a:lnTo>
                  <a:lnTo>
                    <a:pt x="11694664" y="46817"/>
                  </a:lnTo>
                  <a:lnTo>
                    <a:pt x="11731133" y="71449"/>
                  </a:lnTo>
                  <a:lnTo>
                    <a:pt x="11764064" y="100435"/>
                  </a:lnTo>
                  <a:lnTo>
                    <a:pt x="11793051" y="133367"/>
                  </a:lnTo>
                  <a:lnTo>
                    <a:pt x="11817683" y="169836"/>
                  </a:lnTo>
                  <a:lnTo>
                    <a:pt x="11837552" y="209433"/>
                  </a:lnTo>
                  <a:lnTo>
                    <a:pt x="11852251" y="251749"/>
                  </a:lnTo>
                  <a:lnTo>
                    <a:pt x="11861369" y="296378"/>
                  </a:lnTo>
                  <a:lnTo>
                    <a:pt x="11864500" y="342908"/>
                  </a:lnTo>
                  <a:lnTo>
                    <a:pt x="11864500" y="1714491"/>
                  </a:lnTo>
                  <a:lnTo>
                    <a:pt x="11861369" y="1761021"/>
                  </a:lnTo>
                  <a:lnTo>
                    <a:pt x="11852251" y="1805650"/>
                  </a:lnTo>
                  <a:lnTo>
                    <a:pt x="11837552" y="1847966"/>
                  </a:lnTo>
                  <a:lnTo>
                    <a:pt x="11817683" y="1887564"/>
                  </a:lnTo>
                  <a:lnTo>
                    <a:pt x="11793051" y="1924032"/>
                  </a:lnTo>
                  <a:lnTo>
                    <a:pt x="11764064" y="1956964"/>
                  </a:lnTo>
                  <a:lnTo>
                    <a:pt x="11731133" y="1985950"/>
                  </a:lnTo>
                  <a:lnTo>
                    <a:pt x="11694664" y="2010583"/>
                  </a:lnTo>
                  <a:lnTo>
                    <a:pt x="11655067" y="2030452"/>
                  </a:lnTo>
                  <a:lnTo>
                    <a:pt x="11612750" y="2045151"/>
                  </a:lnTo>
                  <a:lnTo>
                    <a:pt x="11568122" y="2054269"/>
                  </a:lnTo>
                  <a:lnTo>
                    <a:pt x="11521592" y="2057400"/>
                  </a:lnTo>
                  <a:lnTo>
                    <a:pt x="342907" y="2057400"/>
                  </a:lnTo>
                  <a:lnTo>
                    <a:pt x="296377" y="2054269"/>
                  </a:lnTo>
                  <a:lnTo>
                    <a:pt x="251749" y="2045151"/>
                  </a:lnTo>
                  <a:lnTo>
                    <a:pt x="209432" y="2030452"/>
                  </a:lnTo>
                  <a:lnTo>
                    <a:pt x="169835" y="2010583"/>
                  </a:lnTo>
                  <a:lnTo>
                    <a:pt x="133367" y="1985950"/>
                  </a:lnTo>
                  <a:lnTo>
                    <a:pt x="100435" y="1956964"/>
                  </a:lnTo>
                  <a:lnTo>
                    <a:pt x="71449" y="1924032"/>
                  </a:lnTo>
                  <a:lnTo>
                    <a:pt x="46816" y="1887564"/>
                  </a:lnTo>
                  <a:lnTo>
                    <a:pt x="26947" y="1847966"/>
                  </a:lnTo>
                  <a:lnTo>
                    <a:pt x="12249" y="1805650"/>
                  </a:lnTo>
                  <a:lnTo>
                    <a:pt x="3130" y="1761021"/>
                  </a:lnTo>
                  <a:lnTo>
                    <a:pt x="0" y="1714491"/>
                  </a:lnTo>
                  <a:lnTo>
                    <a:pt x="0" y="34290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06118" y="3984471"/>
            <a:ext cx="3112135" cy="125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055" algn="ctr">
              <a:lnSpc>
                <a:spcPct val="100000"/>
              </a:lnSpc>
              <a:spcBef>
                <a:spcPts val="100"/>
              </a:spcBef>
            </a:pPr>
            <a:r>
              <a:rPr sz="3200" b="1" spc="12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Support</a:t>
            </a:r>
            <a:r>
              <a:rPr sz="3200" b="1" spc="30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3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Set:</a:t>
            </a:r>
            <a:endParaRPr sz="3200">
              <a:latin typeface="Cambria" panose="02040503050406030204"/>
              <a:cs typeface="Cambria" panose="02040503050406030204"/>
            </a:endParaRPr>
          </a:p>
          <a:p>
            <a:pPr algn="ctr">
              <a:lnSpc>
                <a:spcPct val="100000"/>
              </a:lnSpc>
              <a:spcBef>
                <a:spcPts val="2440"/>
              </a:spcBef>
              <a:tabLst>
                <a:tab pos="1833880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66509"/>
            <a:ext cx="11353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One-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2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3006" y="2548197"/>
            <a:ext cx="3737610" cy="2226945"/>
          </a:xfrm>
          <a:custGeom>
            <a:avLst/>
            <a:gdLst/>
            <a:ahLst/>
            <a:cxnLst/>
            <a:rect l="l" t="t" r="r" b="b"/>
            <a:pathLst>
              <a:path w="3737610" h="2226945">
                <a:moveTo>
                  <a:pt x="3622285" y="0"/>
                </a:moveTo>
                <a:lnTo>
                  <a:pt x="3622978" y="38094"/>
                </a:lnTo>
                <a:lnTo>
                  <a:pt x="3564108" y="39166"/>
                </a:lnTo>
                <a:lnTo>
                  <a:pt x="3390964" y="48513"/>
                </a:lnTo>
                <a:lnTo>
                  <a:pt x="3218515" y="63847"/>
                </a:lnTo>
                <a:lnTo>
                  <a:pt x="3047095" y="84968"/>
                </a:lnTo>
                <a:lnTo>
                  <a:pt x="2877042" y="111673"/>
                </a:lnTo>
                <a:lnTo>
                  <a:pt x="2708690" y="143766"/>
                </a:lnTo>
                <a:lnTo>
                  <a:pt x="2542374" y="181046"/>
                </a:lnTo>
                <a:lnTo>
                  <a:pt x="2378431" y="223312"/>
                </a:lnTo>
                <a:lnTo>
                  <a:pt x="2217197" y="270370"/>
                </a:lnTo>
                <a:lnTo>
                  <a:pt x="2058861" y="322066"/>
                </a:lnTo>
                <a:lnTo>
                  <a:pt x="1753090" y="438293"/>
                </a:lnTo>
                <a:lnTo>
                  <a:pt x="1463523" y="570503"/>
                </a:lnTo>
                <a:lnTo>
                  <a:pt x="1325438" y="642223"/>
                </a:lnTo>
                <a:lnTo>
                  <a:pt x="1192550" y="717282"/>
                </a:lnTo>
                <a:lnTo>
                  <a:pt x="1065051" y="795557"/>
                </a:lnTo>
                <a:lnTo>
                  <a:pt x="943279" y="876857"/>
                </a:lnTo>
                <a:lnTo>
                  <a:pt x="827570" y="960987"/>
                </a:lnTo>
                <a:lnTo>
                  <a:pt x="718258" y="1047758"/>
                </a:lnTo>
                <a:lnTo>
                  <a:pt x="615682" y="1136981"/>
                </a:lnTo>
                <a:lnTo>
                  <a:pt x="520178" y="1228464"/>
                </a:lnTo>
                <a:lnTo>
                  <a:pt x="432087" y="1322024"/>
                </a:lnTo>
                <a:lnTo>
                  <a:pt x="351750" y="1417474"/>
                </a:lnTo>
                <a:lnTo>
                  <a:pt x="279514" y="1514632"/>
                </a:lnTo>
                <a:lnTo>
                  <a:pt x="215727" y="1613314"/>
                </a:lnTo>
                <a:lnTo>
                  <a:pt x="160742" y="1713335"/>
                </a:lnTo>
                <a:lnTo>
                  <a:pt x="114922" y="1814509"/>
                </a:lnTo>
                <a:lnTo>
                  <a:pt x="78633" y="1916644"/>
                </a:lnTo>
                <a:lnTo>
                  <a:pt x="52211" y="2019683"/>
                </a:lnTo>
                <a:lnTo>
                  <a:pt x="39398" y="2111510"/>
                </a:lnTo>
                <a:lnTo>
                  <a:pt x="0" y="2109003"/>
                </a:lnTo>
                <a:lnTo>
                  <a:pt x="49772" y="2226703"/>
                </a:lnTo>
                <a:lnTo>
                  <a:pt x="114068" y="2116264"/>
                </a:lnTo>
                <a:lnTo>
                  <a:pt x="77529" y="2113939"/>
                </a:lnTo>
                <a:lnTo>
                  <a:pt x="89650" y="2027071"/>
                </a:lnTo>
                <a:lnTo>
                  <a:pt x="115111" y="1927777"/>
                </a:lnTo>
                <a:lnTo>
                  <a:pt x="150287" y="1828772"/>
                </a:lnTo>
                <a:lnTo>
                  <a:pt x="194840" y="1730396"/>
                </a:lnTo>
                <a:lnTo>
                  <a:pt x="248460" y="1632858"/>
                </a:lnTo>
                <a:lnTo>
                  <a:pt x="310833" y="1536364"/>
                </a:lnTo>
                <a:lnTo>
                  <a:pt x="381640" y="1441131"/>
                </a:lnTo>
                <a:lnTo>
                  <a:pt x="460554" y="1347370"/>
                </a:lnTo>
                <a:lnTo>
                  <a:pt x="547244" y="1255298"/>
                </a:lnTo>
                <a:lnTo>
                  <a:pt x="641376" y="1165127"/>
                </a:lnTo>
                <a:lnTo>
                  <a:pt x="742615" y="1077069"/>
                </a:lnTo>
                <a:lnTo>
                  <a:pt x="850629" y="991327"/>
                </a:lnTo>
                <a:lnTo>
                  <a:pt x="965066" y="908122"/>
                </a:lnTo>
                <a:lnTo>
                  <a:pt x="1085603" y="827647"/>
                </a:lnTo>
                <a:lnTo>
                  <a:pt x="1211893" y="750112"/>
                </a:lnTo>
                <a:lnTo>
                  <a:pt x="1343592" y="675727"/>
                </a:lnTo>
                <a:lnTo>
                  <a:pt x="1480229" y="604760"/>
                </a:lnTo>
                <a:lnTo>
                  <a:pt x="1767785" y="473467"/>
                </a:lnTo>
                <a:lnTo>
                  <a:pt x="2071550" y="358002"/>
                </a:lnTo>
                <a:lnTo>
                  <a:pt x="2228448" y="306776"/>
                </a:lnTo>
                <a:lnTo>
                  <a:pt x="2388529" y="260055"/>
                </a:lnTo>
                <a:lnTo>
                  <a:pt x="2551299" y="218090"/>
                </a:lnTo>
                <a:lnTo>
                  <a:pt x="2716427" y="181077"/>
                </a:lnTo>
                <a:lnTo>
                  <a:pt x="2883565" y="149216"/>
                </a:lnTo>
                <a:lnTo>
                  <a:pt x="3052380" y="122704"/>
                </a:lnTo>
                <a:lnTo>
                  <a:pt x="3222528" y="101742"/>
                </a:lnTo>
                <a:lnTo>
                  <a:pt x="3393683" y="86522"/>
                </a:lnTo>
                <a:lnTo>
                  <a:pt x="3565484" y="77247"/>
                </a:lnTo>
                <a:lnTo>
                  <a:pt x="3623671" y="76187"/>
                </a:lnTo>
                <a:lnTo>
                  <a:pt x="3624366" y="114280"/>
                </a:lnTo>
                <a:lnTo>
                  <a:pt x="3737606" y="55059"/>
                </a:lnTo>
                <a:lnTo>
                  <a:pt x="362228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dist</a:t>
            </a:r>
            <a:r>
              <a:rPr sz="2400" spc="11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231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645" y="204164"/>
            <a:ext cx="111771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One-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46425" y="2628407"/>
            <a:ext cx="1754505" cy="2146935"/>
          </a:xfrm>
          <a:custGeom>
            <a:avLst/>
            <a:gdLst/>
            <a:ahLst/>
            <a:cxnLst/>
            <a:rect l="l" t="t" r="r" b="b"/>
            <a:pathLst>
              <a:path w="1754504" h="2146935">
                <a:moveTo>
                  <a:pt x="1629749" y="0"/>
                </a:moveTo>
                <a:lnTo>
                  <a:pt x="1595464" y="41518"/>
                </a:lnTo>
                <a:lnTo>
                  <a:pt x="1544182" y="46076"/>
                </a:lnTo>
                <a:lnTo>
                  <a:pt x="1487263" y="50342"/>
                </a:lnTo>
                <a:lnTo>
                  <a:pt x="1425309" y="54270"/>
                </a:lnTo>
                <a:lnTo>
                  <a:pt x="1359024" y="57812"/>
                </a:lnTo>
                <a:lnTo>
                  <a:pt x="1215698" y="63581"/>
                </a:lnTo>
                <a:lnTo>
                  <a:pt x="1062452" y="67292"/>
                </a:lnTo>
                <a:lnTo>
                  <a:pt x="903425" y="68611"/>
                </a:lnTo>
                <a:lnTo>
                  <a:pt x="861597" y="71746"/>
                </a:lnTo>
                <a:lnTo>
                  <a:pt x="819275" y="81144"/>
                </a:lnTo>
                <a:lnTo>
                  <a:pt x="777435" y="96447"/>
                </a:lnTo>
                <a:lnTo>
                  <a:pt x="736177" y="117356"/>
                </a:lnTo>
                <a:lnTo>
                  <a:pt x="695556" y="143597"/>
                </a:lnTo>
                <a:lnTo>
                  <a:pt x="655609" y="174920"/>
                </a:lnTo>
                <a:lnTo>
                  <a:pt x="616364" y="211104"/>
                </a:lnTo>
                <a:lnTo>
                  <a:pt x="577672" y="252138"/>
                </a:lnTo>
                <a:lnTo>
                  <a:pt x="503213" y="346781"/>
                </a:lnTo>
                <a:lnTo>
                  <a:pt x="432059" y="458033"/>
                </a:lnTo>
                <a:lnTo>
                  <a:pt x="364892" y="584178"/>
                </a:lnTo>
                <a:lnTo>
                  <a:pt x="302248" y="723755"/>
                </a:lnTo>
                <a:lnTo>
                  <a:pt x="244699" y="875295"/>
                </a:lnTo>
                <a:lnTo>
                  <a:pt x="192835" y="1037324"/>
                </a:lnTo>
                <a:lnTo>
                  <a:pt x="147256" y="1208358"/>
                </a:lnTo>
                <a:lnTo>
                  <a:pt x="108574" y="1386909"/>
                </a:lnTo>
                <a:lnTo>
                  <a:pt x="77405" y="1571492"/>
                </a:lnTo>
                <a:lnTo>
                  <a:pt x="54367" y="1760613"/>
                </a:lnTo>
                <a:lnTo>
                  <a:pt x="40085" y="1952782"/>
                </a:lnTo>
                <a:lnTo>
                  <a:pt x="38087" y="2031748"/>
                </a:lnTo>
                <a:lnTo>
                  <a:pt x="0" y="2030784"/>
                </a:lnTo>
                <a:lnTo>
                  <a:pt x="54241" y="2146494"/>
                </a:lnTo>
                <a:lnTo>
                  <a:pt x="114263" y="2033676"/>
                </a:lnTo>
                <a:lnTo>
                  <a:pt x="76175" y="2032712"/>
                </a:lnTo>
                <a:lnTo>
                  <a:pt x="78149" y="1954677"/>
                </a:lnTo>
                <a:lnTo>
                  <a:pt x="92297" y="1764330"/>
                </a:lnTo>
                <a:lnTo>
                  <a:pt x="115119" y="1576970"/>
                </a:lnTo>
                <a:lnTo>
                  <a:pt x="145996" y="1394119"/>
                </a:lnTo>
                <a:lnTo>
                  <a:pt x="184302" y="1217301"/>
                </a:lnTo>
                <a:lnTo>
                  <a:pt x="229407" y="1048043"/>
                </a:lnTo>
                <a:lnTo>
                  <a:pt x="280677" y="887874"/>
                </a:lnTo>
                <a:lnTo>
                  <a:pt x="337468" y="738332"/>
                </a:lnTo>
                <a:lnTo>
                  <a:pt x="399125" y="600950"/>
                </a:lnTo>
                <a:lnTo>
                  <a:pt x="464974" y="477279"/>
                </a:lnTo>
                <a:lnTo>
                  <a:pt x="534308" y="368876"/>
                </a:lnTo>
                <a:lnTo>
                  <a:pt x="606562" y="277036"/>
                </a:lnTo>
                <a:lnTo>
                  <a:pt x="643171" y="238211"/>
                </a:lnTo>
                <a:lnTo>
                  <a:pt x="680316" y="203963"/>
                </a:lnTo>
                <a:lnTo>
                  <a:pt x="717694" y="174654"/>
                </a:lnTo>
                <a:lnTo>
                  <a:pt x="755176" y="150441"/>
                </a:lnTo>
                <a:lnTo>
                  <a:pt x="792643" y="131453"/>
                </a:lnTo>
                <a:lnTo>
                  <a:pt x="829995" y="117792"/>
                </a:lnTo>
                <a:lnTo>
                  <a:pt x="905008" y="106700"/>
                </a:lnTo>
                <a:lnTo>
                  <a:pt x="1063066" y="105388"/>
                </a:lnTo>
                <a:lnTo>
                  <a:pt x="1216930" y="101662"/>
                </a:lnTo>
                <a:lnTo>
                  <a:pt x="1360807" y="95872"/>
                </a:lnTo>
                <a:lnTo>
                  <a:pt x="1427534" y="92306"/>
                </a:lnTo>
                <a:lnTo>
                  <a:pt x="1489887" y="88352"/>
                </a:lnTo>
                <a:lnTo>
                  <a:pt x="1547299" y="84051"/>
                </a:lnTo>
                <a:lnTo>
                  <a:pt x="1599166" y="79439"/>
                </a:lnTo>
                <a:lnTo>
                  <a:pt x="1645869" y="74452"/>
                </a:lnTo>
                <a:lnTo>
                  <a:pt x="1647422" y="74085"/>
                </a:lnTo>
                <a:lnTo>
                  <a:pt x="1656271" y="111180"/>
                </a:lnTo>
                <a:lnTo>
                  <a:pt x="1754191" y="29067"/>
                </a:lnTo>
                <a:lnTo>
                  <a:pt x="162974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54656" y="3922185"/>
          <a:ext cx="11051538" cy="1323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5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86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dist</a:t>
                      </a:r>
                      <a:r>
                        <a:rPr sz="2400" spc="114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1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231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dist</a:t>
                      </a:r>
                      <a:r>
                        <a:rPr sz="2400" spc="114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1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19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25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Fox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8257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Squirrel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511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Rabbit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330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Hamster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559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Otter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238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Beaver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656" y="141819"/>
            <a:ext cx="108991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One-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4656" y="3922183"/>
          <a:ext cx="11412851" cy="1323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11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9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110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47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dist</a:t>
                      </a:r>
                      <a:r>
                        <a:rPr sz="2400" spc="114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1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231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8765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dist</a:t>
                      </a:r>
                      <a:r>
                        <a:rPr sz="2400" spc="114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1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19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dist</a:t>
                      </a:r>
                      <a:r>
                        <a:rPr sz="2400" spc="114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1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138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dist</a:t>
                      </a:r>
                      <a:r>
                        <a:rPr sz="2400" spc="114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1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76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dist</a:t>
                      </a:r>
                      <a:r>
                        <a:rPr sz="2400" spc="114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1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122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20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dist</a:t>
                      </a:r>
                      <a:r>
                        <a:rPr sz="2400" spc="114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1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94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20" marB="0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25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Fox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8257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Squirrel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Rabbit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92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Hamster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Otter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Beaver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336" y="266509"/>
            <a:ext cx="110524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One-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2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07588" y="3698120"/>
          <a:ext cx="1835150" cy="2836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R="301625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dist</a:t>
                      </a:r>
                      <a:r>
                        <a:rPr sz="2400" spc="114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10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19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9654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Squirrel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dist</a:t>
            </a:r>
            <a:r>
              <a:rPr sz="2400" spc="11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231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3830" y="3922185"/>
            <a:ext cx="182118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14630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dist</a:t>
            </a:r>
            <a:r>
              <a:rPr sz="2400" spc="11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138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59026" y="3922185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dist</a:t>
            </a:r>
            <a:r>
              <a:rPr sz="2400" spc="11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76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03472" y="3922184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dist</a:t>
            </a:r>
            <a:r>
              <a:rPr sz="2400" spc="11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122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58440" y="3922183"/>
            <a:ext cx="180657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dist</a:t>
            </a:r>
            <a:r>
              <a:rPr sz="2400" spc="11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94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3006" y="2571718"/>
            <a:ext cx="2225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70" dirty="0"/>
              <a:t>Summary</a:t>
            </a:r>
            <a:endParaRPr sz="36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164" y="100253"/>
            <a:ext cx="110836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6355">
              <a:lnSpc>
                <a:spcPct val="100000"/>
              </a:lnSpc>
              <a:spcBef>
                <a:spcPts val="100"/>
              </a:spcBef>
            </a:pPr>
            <a:r>
              <a:rPr sz="3600" spc="105" dirty="0"/>
              <a:t>Basic</a:t>
            </a:r>
            <a:r>
              <a:rPr sz="3600" spc="340" dirty="0"/>
              <a:t> </a:t>
            </a:r>
            <a:r>
              <a:rPr sz="3600" spc="90" dirty="0"/>
              <a:t>Idea</a:t>
            </a:r>
            <a:r>
              <a:rPr sz="3600" spc="335" dirty="0"/>
              <a:t> </a:t>
            </a:r>
            <a:r>
              <a:rPr sz="3600" spc="240" dirty="0"/>
              <a:t>of</a:t>
            </a:r>
            <a:r>
              <a:rPr sz="3600" spc="340" dirty="0"/>
              <a:t> </a:t>
            </a:r>
            <a:r>
              <a:rPr sz="3600" spc="70" dirty="0"/>
              <a:t>Few-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95" dirty="0"/>
              <a:t>Learning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793239" y="1287908"/>
            <a:ext cx="8061959" cy="366014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30" dirty="0">
                <a:latin typeface="Calibri" panose="020F0502020204030204"/>
                <a:cs typeface="Calibri" panose="020F0502020204030204"/>
              </a:rPr>
              <a:t>Train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Siamese</a:t>
            </a:r>
            <a:r>
              <a:rPr sz="2800" spc="-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spc="-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large-</a:t>
            </a:r>
            <a:r>
              <a:rPr sz="2800" dirty="0">
                <a:latin typeface="Calibri" panose="020F0502020204030204"/>
                <a:cs typeface="Calibri" panose="020F0502020204030204"/>
              </a:rPr>
              <a:t>scale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set.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Given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3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set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800" dirty="0">
                <a:latin typeface="Calibri" panose="020F0502020204030204"/>
                <a:cs typeface="Calibri" panose="020F0502020204030204"/>
              </a:rPr>
              <a:t>-way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𝑛</a:t>
            </a:r>
            <a:r>
              <a:rPr sz="2800" dirty="0">
                <a:latin typeface="Calibri" panose="020F0502020204030204"/>
                <a:cs typeface="Calibri" panose="020F0502020204030204"/>
              </a:rPr>
              <a:t>-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shot.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840"/>
              </a:spcBef>
              <a:buFont typeface="Arial" panose="020B0604020202020204"/>
              <a:buChar char="•"/>
              <a:tabLst>
                <a:tab pos="697230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400" dirty="0">
                <a:latin typeface="Calibri" panose="020F0502020204030204"/>
                <a:cs typeface="Calibri" panose="020F0502020204030204"/>
              </a:rPr>
              <a:t>-way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means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400" spc="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classes.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697230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𝑛</a:t>
            </a:r>
            <a:r>
              <a:rPr sz="2400" dirty="0">
                <a:latin typeface="Calibri" panose="020F0502020204030204"/>
                <a:cs typeface="Calibri" panose="020F0502020204030204"/>
              </a:rPr>
              <a:t>-shot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means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every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has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𝑛</a:t>
            </a:r>
            <a:r>
              <a:rPr sz="2400" spc="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samples.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69723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set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does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not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contain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400" spc="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classes.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Given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,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predict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its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class.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840"/>
              </a:spcBef>
              <a:buFont typeface="Arial" panose="020B0604020202020204"/>
              <a:buChar char="•"/>
              <a:tabLst>
                <a:tab pos="69723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Use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Siamese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compute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similarity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or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distance.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773" y="266509"/>
            <a:ext cx="1109402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Siamese</a:t>
            </a:r>
            <a:r>
              <a:rPr sz="3600" spc="340" dirty="0"/>
              <a:t> </a:t>
            </a:r>
            <a:r>
              <a:rPr sz="3600" spc="165" dirty="0"/>
              <a:t>Network</a:t>
            </a:r>
            <a:r>
              <a:rPr sz="3600" spc="345" dirty="0"/>
              <a:t> </a:t>
            </a:r>
            <a:r>
              <a:rPr sz="3600" spc="160" dirty="0"/>
              <a:t>for</a:t>
            </a:r>
            <a:r>
              <a:rPr sz="3600" spc="345" dirty="0"/>
              <a:t> </a:t>
            </a:r>
            <a:r>
              <a:rPr sz="3600" spc="85" dirty="0"/>
              <a:t>Pairwise</a:t>
            </a:r>
            <a:r>
              <a:rPr sz="3600" spc="340" dirty="0"/>
              <a:t> </a:t>
            </a:r>
            <a:r>
              <a:rPr sz="3600" spc="100" dirty="0"/>
              <a:t>Similarity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90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7720" y="5473393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91216" y="3042005"/>
            <a:ext cx="274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7030A0"/>
                </a:solidFill>
                <a:latin typeface="Cambria Math" panose="02040503050406030204"/>
                <a:cs typeface="Cambria Math" panose="02040503050406030204"/>
              </a:rPr>
              <a:t>𝐳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3563" y="5633211"/>
            <a:ext cx="494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40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Dense Layers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5787" y="3325750"/>
            <a:ext cx="1066305" cy="69399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52415" y="35283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39955" y="4093079"/>
            <a:ext cx="927735" cy="282575"/>
          </a:xfrm>
          <a:custGeom>
            <a:avLst/>
            <a:gdLst/>
            <a:ahLst/>
            <a:cxnLst/>
            <a:rect l="l" t="t" r="r" b="b"/>
            <a:pathLst>
              <a:path w="927734" h="282575">
                <a:moveTo>
                  <a:pt x="837468" y="0"/>
                </a:moveTo>
                <a:lnTo>
                  <a:pt x="833450" y="11459"/>
                </a:lnTo>
                <a:lnTo>
                  <a:pt x="849793" y="18552"/>
                </a:lnTo>
                <a:lnTo>
                  <a:pt x="863848" y="28370"/>
                </a:lnTo>
                <a:lnTo>
                  <a:pt x="892386" y="73878"/>
                </a:lnTo>
                <a:lnTo>
                  <a:pt x="900720" y="115662"/>
                </a:lnTo>
                <a:lnTo>
                  <a:pt x="901762" y="139749"/>
                </a:lnTo>
                <a:lnTo>
                  <a:pt x="900715" y="164650"/>
                </a:lnTo>
                <a:lnTo>
                  <a:pt x="892343" y="207587"/>
                </a:lnTo>
                <a:lnTo>
                  <a:pt x="863866" y="253825"/>
                </a:lnTo>
                <a:lnTo>
                  <a:pt x="833895" y="270866"/>
                </a:lnTo>
                <a:lnTo>
                  <a:pt x="837468" y="282326"/>
                </a:lnTo>
                <a:lnTo>
                  <a:pt x="875978" y="264262"/>
                </a:lnTo>
                <a:lnTo>
                  <a:pt x="904292" y="232990"/>
                </a:lnTo>
                <a:lnTo>
                  <a:pt x="921705" y="191113"/>
                </a:lnTo>
                <a:lnTo>
                  <a:pt x="927508" y="141237"/>
                </a:lnTo>
                <a:lnTo>
                  <a:pt x="926053" y="115355"/>
                </a:lnTo>
                <a:lnTo>
                  <a:pt x="914408" y="69479"/>
                </a:lnTo>
                <a:lnTo>
                  <a:pt x="891311" y="32132"/>
                </a:lnTo>
                <a:lnTo>
                  <a:pt x="857936" y="7389"/>
                </a:lnTo>
                <a:lnTo>
                  <a:pt x="837468" y="0"/>
                </a:lnTo>
                <a:close/>
              </a:path>
              <a:path w="927734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6" y="263741"/>
                </a:lnTo>
                <a:lnTo>
                  <a:pt x="63643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05167" y="4003780"/>
            <a:ext cx="139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43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𝐱,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90" dirty="0">
                <a:latin typeface="Cambria Math" panose="02040503050406030204"/>
                <a:cs typeface="Cambria Math" panose="02040503050406030204"/>
              </a:rPr>
              <a:t>𝐱</a:t>
            </a:r>
            <a:endParaRPr sz="270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8523903" y="3544538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299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49"/>
                </a:lnTo>
                <a:lnTo>
                  <a:pt x="1100137" y="285749"/>
                </a:lnTo>
                <a:lnTo>
                  <a:pt x="1385887" y="142874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11890" y="3553555"/>
            <a:ext cx="239843" cy="2354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608744" y="3148438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Sigmoid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20" dirty="0">
                <a:latin typeface="Courier New" panose="02070309020205020404"/>
                <a:cs typeface="Courier New" panose="02070309020205020404"/>
              </a:rPr>
              <a:t>Loss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42593" y="1332545"/>
            <a:ext cx="233299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</a:pP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Target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spc="-5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1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695203" y="14512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87563" y="1929077"/>
            <a:ext cx="285750" cy="1257300"/>
          </a:xfrm>
          <a:custGeom>
            <a:avLst/>
            <a:gdLst/>
            <a:ahLst/>
            <a:cxnLst/>
            <a:rect l="l" t="t" r="r" b="b"/>
            <a:pathLst>
              <a:path w="285750" h="1257300">
                <a:moveTo>
                  <a:pt x="142875" y="0"/>
                </a:moveTo>
                <a:lnTo>
                  <a:pt x="0" y="285750"/>
                </a:lnTo>
                <a:lnTo>
                  <a:pt x="114300" y="194310"/>
                </a:lnTo>
                <a:lnTo>
                  <a:pt x="114298" y="1256709"/>
                </a:lnTo>
                <a:lnTo>
                  <a:pt x="171448" y="1256709"/>
                </a:lnTo>
                <a:lnTo>
                  <a:pt x="171450" y="194310"/>
                </a:lnTo>
                <a:lnTo>
                  <a:pt x="285750" y="285750"/>
                </a:lnTo>
                <a:lnTo>
                  <a:pt x="14287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825E-26D3-4B13-8078-2BA99D2C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69"/>
            <a:ext cx="10515600" cy="63384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Goal of Few shot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F21D7-8149-45B8-A3DF-B5F57A0A9FD3}"/>
              </a:ext>
            </a:extLst>
          </p:cNvPr>
          <p:cNvSpPr txBox="1"/>
          <p:nvPr/>
        </p:nvSpPr>
        <p:spPr>
          <a:xfrm>
            <a:off x="838199" y="4156363"/>
            <a:ext cx="109866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u="none" strike="noStrike" baseline="0" dirty="0">
                <a:latin typeface="DejaVuSans"/>
              </a:rPr>
              <a:t>Train the model on a big training set.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u="none" strike="noStrike" baseline="0" dirty="0">
                <a:latin typeface="DejaVuSans"/>
              </a:rPr>
              <a:t>The goal of training is not to know what elephant is and what tiger is.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u="none" strike="noStrike" baseline="0" dirty="0">
                <a:latin typeface="DejaVuSans"/>
              </a:rPr>
              <a:t>The goal is not to be able to recognize unseen elephants and tigers.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u="none" strike="noStrike" baseline="0" dirty="0">
                <a:latin typeface="DejaVuSans"/>
              </a:rPr>
              <a:t>Instead, the goal is to know the similarity and difference between objects.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u="none" strike="noStrike" baseline="0" dirty="0">
                <a:latin typeface="DejaVuSans"/>
              </a:rPr>
              <a:t>After training, you can show the two images to the model and ask whether the two are the same kind of animals.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u="none" strike="noStrike" baseline="0" dirty="0">
                <a:latin typeface="DejaVuSans"/>
              </a:rPr>
              <a:t>The model has learned the similarity and difference between objects.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u="none" strike="noStrike" baseline="0" dirty="0">
                <a:latin typeface="DejaVuSans"/>
              </a:rPr>
              <a:t>So the model is able to tell that the content in the two images are the same kind of objects.</a:t>
            </a:r>
            <a:endParaRPr lang="en-I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5236C9-3770-464C-8005-407AC7BB72BC}"/>
              </a:ext>
            </a:extLst>
          </p:cNvPr>
          <p:cNvSpPr/>
          <p:nvPr/>
        </p:nvSpPr>
        <p:spPr>
          <a:xfrm>
            <a:off x="353291" y="1735279"/>
            <a:ext cx="1683327" cy="13255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Set of training Images of Animals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9D7E233-7D05-42A9-ADA4-75544D5E5DFE}"/>
              </a:ext>
            </a:extLst>
          </p:cNvPr>
          <p:cNvSpPr/>
          <p:nvPr/>
        </p:nvSpPr>
        <p:spPr>
          <a:xfrm>
            <a:off x="2078182" y="2244433"/>
            <a:ext cx="2078182" cy="633845"/>
          </a:xfrm>
          <a:prstGeom prst="rightArrow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Train the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D241F9-2A8D-4BD0-8AD3-BD64A8AF4255}"/>
              </a:ext>
            </a:extLst>
          </p:cNvPr>
          <p:cNvSpPr/>
          <p:nvPr/>
        </p:nvSpPr>
        <p:spPr>
          <a:xfrm>
            <a:off x="6522029" y="1496287"/>
            <a:ext cx="3733798" cy="21924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1B52D-1452-4D47-90A0-8BCB8912AE5D}"/>
              </a:ext>
            </a:extLst>
          </p:cNvPr>
          <p:cNvSpPr/>
          <p:nvPr/>
        </p:nvSpPr>
        <p:spPr>
          <a:xfrm>
            <a:off x="6812975" y="1918850"/>
            <a:ext cx="1375061" cy="11731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Image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21C46D-E42B-4865-B425-4C073655E402}"/>
              </a:ext>
            </a:extLst>
          </p:cNvPr>
          <p:cNvSpPr/>
          <p:nvPr/>
        </p:nvSpPr>
        <p:spPr>
          <a:xfrm>
            <a:off x="8378539" y="1936167"/>
            <a:ext cx="1375061" cy="11731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Image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4EE89-7FC1-45DF-82C3-D0CEA6492BF0}"/>
              </a:ext>
            </a:extLst>
          </p:cNvPr>
          <p:cNvSpPr txBox="1"/>
          <p:nvPr/>
        </p:nvSpPr>
        <p:spPr>
          <a:xfrm>
            <a:off x="7325590" y="3244332"/>
            <a:ext cx="2150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DejaVuSans"/>
              </a:rPr>
              <a:t>Are they similar?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A6EBFD-F702-43A2-9E9D-D6B38B7EE684}"/>
              </a:ext>
            </a:extLst>
          </p:cNvPr>
          <p:cNvSpPr/>
          <p:nvPr/>
        </p:nvSpPr>
        <p:spPr>
          <a:xfrm>
            <a:off x="4204856" y="1887679"/>
            <a:ext cx="1683327" cy="13255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Model will learn similarity function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D099F27-40A4-4613-8CF3-BE4CBB2F49DA}"/>
              </a:ext>
            </a:extLst>
          </p:cNvPr>
          <p:cNvSpPr/>
          <p:nvPr/>
        </p:nvSpPr>
        <p:spPr>
          <a:xfrm>
            <a:off x="5898574" y="2489663"/>
            <a:ext cx="623455" cy="211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919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591" y="266509"/>
            <a:ext cx="1088620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472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Siamese</a:t>
            </a:r>
            <a:r>
              <a:rPr sz="3600" spc="340" dirty="0"/>
              <a:t> </a:t>
            </a:r>
            <a:r>
              <a:rPr sz="3600" spc="165" dirty="0"/>
              <a:t>Network</a:t>
            </a:r>
            <a:r>
              <a:rPr sz="3600" spc="345" dirty="0"/>
              <a:t> </a:t>
            </a:r>
            <a:r>
              <a:rPr sz="3600" spc="145" dirty="0"/>
              <a:t>with</a:t>
            </a:r>
            <a:r>
              <a:rPr sz="3600" spc="335" dirty="0"/>
              <a:t> </a:t>
            </a:r>
            <a:r>
              <a:rPr sz="3600" spc="95" dirty="0"/>
              <a:t>Triplet</a:t>
            </a:r>
            <a:r>
              <a:rPr sz="3600" spc="350" dirty="0"/>
              <a:t> </a:t>
            </a:r>
            <a:r>
              <a:rPr sz="3600" spc="160" dirty="0"/>
              <a:t>Loss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1752600"/>
            <a:ext cx="2527300" cy="381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87980" y="1302665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3556000"/>
            <a:ext cx="2527300" cy="381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87980" y="310169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5346700"/>
            <a:ext cx="2527300" cy="381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87980" y="4900733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15028" y="1295046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80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7996" y="1746219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5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7"/>
                </a:lnTo>
                <a:lnTo>
                  <a:pt x="672313" y="74910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5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1"/>
                </a:lnTo>
                <a:lnTo>
                  <a:pt x="697911" y="310654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5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4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7"/>
                </a:lnTo>
                <a:lnTo>
                  <a:pt x="46886" y="98506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14315" y="1631387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2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37" baseline="28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9317" y="3094078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4222" y="3545253"/>
            <a:ext cx="676910" cy="376555"/>
          </a:xfrm>
          <a:custGeom>
            <a:avLst/>
            <a:gdLst/>
            <a:ahLst/>
            <a:cxnLst/>
            <a:rect l="l" t="t" r="r" b="b"/>
            <a:pathLst>
              <a:path w="676909" h="376554">
                <a:moveTo>
                  <a:pt x="556426" y="0"/>
                </a:moveTo>
                <a:lnTo>
                  <a:pt x="551068" y="15279"/>
                </a:lnTo>
                <a:lnTo>
                  <a:pt x="572859" y="24736"/>
                </a:lnTo>
                <a:lnTo>
                  <a:pt x="591599" y="37826"/>
                </a:lnTo>
                <a:lnTo>
                  <a:pt x="619926" y="74909"/>
                </a:lnTo>
                <a:lnTo>
                  <a:pt x="636595" y="124940"/>
                </a:lnTo>
                <a:lnTo>
                  <a:pt x="642151" y="186331"/>
                </a:lnTo>
                <a:lnTo>
                  <a:pt x="640756" y="219533"/>
                </a:lnTo>
                <a:lnTo>
                  <a:pt x="629594" y="276782"/>
                </a:lnTo>
                <a:lnTo>
                  <a:pt x="607195" y="321493"/>
                </a:lnTo>
                <a:lnTo>
                  <a:pt x="573113" y="351655"/>
                </a:lnTo>
                <a:lnTo>
                  <a:pt x="551663" y="361156"/>
                </a:lnTo>
                <a:lnTo>
                  <a:pt x="556426" y="376435"/>
                </a:lnTo>
                <a:lnTo>
                  <a:pt x="607771" y="352349"/>
                </a:lnTo>
                <a:lnTo>
                  <a:pt x="645524" y="310653"/>
                </a:lnTo>
                <a:lnTo>
                  <a:pt x="668741" y="254817"/>
                </a:lnTo>
                <a:lnTo>
                  <a:pt x="676480" y="188316"/>
                </a:lnTo>
                <a:lnTo>
                  <a:pt x="674539" y="153807"/>
                </a:lnTo>
                <a:lnTo>
                  <a:pt x="659012" y="92638"/>
                </a:lnTo>
                <a:lnTo>
                  <a:pt x="628217" y="42843"/>
                </a:lnTo>
                <a:lnTo>
                  <a:pt x="583717" y="9853"/>
                </a:lnTo>
                <a:lnTo>
                  <a:pt x="556426" y="0"/>
                </a:lnTo>
                <a:close/>
              </a:path>
              <a:path w="676909" h="376554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8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40541" y="3430420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7" baseline="28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30112" y="4886761"/>
            <a:ext cx="113030" cy="1211580"/>
            <a:chOff x="5930112" y="4886761"/>
            <a:chExt cx="113030" cy="1211580"/>
          </a:xfrm>
        </p:grpSpPr>
        <p:sp>
          <p:nvSpPr>
            <p:cNvPr id="16" name="object 16"/>
            <p:cNvSpPr/>
            <p:nvPr/>
          </p:nvSpPr>
          <p:spPr>
            <a:xfrm>
              <a:off x="5936462" y="4893112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100012" y="0"/>
                  </a:moveTo>
                  <a:lnTo>
                    <a:pt x="0" y="0"/>
                  </a:lnTo>
                  <a:lnTo>
                    <a:pt x="0" y="1198563"/>
                  </a:lnTo>
                  <a:lnTo>
                    <a:pt x="100012" y="1198563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36462" y="4893111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0" y="0"/>
                  </a:moveTo>
                  <a:lnTo>
                    <a:pt x="100012" y="0"/>
                  </a:lnTo>
                  <a:lnTo>
                    <a:pt x="100012" y="1198563"/>
                  </a:lnTo>
                  <a:lnTo>
                    <a:pt x="0" y="11985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6457996" y="5322456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4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6"/>
                </a:lnTo>
                <a:lnTo>
                  <a:pt x="672313" y="74909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6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0"/>
                </a:lnTo>
                <a:lnTo>
                  <a:pt x="697911" y="310653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14315" y="5207625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2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37" baseline="28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08105" y="1836957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361344" y="2508821"/>
            <a:ext cx="862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7</a:t>
            </a:r>
            <a:r>
              <a:rPr sz="3000" spc="72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60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736330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26379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8" y="0"/>
                </a:moveTo>
                <a:lnTo>
                  <a:pt x="0" y="0"/>
                </a:lnTo>
                <a:lnTo>
                  <a:pt x="0" y="429567"/>
                </a:lnTo>
                <a:lnTo>
                  <a:pt x="26738" y="429567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23809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38901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87428" y="2610855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1" y="0"/>
                </a:moveTo>
                <a:lnTo>
                  <a:pt x="527792" y="13369"/>
                </a:lnTo>
                <a:lnTo>
                  <a:pt x="546860" y="21643"/>
                </a:lnTo>
                <a:lnTo>
                  <a:pt x="563257" y="33098"/>
                </a:lnTo>
                <a:lnTo>
                  <a:pt x="588044" y="65545"/>
                </a:lnTo>
                <a:lnTo>
                  <a:pt x="602628" y="109323"/>
                </a:lnTo>
                <a:lnTo>
                  <a:pt x="607490" y="163041"/>
                </a:lnTo>
                <a:lnTo>
                  <a:pt x="606269" y="192092"/>
                </a:lnTo>
                <a:lnTo>
                  <a:pt x="596502" y="242184"/>
                </a:lnTo>
                <a:lnTo>
                  <a:pt x="576904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1" y="329380"/>
                </a:lnTo>
                <a:lnTo>
                  <a:pt x="577408" y="308306"/>
                </a:lnTo>
                <a:lnTo>
                  <a:pt x="610443" y="271821"/>
                </a:lnTo>
                <a:lnTo>
                  <a:pt x="630757" y="222965"/>
                </a:lnTo>
                <a:lnTo>
                  <a:pt x="637529" y="164777"/>
                </a:lnTo>
                <a:lnTo>
                  <a:pt x="635831" y="134581"/>
                </a:lnTo>
                <a:lnTo>
                  <a:pt x="622244" y="81059"/>
                </a:lnTo>
                <a:lnTo>
                  <a:pt x="595298" y="37488"/>
                </a:lnTo>
                <a:lnTo>
                  <a:pt x="556361" y="8621"/>
                </a:lnTo>
                <a:lnTo>
                  <a:pt x="532481" y="0"/>
                </a:lnTo>
                <a:close/>
              </a:path>
              <a:path w="637540" h="329564">
                <a:moveTo>
                  <a:pt x="105046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6" y="320769"/>
                </a:lnTo>
                <a:lnTo>
                  <a:pt x="105046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470435" y="2508821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18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958188" y="2610855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8" y="281306"/>
                </a:lnTo>
                <a:lnTo>
                  <a:pt x="501046" y="307699"/>
                </a:lnTo>
                <a:lnTo>
                  <a:pt x="482278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7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090" y="2508821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7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08105" y="3878879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361344" y="4553131"/>
            <a:ext cx="862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8</a:t>
            </a:r>
            <a:r>
              <a:rPr sz="3000" spc="72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60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736330" y="460507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5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26379" y="460507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5">
                <a:moveTo>
                  <a:pt x="26738" y="0"/>
                </a:moveTo>
                <a:lnTo>
                  <a:pt x="0" y="0"/>
                </a:lnTo>
                <a:lnTo>
                  <a:pt x="0" y="429567"/>
                </a:lnTo>
                <a:lnTo>
                  <a:pt x="26738" y="429567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623809" y="465829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38901" y="465829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87428" y="4655165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4" y="0"/>
                </a:moveTo>
                <a:lnTo>
                  <a:pt x="481755" y="13369"/>
                </a:lnTo>
                <a:lnTo>
                  <a:pt x="500822" y="21643"/>
                </a:lnTo>
                <a:lnTo>
                  <a:pt x="517220" y="33098"/>
                </a:lnTo>
                <a:lnTo>
                  <a:pt x="542006" y="65545"/>
                </a:lnTo>
                <a:lnTo>
                  <a:pt x="556591" y="109323"/>
                </a:lnTo>
                <a:lnTo>
                  <a:pt x="561453" y="163041"/>
                </a:lnTo>
                <a:lnTo>
                  <a:pt x="560232" y="192092"/>
                </a:lnTo>
                <a:lnTo>
                  <a:pt x="550465" y="242184"/>
                </a:lnTo>
                <a:lnTo>
                  <a:pt x="530866" y="281306"/>
                </a:lnTo>
                <a:lnTo>
                  <a:pt x="501045" y="307699"/>
                </a:lnTo>
                <a:lnTo>
                  <a:pt x="482277" y="316011"/>
                </a:lnTo>
                <a:lnTo>
                  <a:pt x="486444" y="329380"/>
                </a:lnTo>
                <a:lnTo>
                  <a:pt x="531371" y="308306"/>
                </a:lnTo>
                <a:lnTo>
                  <a:pt x="564405" y="271821"/>
                </a:lnTo>
                <a:lnTo>
                  <a:pt x="584720" y="222965"/>
                </a:lnTo>
                <a:lnTo>
                  <a:pt x="591492" y="164777"/>
                </a:lnTo>
                <a:lnTo>
                  <a:pt x="589793" y="134581"/>
                </a:lnTo>
                <a:lnTo>
                  <a:pt x="576206" y="81059"/>
                </a:lnTo>
                <a:lnTo>
                  <a:pt x="549261" y="37488"/>
                </a:lnTo>
                <a:lnTo>
                  <a:pt x="510323" y="8621"/>
                </a:lnTo>
                <a:lnTo>
                  <a:pt x="486444" y="0"/>
                </a:lnTo>
                <a:close/>
              </a:path>
              <a:path w="591820" h="329564">
                <a:moveTo>
                  <a:pt x="105046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6" y="320769"/>
                </a:lnTo>
                <a:lnTo>
                  <a:pt x="105046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470435" y="4553131"/>
            <a:ext cx="713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7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912150" y="4655165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4" y="307699"/>
                </a:lnTo>
                <a:lnTo>
                  <a:pt x="528316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4" y="271821"/>
                </a:lnTo>
                <a:lnTo>
                  <a:pt x="630759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351053" y="4553131"/>
            <a:ext cx="1101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18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52" baseline="-20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3" name="object 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324144" y="5039310"/>
            <a:ext cx="26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81700" y="4998860"/>
            <a:ext cx="2660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39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97510" y="5555438"/>
            <a:ext cx="1059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199479" y="790638"/>
            <a:ext cx="7916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00" dirty="0"/>
              <a:t>Pretraining</a:t>
            </a:r>
            <a:r>
              <a:rPr sz="4400" spc="415" dirty="0"/>
              <a:t> </a:t>
            </a:r>
            <a:r>
              <a:rPr sz="4400" spc="175" dirty="0"/>
              <a:t>and</a:t>
            </a:r>
            <a:r>
              <a:rPr sz="4400" spc="405" dirty="0"/>
              <a:t> </a:t>
            </a:r>
            <a:r>
              <a:rPr sz="4400" spc="114" dirty="0"/>
              <a:t>Fine</a:t>
            </a:r>
            <a:r>
              <a:rPr sz="4400" spc="415" dirty="0"/>
              <a:t> </a:t>
            </a:r>
            <a:r>
              <a:rPr sz="4400" spc="200" dirty="0"/>
              <a:t>Tuning</a:t>
            </a:r>
            <a:endParaRPr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B3BD9-D9D0-4BE9-A94A-527791ED2D28}"/>
              </a:ext>
            </a:extLst>
          </p:cNvPr>
          <p:cNvSpPr txBox="1"/>
          <p:nvPr/>
        </p:nvSpPr>
        <p:spPr>
          <a:xfrm>
            <a:off x="72737" y="1917852"/>
            <a:ext cx="114403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Simple but very effective method.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The basic idea is to pre-train a neural network on large-scale data and then perform fine-tuning on the small support set.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Despite its simplicity, the accuracy is comparable to the state-of-the-art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2181" y="2571718"/>
            <a:ext cx="2726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0" dirty="0"/>
              <a:t>Preliminary</a:t>
            </a:r>
            <a:endParaRPr sz="36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9580">
              <a:lnSpc>
                <a:spcPct val="100000"/>
              </a:lnSpc>
              <a:spcBef>
                <a:spcPts val="100"/>
              </a:spcBef>
            </a:pPr>
            <a:r>
              <a:rPr sz="3600" spc="195" dirty="0"/>
              <a:t>Cosine</a:t>
            </a:r>
            <a:r>
              <a:rPr sz="3600" spc="335" dirty="0"/>
              <a:t> </a:t>
            </a:r>
            <a:r>
              <a:rPr sz="3600" spc="100" dirty="0"/>
              <a:t>Similarity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40084" y="1101336"/>
            <a:ext cx="5486400" cy="5476875"/>
            <a:chOff x="240084" y="1101336"/>
            <a:chExt cx="5486400" cy="5476875"/>
          </a:xfrm>
        </p:grpSpPr>
        <p:sp>
          <p:nvSpPr>
            <p:cNvPr id="4" name="object 4"/>
            <p:cNvSpPr/>
            <p:nvPr/>
          </p:nvSpPr>
          <p:spPr>
            <a:xfrm>
              <a:off x="594841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2283939" y="0"/>
                  </a:moveTo>
                  <a:lnTo>
                    <a:pt x="2235543" y="503"/>
                  </a:lnTo>
                  <a:lnTo>
                    <a:pt x="2187393" y="2005"/>
                  </a:lnTo>
                  <a:lnTo>
                    <a:pt x="2139499" y="4497"/>
                  </a:lnTo>
                  <a:lnTo>
                    <a:pt x="2091869" y="7969"/>
                  </a:lnTo>
                  <a:lnTo>
                    <a:pt x="2044515" y="12410"/>
                  </a:lnTo>
                  <a:lnTo>
                    <a:pt x="1997446" y="17812"/>
                  </a:lnTo>
                  <a:lnTo>
                    <a:pt x="1950672" y="24163"/>
                  </a:lnTo>
                  <a:lnTo>
                    <a:pt x="1904203" y="31454"/>
                  </a:lnTo>
                  <a:lnTo>
                    <a:pt x="1858049" y="39675"/>
                  </a:lnTo>
                  <a:lnTo>
                    <a:pt x="1812219" y="48816"/>
                  </a:lnTo>
                  <a:lnTo>
                    <a:pt x="1766724" y="58868"/>
                  </a:lnTo>
                  <a:lnTo>
                    <a:pt x="1721573" y="69820"/>
                  </a:lnTo>
                  <a:lnTo>
                    <a:pt x="1676777" y="81662"/>
                  </a:lnTo>
                  <a:lnTo>
                    <a:pt x="1632345" y="94384"/>
                  </a:lnTo>
                  <a:lnTo>
                    <a:pt x="1588288" y="107978"/>
                  </a:lnTo>
                  <a:lnTo>
                    <a:pt x="1544615" y="122431"/>
                  </a:lnTo>
                  <a:lnTo>
                    <a:pt x="1501335" y="137736"/>
                  </a:lnTo>
                  <a:lnTo>
                    <a:pt x="1458460" y="153881"/>
                  </a:lnTo>
                  <a:lnTo>
                    <a:pt x="1415999" y="170857"/>
                  </a:lnTo>
                  <a:lnTo>
                    <a:pt x="1373961" y="188654"/>
                  </a:lnTo>
                  <a:lnTo>
                    <a:pt x="1332358" y="207262"/>
                  </a:lnTo>
                  <a:lnTo>
                    <a:pt x="1291197" y="226672"/>
                  </a:lnTo>
                  <a:lnTo>
                    <a:pt x="1250491" y="246872"/>
                  </a:lnTo>
                  <a:lnTo>
                    <a:pt x="1210247" y="267854"/>
                  </a:lnTo>
                  <a:lnTo>
                    <a:pt x="1170478" y="289607"/>
                  </a:lnTo>
                  <a:lnTo>
                    <a:pt x="1131191" y="312121"/>
                  </a:lnTo>
                  <a:lnTo>
                    <a:pt x="1092397" y="335387"/>
                  </a:lnTo>
                  <a:lnTo>
                    <a:pt x="1054107" y="359395"/>
                  </a:lnTo>
                  <a:lnTo>
                    <a:pt x="1016330" y="384134"/>
                  </a:lnTo>
                  <a:lnTo>
                    <a:pt x="979075" y="409595"/>
                  </a:lnTo>
                  <a:lnTo>
                    <a:pt x="942354" y="435768"/>
                  </a:lnTo>
                  <a:lnTo>
                    <a:pt x="906175" y="462643"/>
                  </a:lnTo>
                  <a:lnTo>
                    <a:pt x="870548" y="490210"/>
                  </a:lnTo>
                  <a:lnTo>
                    <a:pt x="835484" y="518459"/>
                  </a:lnTo>
                  <a:lnTo>
                    <a:pt x="800993" y="547380"/>
                  </a:lnTo>
                  <a:lnTo>
                    <a:pt x="767084" y="576963"/>
                  </a:lnTo>
                  <a:lnTo>
                    <a:pt x="733767" y="607199"/>
                  </a:lnTo>
                  <a:lnTo>
                    <a:pt x="701052" y="638077"/>
                  </a:lnTo>
                  <a:lnTo>
                    <a:pt x="668950" y="669587"/>
                  </a:lnTo>
                  <a:lnTo>
                    <a:pt x="637469" y="701720"/>
                  </a:lnTo>
                  <a:lnTo>
                    <a:pt x="606621" y="734466"/>
                  </a:lnTo>
                  <a:lnTo>
                    <a:pt x="576414" y="767815"/>
                  </a:lnTo>
                  <a:lnTo>
                    <a:pt x="546859" y="801756"/>
                  </a:lnTo>
                  <a:lnTo>
                    <a:pt x="517965" y="836280"/>
                  </a:lnTo>
                  <a:lnTo>
                    <a:pt x="489743" y="871377"/>
                  </a:lnTo>
                  <a:lnTo>
                    <a:pt x="462203" y="907038"/>
                  </a:lnTo>
                  <a:lnTo>
                    <a:pt x="435353" y="943251"/>
                  </a:lnTo>
                  <a:lnTo>
                    <a:pt x="409205" y="980008"/>
                  </a:lnTo>
                  <a:lnTo>
                    <a:pt x="383769" y="1017298"/>
                  </a:lnTo>
                  <a:lnTo>
                    <a:pt x="359053" y="1055111"/>
                  </a:lnTo>
                  <a:lnTo>
                    <a:pt x="335068" y="1093438"/>
                  </a:lnTo>
                  <a:lnTo>
                    <a:pt x="311824" y="1132269"/>
                  </a:lnTo>
                  <a:lnTo>
                    <a:pt x="289331" y="1171593"/>
                  </a:lnTo>
                  <a:lnTo>
                    <a:pt x="267599" y="1211401"/>
                  </a:lnTo>
                  <a:lnTo>
                    <a:pt x="246637" y="1251682"/>
                  </a:lnTo>
                  <a:lnTo>
                    <a:pt x="226456" y="1292428"/>
                  </a:lnTo>
                  <a:lnTo>
                    <a:pt x="207065" y="1333627"/>
                  </a:lnTo>
                  <a:lnTo>
                    <a:pt x="188475" y="1375270"/>
                  </a:lnTo>
                  <a:lnTo>
                    <a:pt x="170695" y="1417348"/>
                  </a:lnTo>
                  <a:lnTo>
                    <a:pt x="153735" y="1459850"/>
                  </a:lnTo>
                  <a:lnTo>
                    <a:pt x="137605" y="1502766"/>
                  </a:lnTo>
                  <a:lnTo>
                    <a:pt x="122315" y="1546086"/>
                  </a:lnTo>
                  <a:lnTo>
                    <a:pt x="107875" y="1589801"/>
                  </a:lnTo>
                  <a:lnTo>
                    <a:pt x="94295" y="1633901"/>
                  </a:lnTo>
                  <a:lnTo>
                    <a:pt x="81584" y="1678375"/>
                  </a:lnTo>
                  <a:lnTo>
                    <a:pt x="69753" y="1723214"/>
                  </a:lnTo>
                  <a:lnTo>
                    <a:pt x="58812" y="1768407"/>
                  </a:lnTo>
                  <a:lnTo>
                    <a:pt x="48770" y="1813946"/>
                  </a:lnTo>
                  <a:lnTo>
                    <a:pt x="39637" y="1859819"/>
                  </a:lnTo>
                  <a:lnTo>
                    <a:pt x="31424" y="1906017"/>
                  </a:lnTo>
                  <a:lnTo>
                    <a:pt x="24140" y="1952531"/>
                  </a:lnTo>
                  <a:lnTo>
                    <a:pt x="17795" y="1999350"/>
                  </a:lnTo>
                  <a:lnTo>
                    <a:pt x="12399" y="2046463"/>
                  </a:lnTo>
                  <a:lnTo>
                    <a:pt x="7961" y="2093863"/>
                  </a:lnTo>
                  <a:lnTo>
                    <a:pt x="4493" y="2141537"/>
                  </a:lnTo>
                  <a:lnTo>
                    <a:pt x="2003" y="2189478"/>
                  </a:lnTo>
                  <a:lnTo>
                    <a:pt x="502" y="2237674"/>
                  </a:lnTo>
                  <a:lnTo>
                    <a:pt x="0" y="2286115"/>
                  </a:lnTo>
                  <a:lnTo>
                    <a:pt x="502" y="2334557"/>
                  </a:lnTo>
                  <a:lnTo>
                    <a:pt x="2003" y="2382752"/>
                  </a:lnTo>
                  <a:lnTo>
                    <a:pt x="4493" y="2430693"/>
                  </a:lnTo>
                  <a:lnTo>
                    <a:pt x="7961" y="2478367"/>
                  </a:lnTo>
                  <a:lnTo>
                    <a:pt x="12399" y="2525767"/>
                  </a:lnTo>
                  <a:lnTo>
                    <a:pt x="17795" y="2572881"/>
                  </a:lnTo>
                  <a:lnTo>
                    <a:pt x="24140" y="2619699"/>
                  </a:lnTo>
                  <a:lnTo>
                    <a:pt x="31424" y="2666213"/>
                  </a:lnTo>
                  <a:lnTo>
                    <a:pt x="39637" y="2712411"/>
                  </a:lnTo>
                  <a:lnTo>
                    <a:pt x="48770" y="2758285"/>
                  </a:lnTo>
                  <a:lnTo>
                    <a:pt x="58812" y="2803823"/>
                  </a:lnTo>
                  <a:lnTo>
                    <a:pt x="69753" y="2849017"/>
                  </a:lnTo>
                  <a:lnTo>
                    <a:pt x="81584" y="2893855"/>
                  </a:lnTo>
                  <a:lnTo>
                    <a:pt x="94295" y="2938329"/>
                  </a:lnTo>
                  <a:lnTo>
                    <a:pt x="107875" y="2982429"/>
                  </a:lnTo>
                  <a:lnTo>
                    <a:pt x="122315" y="3026144"/>
                  </a:lnTo>
                  <a:lnTo>
                    <a:pt x="137605" y="3069464"/>
                  </a:lnTo>
                  <a:lnTo>
                    <a:pt x="153735" y="3112380"/>
                  </a:lnTo>
                  <a:lnTo>
                    <a:pt x="170695" y="3154882"/>
                  </a:lnTo>
                  <a:lnTo>
                    <a:pt x="188475" y="3196960"/>
                  </a:lnTo>
                  <a:lnTo>
                    <a:pt x="207065" y="3238603"/>
                  </a:lnTo>
                  <a:lnTo>
                    <a:pt x="226456" y="3279803"/>
                  </a:lnTo>
                  <a:lnTo>
                    <a:pt x="246637" y="3320548"/>
                  </a:lnTo>
                  <a:lnTo>
                    <a:pt x="267599" y="3360830"/>
                  </a:lnTo>
                  <a:lnTo>
                    <a:pt x="289331" y="3400638"/>
                  </a:lnTo>
                  <a:lnTo>
                    <a:pt x="311824" y="3439962"/>
                  </a:lnTo>
                  <a:lnTo>
                    <a:pt x="335068" y="3478792"/>
                  </a:lnTo>
                  <a:lnTo>
                    <a:pt x="359053" y="3517119"/>
                  </a:lnTo>
                  <a:lnTo>
                    <a:pt x="383769" y="3554932"/>
                  </a:lnTo>
                  <a:lnTo>
                    <a:pt x="409205" y="3592222"/>
                  </a:lnTo>
                  <a:lnTo>
                    <a:pt x="435353" y="3628979"/>
                  </a:lnTo>
                  <a:lnTo>
                    <a:pt x="462203" y="3665193"/>
                  </a:lnTo>
                  <a:lnTo>
                    <a:pt x="489743" y="3700853"/>
                  </a:lnTo>
                  <a:lnTo>
                    <a:pt x="517965" y="3735950"/>
                  </a:lnTo>
                  <a:lnTo>
                    <a:pt x="546859" y="3770475"/>
                  </a:lnTo>
                  <a:lnTo>
                    <a:pt x="576414" y="3804416"/>
                  </a:lnTo>
                  <a:lnTo>
                    <a:pt x="606621" y="3837764"/>
                  </a:lnTo>
                  <a:lnTo>
                    <a:pt x="637469" y="3870510"/>
                  </a:lnTo>
                  <a:lnTo>
                    <a:pt x="668950" y="3902643"/>
                  </a:lnTo>
                  <a:lnTo>
                    <a:pt x="701052" y="3934154"/>
                  </a:lnTo>
                  <a:lnTo>
                    <a:pt x="733767" y="3965032"/>
                  </a:lnTo>
                  <a:lnTo>
                    <a:pt x="767084" y="3995268"/>
                  </a:lnTo>
                  <a:lnTo>
                    <a:pt x="800993" y="4024851"/>
                  </a:lnTo>
                  <a:lnTo>
                    <a:pt x="835484" y="4053772"/>
                  </a:lnTo>
                  <a:lnTo>
                    <a:pt x="870548" y="4082021"/>
                  </a:lnTo>
                  <a:lnTo>
                    <a:pt x="906175" y="4109588"/>
                  </a:lnTo>
                  <a:lnTo>
                    <a:pt x="942354" y="4136463"/>
                  </a:lnTo>
                  <a:lnTo>
                    <a:pt x="979075" y="4162636"/>
                  </a:lnTo>
                  <a:lnTo>
                    <a:pt x="1016330" y="4188097"/>
                  </a:lnTo>
                  <a:lnTo>
                    <a:pt x="1054107" y="4212836"/>
                  </a:lnTo>
                  <a:lnTo>
                    <a:pt x="1092397" y="4236844"/>
                  </a:lnTo>
                  <a:lnTo>
                    <a:pt x="1131191" y="4260110"/>
                  </a:lnTo>
                  <a:lnTo>
                    <a:pt x="1170478" y="4282624"/>
                  </a:lnTo>
                  <a:lnTo>
                    <a:pt x="1210247" y="4304377"/>
                  </a:lnTo>
                  <a:lnTo>
                    <a:pt x="1250491" y="4325359"/>
                  </a:lnTo>
                  <a:lnTo>
                    <a:pt x="1291197" y="4345559"/>
                  </a:lnTo>
                  <a:lnTo>
                    <a:pt x="1332358" y="4364968"/>
                  </a:lnTo>
                  <a:lnTo>
                    <a:pt x="1373961" y="4383577"/>
                  </a:lnTo>
                  <a:lnTo>
                    <a:pt x="1415999" y="4401374"/>
                  </a:lnTo>
                  <a:lnTo>
                    <a:pt x="1458460" y="4418350"/>
                  </a:lnTo>
                  <a:lnTo>
                    <a:pt x="1501335" y="4434495"/>
                  </a:lnTo>
                  <a:lnTo>
                    <a:pt x="1544615" y="4449800"/>
                  </a:lnTo>
                  <a:lnTo>
                    <a:pt x="1588288" y="4464253"/>
                  </a:lnTo>
                  <a:lnTo>
                    <a:pt x="1632345" y="4477847"/>
                  </a:lnTo>
                  <a:lnTo>
                    <a:pt x="1676777" y="4490569"/>
                  </a:lnTo>
                  <a:lnTo>
                    <a:pt x="1721573" y="4502411"/>
                  </a:lnTo>
                  <a:lnTo>
                    <a:pt x="1766724" y="4513363"/>
                  </a:lnTo>
                  <a:lnTo>
                    <a:pt x="1812219" y="4523415"/>
                  </a:lnTo>
                  <a:lnTo>
                    <a:pt x="1858049" y="4532556"/>
                  </a:lnTo>
                  <a:lnTo>
                    <a:pt x="1904203" y="4540777"/>
                  </a:lnTo>
                  <a:lnTo>
                    <a:pt x="1950672" y="4548068"/>
                  </a:lnTo>
                  <a:lnTo>
                    <a:pt x="1997446" y="4554419"/>
                  </a:lnTo>
                  <a:lnTo>
                    <a:pt x="2044515" y="4559821"/>
                  </a:lnTo>
                  <a:lnTo>
                    <a:pt x="2091869" y="4564262"/>
                  </a:lnTo>
                  <a:lnTo>
                    <a:pt x="2139499" y="4567734"/>
                  </a:lnTo>
                  <a:lnTo>
                    <a:pt x="2187393" y="4570226"/>
                  </a:lnTo>
                  <a:lnTo>
                    <a:pt x="2235543" y="4571728"/>
                  </a:lnTo>
                  <a:lnTo>
                    <a:pt x="2283939" y="4572232"/>
                  </a:lnTo>
                  <a:lnTo>
                    <a:pt x="2332334" y="4571728"/>
                  </a:lnTo>
                  <a:lnTo>
                    <a:pt x="2380484" y="4570226"/>
                  </a:lnTo>
                  <a:lnTo>
                    <a:pt x="2428378" y="4567734"/>
                  </a:lnTo>
                  <a:lnTo>
                    <a:pt x="2476008" y="4564262"/>
                  </a:lnTo>
                  <a:lnTo>
                    <a:pt x="2523362" y="4559821"/>
                  </a:lnTo>
                  <a:lnTo>
                    <a:pt x="2570431" y="4554419"/>
                  </a:lnTo>
                  <a:lnTo>
                    <a:pt x="2617205" y="4548068"/>
                  </a:lnTo>
                  <a:lnTo>
                    <a:pt x="2663674" y="4540777"/>
                  </a:lnTo>
                  <a:lnTo>
                    <a:pt x="2709829" y="4532556"/>
                  </a:lnTo>
                  <a:lnTo>
                    <a:pt x="2755658" y="4523415"/>
                  </a:lnTo>
                  <a:lnTo>
                    <a:pt x="2801153" y="4513363"/>
                  </a:lnTo>
                  <a:lnTo>
                    <a:pt x="2846304" y="4502411"/>
                  </a:lnTo>
                  <a:lnTo>
                    <a:pt x="2891100" y="4490569"/>
                  </a:lnTo>
                  <a:lnTo>
                    <a:pt x="2935532" y="4477847"/>
                  </a:lnTo>
                  <a:lnTo>
                    <a:pt x="2979589" y="4464253"/>
                  </a:lnTo>
                  <a:lnTo>
                    <a:pt x="3023262" y="4449800"/>
                  </a:lnTo>
                  <a:lnTo>
                    <a:pt x="3066542" y="4434495"/>
                  </a:lnTo>
                  <a:lnTo>
                    <a:pt x="3109417" y="4418350"/>
                  </a:lnTo>
                  <a:lnTo>
                    <a:pt x="3151878" y="4401374"/>
                  </a:lnTo>
                  <a:lnTo>
                    <a:pt x="3193916" y="4383577"/>
                  </a:lnTo>
                  <a:lnTo>
                    <a:pt x="3235519" y="4364968"/>
                  </a:lnTo>
                  <a:lnTo>
                    <a:pt x="3276680" y="4345559"/>
                  </a:lnTo>
                  <a:lnTo>
                    <a:pt x="3317386" y="4325359"/>
                  </a:lnTo>
                  <a:lnTo>
                    <a:pt x="3357630" y="4304377"/>
                  </a:lnTo>
                  <a:lnTo>
                    <a:pt x="3397399" y="4282624"/>
                  </a:lnTo>
                  <a:lnTo>
                    <a:pt x="3436686" y="4260110"/>
                  </a:lnTo>
                  <a:lnTo>
                    <a:pt x="3475480" y="4236844"/>
                  </a:lnTo>
                  <a:lnTo>
                    <a:pt x="3513770" y="4212836"/>
                  </a:lnTo>
                  <a:lnTo>
                    <a:pt x="3551547" y="4188097"/>
                  </a:lnTo>
                  <a:lnTo>
                    <a:pt x="3588802" y="4162636"/>
                  </a:lnTo>
                  <a:lnTo>
                    <a:pt x="3625523" y="4136463"/>
                  </a:lnTo>
                  <a:lnTo>
                    <a:pt x="3661702" y="4109588"/>
                  </a:lnTo>
                  <a:lnTo>
                    <a:pt x="3697329" y="4082021"/>
                  </a:lnTo>
                  <a:lnTo>
                    <a:pt x="3732393" y="4053772"/>
                  </a:lnTo>
                  <a:lnTo>
                    <a:pt x="3766884" y="4024851"/>
                  </a:lnTo>
                  <a:lnTo>
                    <a:pt x="3800793" y="3995268"/>
                  </a:lnTo>
                  <a:lnTo>
                    <a:pt x="3834110" y="3965032"/>
                  </a:lnTo>
                  <a:lnTo>
                    <a:pt x="3866825" y="3934154"/>
                  </a:lnTo>
                  <a:lnTo>
                    <a:pt x="3898927" y="3902643"/>
                  </a:lnTo>
                  <a:lnTo>
                    <a:pt x="3930408" y="3870510"/>
                  </a:lnTo>
                  <a:lnTo>
                    <a:pt x="3961256" y="3837764"/>
                  </a:lnTo>
                  <a:lnTo>
                    <a:pt x="3991463" y="3804416"/>
                  </a:lnTo>
                  <a:lnTo>
                    <a:pt x="4021018" y="3770475"/>
                  </a:lnTo>
                  <a:lnTo>
                    <a:pt x="4049912" y="3735950"/>
                  </a:lnTo>
                  <a:lnTo>
                    <a:pt x="4078134" y="3700853"/>
                  </a:lnTo>
                  <a:lnTo>
                    <a:pt x="4105674" y="3665193"/>
                  </a:lnTo>
                  <a:lnTo>
                    <a:pt x="4132524" y="3628979"/>
                  </a:lnTo>
                  <a:lnTo>
                    <a:pt x="4158672" y="3592222"/>
                  </a:lnTo>
                  <a:lnTo>
                    <a:pt x="4184108" y="3554932"/>
                  </a:lnTo>
                  <a:lnTo>
                    <a:pt x="4208824" y="3517119"/>
                  </a:lnTo>
                  <a:lnTo>
                    <a:pt x="4232809" y="3478792"/>
                  </a:lnTo>
                  <a:lnTo>
                    <a:pt x="4256053" y="3439962"/>
                  </a:lnTo>
                  <a:lnTo>
                    <a:pt x="4278546" y="3400638"/>
                  </a:lnTo>
                  <a:lnTo>
                    <a:pt x="4300278" y="3360830"/>
                  </a:lnTo>
                  <a:lnTo>
                    <a:pt x="4321240" y="3320548"/>
                  </a:lnTo>
                  <a:lnTo>
                    <a:pt x="4341421" y="3279803"/>
                  </a:lnTo>
                  <a:lnTo>
                    <a:pt x="4360812" y="3238603"/>
                  </a:lnTo>
                  <a:lnTo>
                    <a:pt x="4379402" y="3196960"/>
                  </a:lnTo>
                  <a:lnTo>
                    <a:pt x="4397182" y="3154882"/>
                  </a:lnTo>
                  <a:lnTo>
                    <a:pt x="4414142" y="3112380"/>
                  </a:lnTo>
                  <a:lnTo>
                    <a:pt x="4430272" y="3069464"/>
                  </a:lnTo>
                  <a:lnTo>
                    <a:pt x="4445562" y="3026144"/>
                  </a:lnTo>
                  <a:lnTo>
                    <a:pt x="4460002" y="2982429"/>
                  </a:lnTo>
                  <a:lnTo>
                    <a:pt x="4473582" y="2938329"/>
                  </a:lnTo>
                  <a:lnTo>
                    <a:pt x="4486293" y="2893855"/>
                  </a:lnTo>
                  <a:lnTo>
                    <a:pt x="4498124" y="2849017"/>
                  </a:lnTo>
                  <a:lnTo>
                    <a:pt x="4509065" y="2803823"/>
                  </a:lnTo>
                  <a:lnTo>
                    <a:pt x="4519107" y="2758285"/>
                  </a:lnTo>
                  <a:lnTo>
                    <a:pt x="4528240" y="2712411"/>
                  </a:lnTo>
                  <a:lnTo>
                    <a:pt x="4536453" y="2666213"/>
                  </a:lnTo>
                  <a:lnTo>
                    <a:pt x="4543737" y="2619699"/>
                  </a:lnTo>
                  <a:lnTo>
                    <a:pt x="4550082" y="2572881"/>
                  </a:lnTo>
                  <a:lnTo>
                    <a:pt x="4555478" y="2525767"/>
                  </a:lnTo>
                  <a:lnTo>
                    <a:pt x="4559916" y="2478367"/>
                  </a:lnTo>
                  <a:lnTo>
                    <a:pt x="4563384" y="2430693"/>
                  </a:lnTo>
                  <a:lnTo>
                    <a:pt x="4565874" y="2382752"/>
                  </a:lnTo>
                  <a:lnTo>
                    <a:pt x="4567375" y="2334557"/>
                  </a:lnTo>
                  <a:lnTo>
                    <a:pt x="4567877" y="2286115"/>
                  </a:lnTo>
                  <a:lnTo>
                    <a:pt x="4567375" y="2237674"/>
                  </a:lnTo>
                  <a:lnTo>
                    <a:pt x="4565874" y="2189478"/>
                  </a:lnTo>
                  <a:lnTo>
                    <a:pt x="4563384" y="2141537"/>
                  </a:lnTo>
                  <a:lnTo>
                    <a:pt x="4559916" y="2093863"/>
                  </a:lnTo>
                  <a:lnTo>
                    <a:pt x="4555478" y="2046463"/>
                  </a:lnTo>
                  <a:lnTo>
                    <a:pt x="4550082" y="1999350"/>
                  </a:lnTo>
                  <a:lnTo>
                    <a:pt x="4543737" y="1952531"/>
                  </a:lnTo>
                  <a:lnTo>
                    <a:pt x="4536453" y="1906017"/>
                  </a:lnTo>
                  <a:lnTo>
                    <a:pt x="4528240" y="1859819"/>
                  </a:lnTo>
                  <a:lnTo>
                    <a:pt x="4519107" y="1813946"/>
                  </a:lnTo>
                  <a:lnTo>
                    <a:pt x="4509065" y="1768407"/>
                  </a:lnTo>
                  <a:lnTo>
                    <a:pt x="4498124" y="1723214"/>
                  </a:lnTo>
                  <a:lnTo>
                    <a:pt x="4486293" y="1678375"/>
                  </a:lnTo>
                  <a:lnTo>
                    <a:pt x="4473582" y="1633901"/>
                  </a:lnTo>
                  <a:lnTo>
                    <a:pt x="4460002" y="1589801"/>
                  </a:lnTo>
                  <a:lnTo>
                    <a:pt x="4445562" y="1546086"/>
                  </a:lnTo>
                  <a:lnTo>
                    <a:pt x="4430272" y="1502766"/>
                  </a:lnTo>
                  <a:lnTo>
                    <a:pt x="4414142" y="1459850"/>
                  </a:lnTo>
                  <a:lnTo>
                    <a:pt x="4397182" y="1417348"/>
                  </a:lnTo>
                  <a:lnTo>
                    <a:pt x="4379402" y="1375270"/>
                  </a:lnTo>
                  <a:lnTo>
                    <a:pt x="4360812" y="1333627"/>
                  </a:lnTo>
                  <a:lnTo>
                    <a:pt x="4341421" y="1292428"/>
                  </a:lnTo>
                  <a:lnTo>
                    <a:pt x="4321240" y="1251682"/>
                  </a:lnTo>
                  <a:lnTo>
                    <a:pt x="4300278" y="1211401"/>
                  </a:lnTo>
                  <a:lnTo>
                    <a:pt x="4278546" y="1171593"/>
                  </a:lnTo>
                  <a:lnTo>
                    <a:pt x="4256053" y="1132269"/>
                  </a:lnTo>
                  <a:lnTo>
                    <a:pt x="4232809" y="1093438"/>
                  </a:lnTo>
                  <a:lnTo>
                    <a:pt x="4208824" y="1055111"/>
                  </a:lnTo>
                  <a:lnTo>
                    <a:pt x="4184108" y="1017298"/>
                  </a:lnTo>
                  <a:lnTo>
                    <a:pt x="4158672" y="980008"/>
                  </a:lnTo>
                  <a:lnTo>
                    <a:pt x="4132524" y="943251"/>
                  </a:lnTo>
                  <a:lnTo>
                    <a:pt x="4105674" y="907038"/>
                  </a:lnTo>
                  <a:lnTo>
                    <a:pt x="4078134" y="871377"/>
                  </a:lnTo>
                  <a:lnTo>
                    <a:pt x="4049912" y="836280"/>
                  </a:lnTo>
                  <a:lnTo>
                    <a:pt x="4021018" y="801756"/>
                  </a:lnTo>
                  <a:lnTo>
                    <a:pt x="3991463" y="767815"/>
                  </a:lnTo>
                  <a:lnTo>
                    <a:pt x="3961256" y="734466"/>
                  </a:lnTo>
                  <a:lnTo>
                    <a:pt x="3930408" y="701720"/>
                  </a:lnTo>
                  <a:lnTo>
                    <a:pt x="3898927" y="669587"/>
                  </a:lnTo>
                  <a:lnTo>
                    <a:pt x="3866825" y="638077"/>
                  </a:lnTo>
                  <a:lnTo>
                    <a:pt x="3834110" y="607199"/>
                  </a:lnTo>
                  <a:lnTo>
                    <a:pt x="3800793" y="576963"/>
                  </a:lnTo>
                  <a:lnTo>
                    <a:pt x="3766884" y="547380"/>
                  </a:lnTo>
                  <a:lnTo>
                    <a:pt x="3732393" y="518459"/>
                  </a:lnTo>
                  <a:lnTo>
                    <a:pt x="3697329" y="490210"/>
                  </a:lnTo>
                  <a:lnTo>
                    <a:pt x="3661702" y="462643"/>
                  </a:lnTo>
                  <a:lnTo>
                    <a:pt x="3625523" y="435768"/>
                  </a:lnTo>
                  <a:lnTo>
                    <a:pt x="3588802" y="409595"/>
                  </a:lnTo>
                  <a:lnTo>
                    <a:pt x="3551547" y="384134"/>
                  </a:lnTo>
                  <a:lnTo>
                    <a:pt x="3513770" y="359395"/>
                  </a:lnTo>
                  <a:lnTo>
                    <a:pt x="3475480" y="335387"/>
                  </a:lnTo>
                  <a:lnTo>
                    <a:pt x="3436686" y="312121"/>
                  </a:lnTo>
                  <a:lnTo>
                    <a:pt x="3397399" y="289607"/>
                  </a:lnTo>
                  <a:lnTo>
                    <a:pt x="3357630" y="267854"/>
                  </a:lnTo>
                  <a:lnTo>
                    <a:pt x="3317386" y="246872"/>
                  </a:lnTo>
                  <a:lnTo>
                    <a:pt x="3276680" y="226672"/>
                  </a:lnTo>
                  <a:lnTo>
                    <a:pt x="3235519" y="207262"/>
                  </a:lnTo>
                  <a:lnTo>
                    <a:pt x="3193916" y="188654"/>
                  </a:lnTo>
                  <a:lnTo>
                    <a:pt x="3151878" y="170857"/>
                  </a:lnTo>
                  <a:lnTo>
                    <a:pt x="3109417" y="153881"/>
                  </a:lnTo>
                  <a:lnTo>
                    <a:pt x="3066542" y="137736"/>
                  </a:lnTo>
                  <a:lnTo>
                    <a:pt x="3023262" y="122431"/>
                  </a:lnTo>
                  <a:lnTo>
                    <a:pt x="2979589" y="107978"/>
                  </a:lnTo>
                  <a:lnTo>
                    <a:pt x="2935532" y="94384"/>
                  </a:lnTo>
                  <a:lnTo>
                    <a:pt x="2891100" y="81662"/>
                  </a:lnTo>
                  <a:lnTo>
                    <a:pt x="2846304" y="69820"/>
                  </a:lnTo>
                  <a:lnTo>
                    <a:pt x="2801153" y="58868"/>
                  </a:lnTo>
                  <a:lnTo>
                    <a:pt x="2755658" y="48816"/>
                  </a:lnTo>
                  <a:lnTo>
                    <a:pt x="2709829" y="39675"/>
                  </a:lnTo>
                  <a:lnTo>
                    <a:pt x="2663674" y="31454"/>
                  </a:lnTo>
                  <a:lnTo>
                    <a:pt x="2617205" y="24163"/>
                  </a:lnTo>
                  <a:lnTo>
                    <a:pt x="2570431" y="17812"/>
                  </a:lnTo>
                  <a:lnTo>
                    <a:pt x="2523362" y="12410"/>
                  </a:lnTo>
                  <a:lnTo>
                    <a:pt x="2476008" y="7969"/>
                  </a:lnTo>
                  <a:lnTo>
                    <a:pt x="2428378" y="4497"/>
                  </a:lnTo>
                  <a:lnTo>
                    <a:pt x="2380484" y="2005"/>
                  </a:lnTo>
                  <a:lnTo>
                    <a:pt x="2332334" y="503"/>
                  </a:lnTo>
                  <a:lnTo>
                    <a:pt x="2283939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4841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0" y="2286116"/>
                  </a:moveTo>
                  <a:lnTo>
                    <a:pt x="502" y="2237674"/>
                  </a:lnTo>
                  <a:lnTo>
                    <a:pt x="2003" y="2189478"/>
                  </a:lnTo>
                  <a:lnTo>
                    <a:pt x="4493" y="2141538"/>
                  </a:lnTo>
                  <a:lnTo>
                    <a:pt x="7961" y="2093863"/>
                  </a:lnTo>
                  <a:lnTo>
                    <a:pt x="12399" y="2046464"/>
                  </a:lnTo>
                  <a:lnTo>
                    <a:pt x="17795" y="1999350"/>
                  </a:lnTo>
                  <a:lnTo>
                    <a:pt x="24140" y="1952531"/>
                  </a:lnTo>
                  <a:lnTo>
                    <a:pt x="31424" y="1906018"/>
                  </a:lnTo>
                  <a:lnTo>
                    <a:pt x="39637" y="1859819"/>
                  </a:lnTo>
                  <a:lnTo>
                    <a:pt x="48770" y="1813946"/>
                  </a:lnTo>
                  <a:lnTo>
                    <a:pt x="58812" y="1768408"/>
                  </a:lnTo>
                  <a:lnTo>
                    <a:pt x="69753" y="1723214"/>
                  </a:lnTo>
                  <a:lnTo>
                    <a:pt x="81584" y="1678375"/>
                  </a:lnTo>
                  <a:lnTo>
                    <a:pt x="94295" y="1633901"/>
                  </a:lnTo>
                  <a:lnTo>
                    <a:pt x="107875" y="1589802"/>
                  </a:lnTo>
                  <a:lnTo>
                    <a:pt x="122315" y="1546087"/>
                  </a:lnTo>
                  <a:lnTo>
                    <a:pt x="137605" y="1502766"/>
                  </a:lnTo>
                  <a:lnTo>
                    <a:pt x="153735" y="1459850"/>
                  </a:lnTo>
                  <a:lnTo>
                    <a:pt x="170695" y="1417348"/>
                  </a:lnTo>
                  <a:lnTo>
                    <a:pt x="188475" y="1375271"/>
                  </a:lnTo>
                  <a:lnTo>
                    <a:pt x="207065" y="1333627"/>
                  </a:lnTo>
                  <a:lnTo>
                    <a:pt x="226456" y="1292428"/>
                  </a:lnTo>
                  <a:lnTo>
                    <a:pt x="246637" y="1251682"/>
                  </a:lnTo>
                  <a:lnTo>
                    <a:pt x="267599" y="1211401"/>
                  </a:lnTo>
                  <a:lnTo>
                    <a:pt x="289331" y="1171593"/>
                  </a:lnTo>
                  <a:lnTo>
                    <a:pt x="311824" y="1132269"/>
                  </a:lnTo>
                  <a:lnTo>
                    <a:pt x="335068" y="1093439"/>
                  </a:lnTo>
                  <a:lnTo>
                    <a:pt x="359053" y="1055112"/>
                  </a:lnTo>
                  <a:lnTo>
                    <a:pt x="383768" y="1017298"/>
                  </a:lnTo>
                  <a:lnTo>
                    <a:pt x="409205" y="980008"/>
                  </a:lnTo>
                  <a:lnTo>
                    <a:pt x="435353" y="943252"/>
                  </a:lnTo>
                  <a:lnTo>
                    <a:pt x="462202" y="907038"/>
                  </a:lnTo>
                  <a:lnTo>
                    <a:pt x="489743" y="871378"/>
                  </a:lnTo>
                  <a:lnTo>
                    <a:pt x="517965" y="836281"/>
                  </a:lnTo>
                  <a:lnTo>
                    <a:pt x="546858" y="801756"/>
                  </a:lnTo>
                  <a:lnTo>
                    <a:pt x="576414" y="767815"/>
                  </a:lnTo>
                  <a:lnTo>
                    <a:pt x="606620" y="734466"/>
                  </a:lnTo>
                  <a:lnTo>
                    <a:pt x="637469" y="701721"/>
                  </a:lnTo>
                  <a:lnTo>
                    <a:pt x="668950" y="669587"/>
                  </a:lnTo>
                  <a:lnTo>
                    <a:pt x="701052" y="638077"/>
                  </a:lnTo>
                  <a:lnTo>
                    <a:pt x="733767" y="607199"/>
                  </a:lnTo>
                  <a:lnTo>
                    <a:pt x="767084" y="576963"/>
                  </a:lnTo>
                  <a:lnTo>
                    <a:pt x="800993" y="547380"/>
                  </a:lnTo>
                  <a:lnTo>
                    <a:pt x="835484" y="518459"/>
                  </a:lnTo>
                  <a:lnTo>
                    <a:pt x="870548" y="490210"/>
                  </a:lnTo>
                  <a:lnTo>
                    <a:pt x="906174" y="462643"/>
                  </a:lnTo>
                  <a:lnTo>
                    <a:pt x="942353" y="435768"/>
                  </a:lnTo>
                  <a:lnTo>
                    <a:pt x="979075" y="409595"/>
                  </a:lnTo>
                  <a:lnTo>
                    <a:pt x="1016329" y="384134"/>
                  </a:lnTo>
                  <a:lnTo>
                    <a:pt x="1054107" y="359395"/>
                  </a:lnTo>
                  <a:lnTo>
                    <a:pt x="1092397" y="335387"/>
                  </a:lnTo>
                  <a:lnTo>
                    <a:pt x="1131191" y="312121"/>
                  </a:lnTo>
                  <a:lnTo>
                    <a:pt x="1170477" y="289607"/>
                  </a:lnTo>
                  <a:lnTo>
                    <a:pt x="1210247" y="267854"/>
                  </a:lnTo>
                  <a:lnTo>
                    <a:pt x="1250490" y="246872"/>
                  </a:lnTo>
                  <a:lnTo>
                    <a:pt x="1291197" y="226672"/>
                  </a:lnTo>
                  <a:lnTo>
                    <a:pt x="1332357" y="207262"/>
                  </a:lnTo>
                  <a:lnTo>
                    <a:pt x="1373961" y="188654"/>
                  </a:lnTo>
                  <a:lnTo>
                    <a:pt x="1415999" y="170857"/>
                  </a:lnTo>
                  <a:lnTo>
                    <a:pt x="1458460" y="153881"/>
                  </a:lnTo>
                  <a:lnTo>
                    <a:pt x="1501335" y="137736"/>
                  </a:lnTo>
                  <a:lnTo>
                    <a:pt x="1544614" y="122431"/>
                  </a:lnTo>
                  <a:lnTo>
                    <a:pt x="1588288" y="107978"/>
                  </a:lnTo>
                  <a:lnTo>
                    <a:pt x="1632345" y="94384"/>
                  </a:lnTo>
                  <a:lnTo>
                    <a:pt x="1676777" y="81662"/>
                  </a:lnTo>
                  <a:lnTo>
                    <a:pt x="1721573" y="69820"/>
                  </a:lnTo>
                  <a:lnTo>
                    <a:pt x="1766724" y="58868"/>
                  </a:lnTo>
                  <a:lnTo>
                    <a:pt x="1812219" y="48816"/>
                  </a:lnTo>
                  <a:lnTo>
                    <a:pt x="1858048" y="39675"/>
                  </a:lnTo>
                  <a:lnTo>
                    <a:pt x="1904203" y="31454"/>
                  </a:lnTo>
                  <a:lnTo>
                    <a:pt x="1950672" y="24163"/>
                  </a:lnTo>
                  <a:lnTo>
                    <a:pt x="1997446" y="17812"/>
                  </a:lnTo>
                  <a:lnTo>
                    <a:pt x="2044515" y="12410"/>
                  </a:lnTo>
                  <a:lnTo>
                    <a:pt x="2091869" y="7969"/>
                  </a:lnTo>
                  <a:lnTo>
                    <a:pt x="2139499" y="4497"/>
                  </a:lnTo>
                  <a:lnTo>
                    <a:pt x="2187393" y="2005"/>
                  </a:lnTo>
                  <a:lnTo>
                    <a:pt x="2235543" y="503"/>
                  </a:lnTo>
                  <a:lnTo>
                    <a:pt x="2283939" y="0"/>
                  </a:lnTo>
                  <a:lnTo>
                    <a:pt x="2332334" y="503"/>
                  </a:lnTo>
                  <a:lnTo>
                    <a:pt x="2380484" y="2005"/>
                  </a:lnTo>
                  <a:lnTo>
                    <a:pt x="2428378" y="4497"/>
                  </a:lnTo>
                  <a:lnTo>
                    <a:pt x="2476008" y="7969"/>
                  </a:lnTo>
                  <a:lnTo>
                    <a:pt x="2523362" y="12410"/>
                  </a:lnTo>
                  <a:lnTo>
                    <a:pt x="2570431" y="17812"/>
                  </a:lnTo>
                  <a:lnTo>
                    <a:pt x="2617205" y="24163"/>
                  </a:lnTo>
                  <a:lnTo>
                    <a:pt x="2663674" y="31454"/>
                  </a:lnTo>
                  <a:lnTo>
                    <a:pt x="2709828" y="39675"/>
                  </a:lnTo>
                  <a:lnTo>
                    <a:pt x="2755658" y="48816"/>
                  </a:lnTo>
                  <a:lnTo>
                    <a:pt x="2801153" y="58868"/>
                  </a:lnTo>
                  <a:lnTo>
                    <a:pt x="2846304" y="69820"/>
                  </a:lnTo>
                  <a:lnTo>
                    <a:pt x="2891100" y="81662"/>
                  </a:lnTo>
                  <a:lnTo>
                    <a:pt x="2935531" y="94384"/>
                  </a:lnTo>
                  <a:lnTo>
                    <a:pt x="2979589" y="107978"/>
                  </a:lnTo>
                  <a:lnTo>
                    <a:pt x="3023262" y="122431"/>
                  </a:lnTo>
                  <a:lnTo>
                    <a:pt x="3066541" y="137736"/>
                  </a:lnTo>
                  <a:lnTo>
                    <a:pt x="3109417" y="153881"/>
                  </a:lnTo>
                  <a:lnTo>
                    <a:pt x="3151878" y="170857"/>
                  </a:lnTo>
                  <a:lnTo>
                    <a:pt x="3193916" y="188654"/>
                  </a:lnTo>
                  <a:lnTo>
                    <a:pt x="3235519" y="207262"/>
                  </a:lnTo>
                  <a:lnTo>
                    <a:pt x="3276680" y="226672"/>
                  </a:lnTo>
                  <a:lnTo>
                    <a:pt x="3317386" y="246872"/>
                  </a:lnTo>
                  <a:lnTo>
                    <a:pt x="3357629" y="267854"/>
                  </a:lnTo>
                  <a:lnTo>
                    <a:pt x="3397399" y="289607"/>
                  </a:lnTo>
                  <a:lnTo>
                    <a:pt x="3436686" y="312121"/>
                  </a:lnTo>
                  <a:lnTo>
                    <a:pt x="3475479" y="335387"/>
                  </a:lnTo>
                  <a:lnTo>
                    <a:pt x="3513770" y="359395"/>
                  </a:lnTo>
                  <a:lnTo>
                    <a:pt x="3551547" y="384134"/>
                  </a:lnTo>
                  <a:lnTo>
                    <a:pt x="3588802" y="409595"/>
                  </a:lnTo>
                  <a:lnTo>
                    <a:pt x="3625523" y="435768"/>
                  </a:lnTo>
                  <a:lnTo>
                    <a:pt x="3661702" y="462643"/>
                  </a:lnTo>
                  <a:lnTo>
                    <a:pt x="3697329" y="490210"/>
                  </a:lnTo>
                  <a:lnTo>
                    <a:pt x="3732393" y="518459"/>
                  </a:lnTo>
                  <a:lnTo>
                    <a:pt x="3766884" y="547380"/>
                  </a:lnTo>
                  <a:lnTo>
                    <a:pt x="3800793" y="576963"/>
                  </a:lnTo>
                  <a:lnTo>
                    <a:pt x="3834110" y="607199"/>
                  </a:lnTo>
                  <a:lnTo>
                    <a:pt x="3866825" y="638077"/>
                  </a:lnTo>
                  <a:lnTo>
                    <a:pt x="3898927" y="669587"/>
                  </a:lnTo>
                  <a:lnTo>
                    <a:pt x="3930408" y="701721"/>
                  </a:lnTo>
                  <a:lnTo>
                    <a:pt x="3961256" y="734466"/>
                  </a:lnTo>
                  <a:lnTo>
                    <a:pt x="3991463" y="767815"/>
                  </a:lnTo>
                  <a:lnTo>
                    <a:pt x="4021018" y="801756"/>
                  </a:lnTo>
                  <a:lnTo>
                    <a:pt x="4049912" y="836281"/>
                  </a:lnTo>
                  <a:lnTo>
                    <a:pt x="4078134" y="871378"/>
                  </a:lnTo>
                  <a:lnTo>
                    <a:pt x="4105674" y="907038"/>
                  </a:lnTo>
                  <a:lnTo>
                    <a:pt x="4132524" y="943252"/>
                  </a:lnTo>
                  <a:lnTo>
                    <a:pt x="4158672" y="980008"/>
                  </a:lnTo>
                  <a:lnTo>
                    <a:pt x="4184108" y="1017298"/>
                  </a:lnTo>
                  <a:lnTo>
                    <a:pt x="4208824" y="1055112"/>
                  </a:lnTo>
                  <a:lnTo>
                    <a:pt x="4232809" y="1093439"/>
                  </a:lnTo>
                  <a:lnTo>
                    <a:pt x="4256053" y="1132269"/>
                  </a:lnTo>
                  <a:lnTo>
                    <a:pt x="4278546" y="1171593"/>
                  </a:lnTo>
                  <a:lnTo>
                    <a:pt x="4300278" y="1211401"/>
                  </a:lnTo>
                  <a:lnTo>
                    <a:pt x="4321240" y="1251682"/>
                  </a:lnTo>
                  <a:lnTo>
                    <a:pt x="4341421" y="1292428"/>
                  </a:lnTo>
                  <a:lnTo>
                    <a:pt x="4360812" y="1333627"/>
                  </a:lnTo>
                  <a:lnTo>
                    <a:pt x="4379402" y="1375271"/>
                  </a:lnTo>
                  <a:lnTo>
                    <a:pt x="4397182" y="1417348"/>
                  </a:lnTo>
                  <a:lnTo>
                    <a:pt x="4414142" y="1459850"/>
                  </a:lnTo>
                  <a:lnTo>
                    <a:pt x="4430272" y="1502766"/>
                  </a:lnTo>
                  <a:lnTo>
                    <a:pt x="4445562" y="1546087"/>
                  </a:lnTo>
                  <a:lnTo>
                    <a:pt x="4460002" y="1589802"/>
                  </a:lnTo>
                  <a:lnTo>
                    <a:pt x="4473582" y="1633901"/>
                  </a:lnTo>
                  <a:lnTo>
                    <a:pt x="4486293" y="1678375"/>
                  </a:lnTo>
                  <a:lnTo>
                    <a:pt x="4498124" y="1723214"/>
                  </a:lnTo>
                  <a:lnTo>
                    <a:pt x="4509065" y="1768408"/>
                  </a:lnTo>
                  <a:lnTo>
                    <a:pt x="4519107" y="1813946"/>
                  </a:lnTo>
                  <a:lnTo>
                    <a:pt x="4528240" y="1859819"/>
                  </a:lnTo>
                  <a:lnTo>
                    <a:pt x="4536453" y="1906018"/>
                  </a:lnTo>
                  <a:lnTo>
                    <a:pt x="4543737" y="1952531"/>
                  </a:lnTo>
                  <a:lnTo>
                    <a:pt x="4550082" y="1999350"/>
                  </a:lnTo>
                  <a:lnTo>
                    <a:pt x="4555479" y="2046464"/>
                  </a:lnTo>
                  <a:lnTo>
                    <a:pt x="4559916" y="2093863"/>
                  </a:lnTo>
                  <a:lnTo>
                    <a:pt x="4563384" y="2141538"/>
                  </a:lnTo>
                  <a:lnTo>
                    <a:pt x="4565874" y="2189478"/>
                  </a:lnTo>
                  <a:lnTo>
                    <a:pt x="4567375" y="2237674"/>
                  </a:lnTo>
                  <a:lnTo>
                    <a:pt x="4567878" y="2286116"/>
                  </a:lnTo>
                  <a:lnTo>
                    <a:pt x="4567375" y="2334557"/>
                  </a:lnTo>
                  <a:lnTo>
                    <a:pt x="4565874" y="2382753"/>
                  </a:lnTo>
                  <a:lnTo>
                    <a:pt x="4563384" y="2430693"/>
                  </a:lnTo>
                  <a:lnTo>
                    <a:pt x="4559916" y="2478368"/>
                  </a:lnTo>
                  <a:lnTo>
                    <a:pt x="4555479" y="2525767"/>
                  </a:lnTo>
                  <a:lnTo>
                    <a:pt x="4550082" y="2572881"/>
                  </a:lnTo>
                  <a:lnTo>
                    <a:pt x="4543737" y="2619700"/>
                  </a:lnTo>
                  <a:lnTo>
                    <a:pt x="4536453" y="2666213"/>
                  </a:lnTo>
                  <a:lnTo>
                    <a:pt x="4528240" y="2712412"/>
                  </a:lnTo>
                  <a:lnTo>
                    <a:pt x="4519107" y="2758285"/>
                  </a:lnTo>
                  <a:lnTo>
                    <a:pt x="4509065" y="2803823"/>
                  </a:lnTo>
                  <a:lnTo>
                    <a:pt x="4498124" y="2849017"/>
                  </a:lnTo>
                  <a:lnTo>
                    <a:pt x="4486293" y="2893856"/>
                  </a:lnTo>
                  <a:lnTo>
                    <a:pt x="4473582" y="2938330"/>
                  </a:lnTo>
                  <a:lnTo>
                    <a:pt x="4460002" y="2982429"/>
                  </a:lnTo>
                  <a:lnTo>
                    <a:pt x="4445562" y="3026144"/>
                  </a:lnTo>
                  <a:lnTo>
                    <a:pt x="4430272" y="3069465"/>
                  </a:lnTo>
                  <a:lnTo>
                    <a:pt x="4414142" y="3112381"/>
                  </a:lnTo>
                  <a:lnTo>
                    <a:pt x="4397182" y="3154883"/>
                  </a:lnTo>
                  <a:lnTo>
                    <a:pt x="4379402" y="3196960"/>
                  </a:lnTo>
                  <a:lnTo>
                    <a:pt x="4360812" y="3238604"/>
                  </a:lnTo>
                  <a:lnTo>
                    <a:pt x="4341421" y="3279803"/>
                  </a:lnTo>
                  <a:lnTo>
                    <a:pt x="4321240" y="3320549"/>
                  </a:lnTo>
                  <a:lnTo>
                    <a:pt x="4300278" y="3360830"/>
                  </a:lnTo>
                  <a:lnTo>
                    <a:pt x="4278546" y="3400638"/>
                  </a:lnTo>
                  <a:lnTo>
                    <a:pt x="4256053" y="3439962"/>
                  </a:lnTo>
                  <a:lnTo>
                    <a:pt x="4232809" y="3478793"/>
                  </a:lnTo>
                  <a:lnTo>
                    <a:pt x="4208824" y="3517119"/>
                  </a:lnTo>
                  <a:lnTo>
                    <a:pt x="4184108" y="3554933"/>
                  </a:lnTo>
                  <a:lnTo>
                    <a:pt x="4158672" y="3592223"/>
                  </a:lnTo>
                  <a:lnTo>
                    <a:pt x="4132524" y="3628979"/>
                  </a:lnTo>
                  <a:lnTo>
                    <a:pt x="4105674" y="3665193"/>
                  </a:lnTo>
                  <a:lnTo>
                    <a:pt x="4078134" y="3700853"/>
                  </a:lnTo>
                  <a:lnTo>
                    <a:pt x="4049912" y="3735951"/>
                  </a:lnTo>
                  <a:lnTo>
                    <a:pt x="4021018" y="3770475"/>
                  </a:lnTo>
                  <a:lnTo>
                    <a:pt x="3991463" y="3804416"/>
                  </a:lnTo>
                  <a:lnTo>
                    <a:pt x="3961256" y="3837765"/>
                  </a:lnTo>
                  <a:lnTo>
                    <a:pt x="3930408" y="3870511"/>
                  </a:lnTo>
                  <a:lnTo>
                    <a:pt x="3898927" y="3902644"/>
                  </a:lnTo>
                  <a:lnTo>
                    <a:pt x="3866825" y="3934154"/>
                  </a:lnTo>
                  <a:lnTo>
                    <a:pt x="3834110" y="3965032"/>
                  </a:lnTo>
                  <a:lnTo>
                    <a:pt x="3800793" y="3995268"/>
                  </a:lnTo>
                  <a:lnTo>
                    <a:pt x="3766884" y="4024851"/>
                  </a:lnTo>
                  <a:lnTo>
                    <a:pt x="3732393" y="4053772"/>
                  </a:lnTo>
                  <a:lnTo>
                    <a:pt x="3697329" y="4082021"/>
                  </a:lnTo>
                  <a:lnTo>
                    <a:pt x="3661702" y="4109588"/>
                  </a:lnTo>
                  <a:lnTo>
                    <a:pt x="3625523" y="4136463"/>
                  </a:lnTo>
                  <a:lnTo>
                    <a:pt x="3588802" y="4162636"/>
                  </a:lnTo>
                  <a:lnTo>
                    <a:pt x="3551547" y="4188097"/>
                  </a:lnTo>
                  <a:lnTo>
                    <a:pt x="3513770" y="4212836"/>
                  </a:lnTo>
                  <a:lnTo>
                    <a:pt x="3475479" y="4236844"/>
                  </a:lnTo>
                  <a:lnTo>
                    <a:pt x="3436686" y="4260110"/>
                  </a:lnTo>
                  <a:lnTo>
                    <a:pt x="3397399" y="4282624"/>
                  </a:lnTo>
                  <a:lnTo>
                    <a:pt x="3357629" y="4304377"/>
                  </a:lnTo>
                  <a:lnTo>
                    <a:pt x="3317386" y="4325359"/>
                  </a:lnTo>
                  <a:lnTo>
                    <a:pt x="3276680" y="4345559"/>
                  </a:lnTo>
                  <a:lnTo>
                    <a:pt x="3235519" y="4364969"/>
                  </a:lnTo>
                  <a:lnTo>
                    <a:pt x="3193916" y="4383577"/>
                  </a:lnTo>
                  <a:lnTo>
                    <a:pt x="3151878" y="4401374"/>
                  </a:lnTo>
                  <a:lnTo>
                    <a:pt x="3109417" y="4418350"/>
                  </a:lnTo>
                  <a:lnTo>
                    <a:pt x="3066541" y="4434495"/>
                  </a:lnTo>
                  <a:lnTo>
                    <a:pt x="3023262" y="4449800"/>
                  </a:lnTo>
                  <a:lnTo>
                    <a:pt x="2979589" y="4464253"/>
                  </a:lnTo>
                  <a:lnTo>
                    <a:pt x="2935531" y="4477847"/>
                  </a:lnTo>
                  <a:lnTo>
                    <a:pt x="2891100" y="4490569"/>
                  </a:lnTo>
                  <a:lnTo>
                    <a:pt x="2846304" y="4502411"/>
                  </a:lnTo>
                  <a:lnTo>
                    <a:pt x="2801153" y="4513363"/>
                  </a:lnTo>
                  <a:lnTo>
                    <a:pt x="2755658" y="4523415"/>
                  </a:lnTo>
                  <a:lnTo>
                    <a:pt x="2709828" y="4532556"/>
                  </a:lnTo>
                  <a:lnTo>
                    <a:pt x="2663674" y="4540777"/>
                  </a:lnTo>
                  <a:lnTo>
                    <a:pt x="2617205" y="4548068"/>
                  </a:lnTo>
                  <a:lnTo>
                    <a:pt x="2570431" y="4554419"/>
                  </a:lnTo>
                  <a:lnTo>
                    <a:pt x="2523362" y="4559821"/>
                  </a:lnTo>
                  <a:lnTo>
                    <a:pt x="2476008" y="4564262"/>
                  </a:lnTo>
                  <a:lnTo>
                    <a:pt x="2428378" y="4567734"/>
                  </a:lnTo>
                  <a:lnTo>
                    <a:pt x="2380484" y="4570226"/>
                  </a:lnTo>
                  <a:lnTo>
                    <a:pt x="2332334" y="4571729"/>
                  </a:lnTo>
                  <a:lnTo>
                    <a:pt x="2283939" y="4572232"/>
                  </a:lnTo>
                  <a:lnTo>
                    <a:pt x="2235543" y="4571729"/>
                  </a:lnTo>
                  <a:lnTo>
                    <a:pt x="2187393" y="4570226"/>
                  </a:lnTo>
                  <a:lnTo>
                    <a:pt x="2139499" y="4567734"/>
                  </a:lnTo>
                  <a:lnTo>
                    <a:pt x="2091869" y="4564262"/>
                  </a:lnTo>
                  <a:lnTo>
                    <a:pt x="2044515" y="4559821"/>
                  </a:lnTo>
                  <a:lnTo>
                    <a:pt x="1997446" y="4554419"/>
                  </a:lnTo>
                  <a:lnTo>
                    <a:pt x="1950672" y="4548068"/>
                  </a:lnTo>
                  <a:lnTo>
                    <a:pt x="1904203" y="4540777"/>
                  </a:lnTo>
                  <a:lnTo>
                    <a:pt x="1858048" y="4532556"/>
                  </a:lnTo>
                  <a:lnTo>
                    <a:pt x="1812219" y="4523415"/>
                  </a:lnTo>
                  <a:lnTo>
                    <a:pt x="1766724" y="4513363"/>
                  </a:lnTo>
                  <a:lnTo>
                    <a:pt x="1721573" y="4502411"/>
                  </a:lnTo>
                  <a:lnTo>
                    <a:pt x="1676777" y="4490569"/>
                  </a:lnTo>
                  <a:lnTo>
                    <a:pt x="1632345" y="4477847"/>
                  </a:lnTo>
                  <a:lnTo>
                    <a:pt x="1588288" y="4464253"/>
                  </a:lnTo>
                  <a:lnTo>
                    <a:pt x="1544614" y="4449800"/>
                  </a:lnTo>
                  <a:lnTo>
                    <a:pt x="1501335" y="4434495"/>
                  </a:lnTo>
                  <a:lnTo>
                    <a:pt x="1458460" y="4418350"/>
                  </a:lnTo>
                  <a:lnTo>
                    <a:pt x="1415999" y="4401374"/>
                  </a:lnTo>
                  <a:lnTo>
                    <a:pt x="1373961" y="4383577"/>
                  </a:lnTo>
                  <a:lnTo>
                    <a:pt x="1332357" y="4364969"/>
                  </a:lnTo>
                  <a:lnTo>
                    <a:pt x="1291197" y="4345559"/>
                  </a:lnTo>
                  <a:lnTo>
                    <a:pt x="1250490" y="4325359"/>
                  </a:lnTo>
                  <a:lnTo>
                    <a:pt x="1210247" y="4304377"/>
                  </a:lnTo>
                  <a:lnTo>
                    <a:pt x="1170477" y="4282624"/>
                  </a:lnTo>
                  <a:lnTo>
                    <a:pt x="1131191" y="4260110"/>
                  </a:lnTo>
                  <a:lnTo>
                    <a:pt x="1092397" y="4236844"/>
                  </a:lnTo>
                  <a:lnTo>
                    <a:pt x="1054107" y="4212836"/>
                  </a:lnTo>
                  <a:lnTo>
                    <a:pt x="1016329" y="4188097"/>
                  </a:lnTo>
                  <a:lnTo>
                    <a:pt x="979075" y="4162636"/>
                  </a:lnTo>
                  <a:lnTo>
                    <a:pt x="942353" y="4136463"/>
                  </a:lnTo>
                  <a:lnTo>
                    <a:pt x="906174" y="4109588"/>
                  </a:lnTo>
                  <a:lnTo>
                    <a:pt x="870548" y="4082021"/>
                  </a:lnTo>
                  <a:lnTo>
                    <a:pt x="835484" y="4053772"/>
                  </a:lnTo>
                  <a:lnTo>
                    <a:pt x="800993" y="4024851"/>
                  </a:lnTo>
                  <a:lnTo>
                    <a:pt x="767084" y="3995268"/>
                  </a:lnTo>
                  <a:lnTo>
                    <a:pt x="733767" y="3965032"/>
                  </a:lnTo>
                  <a:lnTo>
                    <a:pt x="701052" y="3934154"/>
                  </a:lnTo>
                  <a:lnTo>
                    <a:pt x="668950" y="3902644"/>
                  </a:lnTo>
                  <a:lnTo>
                    <a:pt x="637469" y="3870511"/>
                  </a:lnTo>
                  <a:lnTo>
                    <a:pt x="606620" y="3837765"/>
                  </a:lnTo>
                  <a:lnTo>
                    <a:pt x="576414" y="3804416"/>
                  </a:lnTo>
                  <a:lnTo>
                    <a:pt x="546858" y="3770475"/>
                  </a:lnTo>
                  <a:lnTo>
                    <a:pt x="517965" y="3735951"/>
                  </a:lnTo>
                  <a:lnTo>
                    <a:pt x="489743" y="3700853"/>
                  </a:lnTo>
                  <a:lnTo>
                    <a:pt x="462202" y="3665193"/>
                  </a:lnTo>
                  <a:lnTo>
                    <a:pt x="435353" y="3628979"/>
                  </a:lnTo>
                  <a:lnTo>
                    <a:pt x="409205" y="3592223"/>
                  </a:lnTo>
                  <a:lnTo>
                    <a:pt x="383768" y="3554933"/>
                  </a:lnTo>
                  <a:lnTo>
                    <a:pt x="359053" y="3517119"/>
                  </a:lnTo>
                  <a:lnTo>
                    <a:pt x="335068" y="3478793"/>
                  </a:lnTo>
                  <a:lnTo>
                    <a:pt x="311824" y="3439962"/>
                  </a:lnTo>
                  <a:lnTo>
                    <a:pt x="289331" y="3400638"/>
                  </a:lnTo>
                  <a:lnTo>
                    <a:pt x="267599" y="3360830"/>
                  </a:lnTo>
                  <a:lnTo>
                    <a:pt x="246637" y="3320549"/>
                  </a:lnTo>
                  <a:lnTo>
                    <a:pt x="226456" y="3279803"/>
                  </a:lnTo>
                  <a:lnTo>
                    <a:pt x="207065" y="3238604"/>
                  </a:lnTo>
                  <a:lnTo>
                    <a:pt x="188475" y="3196960"/>
                  </a:lnTo>
                  <a:lnTo>
                    <a:pt x="170695" y="3154883"/>
                  </a:lnTo>
                  <a:lnTo>
                    <a:pt x="153735" y="3112381"/>
                  </a:lnTo>
                  <a:lnTo>
                    <a:pt x="137605" y="3069465"/>
                  </a:lnTo>
                  <a:lnTo>
                    <a:pt x="122315" y="3026144"/>
                  </a:lnTo>
                  <a:lnTo>
                    <a:pt x="107875" y="2982429"/>
                  </a:lnTo>
                  <a:lnTo>
                    <a:pt x="94295" y="2938330"/>
                  </a:lnTo>
                  <a:lnTo>
                    <a:pt x="81584" y="2893856"/>
                  </a:lnTo>
                  <a:lnTo>
                    <a:pt x="69753" y="2849017"/>
                  </a:lnTo>
                  <a:lnTo>
                    <a:pt x="58812" y="2803823"/>
                  </a:lnTo>
                  <a:lnTo>
                    <a:pt x="48770" y="2758285"/>
                  </a:lnTo>
                  <a:lnTo>
                    <a:pt x="39637" y="2712412"/>
                  </a:lnTo>
                  <a:lnTo>
                    <a:pt x="31424" y="2666213"/>
                  </a:lnTo>
                  <a:lnTo>
                    <a:pt x="24140" y="2619700"/>
                  </a:lnTo>
                  <a:lnTo>
                    <a:pt x="17795" y="2572881"/>
                  </a:lnTo>
                  <a:lnTo>
                    <a:pt x="12399" y="2525767"/>
                  </a:lnTo>
                  <a:lnTo>
                    <a:pt x="7961" y="2478368"/>
                  </a:lnTo>
                  <a:lnTo>
                    <a:pt x="4493" y="2430693"/>
                  </a:lnTo>
                  <a:lnTo>
                    <a:pt x="2003" y="2382753"/>
                  </a:lnTo>
                  <a:lnTo>
                    <a:pt x="502" y="2334557"/>
                  </a:lnTo>
                  <a:lnTo>
                    <a:pt x="0" y="2286116"/>
                  </a:lnTo>
                  <a:close/>
                </a:path>
              </a:pathLst>
            </a:custGeom>
            <a:ln w="127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080" y="1101343"/>
              <a:ext cx="5486400" cy="5476875"/>
            </a:xfrm>
            <a:custGeom>
              <a:avLst/>
              <a:gdLst/>
              <a:ahLst/>
              <a:cxnLst/>
              <a:rect l="l" t="t" r="r" b="b"/>
              <a:pathLst>
                <a:path w="5486400" h="5476875">
                  <a:moveTo>
                    <a:pt x="5486400" y="2836329"/>
                  </a:moveTo>
                  <a:lnTo>
                    <a:pt x="5295900" y="2741079"/>
                  </a:lnTo>
                  <a:lnTo>
                    <a:pt x="5356860" y="2817279"/>
                  </a:lnTo>
                  <a:lnTo>
                    <a:pt x="2657741" y="2817279"/>
                  </a:lnTo>
                  <a:lnTo>
                    <a:pt x="2657741" y="129540"/>
                  </a:lnTo>
                  <a:lnTo>
                    <a:pt x="2733941" y="190500"/>
                  </a:lnTo>
                  <a:lnTo>
                    <a:pt x="2703461" y="129540"/>
                  </a:lnTo>
                  <a:lnTo>
                    <a:pt x="2638691" y="0"/>
                  </a:lnTo>
                  <a:lnTo>
                    <a:pt x="2543441" y="190500"/>
                  </a:lnTo>
                  <a:lnTo>
                    <a:pt x="2619641" y="129540"/>
                  </a:lnTo>
                  <a:lnTo>
                    <a:pt x="2619641" y="2817279"/>
                  </a:lnTo>
                  <a:lnTo>
                    <a:pt x="0" y="2817279"/>
                  </a:lnTo>
                  <a:lnTo>
                    <a:pt x="0" y="2855379"/>
                  </a:lnTo>
                  <a:lnTo>
                    <a:pt x="2619641" y="2855379"/>
                  </a:lnTo>
                  <a:lnTo>
                    <a:pt x="2619641" y="5476811"/>
                  </a:lnTo>
                  <a:lnTo>
                    <a:pt x="2657741" y="5476811"/>
                  </a:lnTo>
                  <a:lnTo>
                    <a:pt x="2657741" y="2855379"/>
                  </a:lnTo>
                  <a:lnTo>
                    <a:pt x="5356860" y="2855379"/>
                  </a:lnTo>
                  <a:lnTo>
                    <a:pt x="5295900" y="2931579"/>
                  </a:lnTo>
                  <a:lnTo>
                    <a:pt x="5486400" y="283632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81847" y="118809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6897" y="40022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9544" y="6178191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343" y="3957990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21648" y="1867437"/>
            <a:ext cx="1976120" cy="2127885"/>
            <a:chOff x="2821648" y="1867437"/>
            <a:chExt cx="1976120" cy="2127885"/>
          </a:xfrm>
        </p:grpSpPr>
        <p:sp>
          <p:nvSpPr>
            <p:cNvPr id="12" name="object 12"/>
            <p:cNvSpPr/>
            <p:nvPr/>
          </p:nvSpPr>
          <p:spPr>
            <a:xfrm>
              <a:off x="2822529" y="2683822"/>
              <a:ext cx="1975485" cy="1311275"/>
            </a:xfrm>
            <a:custGeom>
              <a:avLst/>
              <a:gdLst/>
              <a:ahLst/>
              <a:cxnLst/>
              <a:rect l="l" t="t" r="r" b="b"/>
              <a:pathLst>
                <a:path w="1975485" h="1311275">
                  <a:moveTo>
                    <a:pt x="1975101" y="0"/>
                  </a:moveTo>
                  <a:lnTo>
                    <a:pt x="1763526" y="24470"/>
                  </a:lnTo>
                  <a:lnTo>
                    <a:pt x="1856239" y="54913"/>
                  </a:lnTo>
                  <a:lnTo>
                    <a:pt x="90451" y="1208744"/>
                  </a:lnTo>
                  <a:lnTo>
                    <a:pt x="88164" y="1206422"/>
                  </a:lnTo>
                  <a:lnTo>
                    <a:pt x="73282" y="1199294"/>
                  </a:lnTo>
                  <a:lnTo>
                    <a:pt x="57076" y="1196699"/>
                  </a:lnTo>
                  <a:lnTo>
                    <a:pt x="40620" y="1198861"/>
                  </a:lnTo>
                  <a:lnTo>
                    <a:pt x="24989" y="1206007"/>
                  </a:lnTo>
                  <a:lnTo>
                    <a:pt x="8823" y="1221935"/>
                  </a:lnTo>
                  <a:lnTo>
                    <a:pt x="316" y="1242125"/>
                  </a:lnTo>
                  <a:lnTo>
                    <a:pt x="0" y="1264032"/>
                  </a:lnTo>
                  <a:lnTo>
                    <a:pt x="8408" y="1285111"/>
                  </a:lnTo>
                  <a:lnTo>
                    <a:pt x="19855" y="1297932"/>
                  </a:lnTo>
                  <a:lnTo>
                    <a:pt x="34057" y="1306520"/>
                  </a:lnTo>
                  <a:lnTo>
                    <a:pt x="49941" y="1310651"/>
                  </a:lnTo>
                  <a:lnTo>
                    <a:pt x="66433" y="1310100"/>
                  </a:lnTo>
                  <a:lnTo>
                    <a:pt x="100332" y="1290244"/>
                  </a:lnTo>
                  <a:lnTo>
                    <a:pt x="113052" y="1260158"/>
                  </a:lnTo>
                  <a:lnTo>
                    <a:pt x="112501" y="1243666"/>
                  </a:lnTo>
                  <a:lnTo>
                    <a:pt x="111293" y="1240638"/>
                  </a:lnTo>
                  <a:lnTo>
                    <a:pt x="1877081" y="86807"/>
                  </a:lnTo>
                  <a:lnTo>
                    <a:pt x="1867731" y="183941"/>
                  </a:lnTo>
                  <a:lnTo>
                    <a:pt x="19751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21648" y="1867437"/>
              <a:ext cx="1022985" cy="2127885"/>
            </a:xfrm>
            <a:custGeom>
              <a:avLst/>
              <a:gdLst/>
              <a:ahLst/>
              <a:cxnLst/>
              <a:rect l="l" t="t" r="r" b="b"/>
              <a:pathLst>
                <a:path w="1022985" h="2127885">
                  <a:moveTo>
                    <a:pt x="37451" y="2016578"/>
                  </a:moveTo>
                  <a:lnTo>
                    <a:pt x="5276" y="2046210"/>
                  </a:lnTo>
                  <a:lnTo>
                    <a:pt x="0" y="2068282"/>
                  </a:lnTo>
                  <a:lnTo>
                    <a:pt x="3476" y="2089913"/>
                  </a:lnTo>
                  <a:lnTo>
                    <a:pt x="14810" y="2108662"/>
                  </a:lnTo>
                  <a:lnTo>
                    <a:pt x="33106" y="2122088"/>
                  </a:lnTo>
                  <a:lnTo>
                    <a:pt x="44046" y="2125877"/>
                  </a:lnTo>
                  <a:lnTo>
                    <a:pt x="55180" y="2127365"/>
                  </a:lnTo>
                  <a:lnTo>
                    <a:pt x="66203" y="2126665"/>
                  </a:lnTo>
                  <a:lnTo>
                    <a:pt x="103091" y="2104220"/>
                  </a:lnTo>
                  <a:lnTo>
                    <a:pt x="113799" y="2077757"/>
                  </a:lnTo>
                  <a:lnTo>
                    <a:pt x="113562" y="2061161"/>
                  </a:lnTo>
                  <a:lnTo>
                    <a:pt x="108653" y="2045500"/>
                  </a:lnTo>
                  <a:lnTo>
                    <a:pt x="99451" y="2031804"/>
                  </a:lnTo>
                  <a:lnTo>
                    <a:pt x="96823" y="2029876"/>
                  </a:lnTo>
                  <a:lnTo>
                    <a:pt x="102544" y="2017529"/>
                  </a:lnTo>
                  <a:lnTo>
                    <a:pt x="60554" y="2017529"/>
                  </a:lnTo>
                  <a:lnTo>
                    <a:pt x="37451" y="2016578"/>
                  </a:lnTo>
                  <a:close/>
                </a:path>
                <a:path w="1022985" h="2127885">
                  <a:moveTo>
                    <a:pt x="1019520" y="109529"/>
                  </a:moveTo>
                  <a:lnTo>
                    <a:pt x="944515" y="109529"/>
                  </a:lnTo>
                  <a:lnTo>
                    <a:pt x="60554" y="2017529"/>
                  </a:lnTo>
                  <a:lnTo>
                    <a:pt x="102544" y="2017529"/>
                  </a:lnTo>
                  <a:lnTo>
                    <a:pt x="979085" y="125545"/>
                  </a:lnTo>
                  <a:lnTo>
                    <a:pt x="1019997" y="125545"/>
                  </a:lnTo>
                  <a:lnTo>
                    <a:pt x="1019520" y="109529"/>
                  </a:lnTo>
                  <a:close/>
                </a:path>
                <a:path w="1022985" h="2127885">
                  <a:moveTo>
                    <a:pt x="1019997" y="125545"/>
                  </a:moveTo>
                  <a:lnTo>
                    <a:pt x="979085" y="125545"/>
                  </a:lnTo>
                  <a:lnTo>
                    <a:pt x="1022600" y="212890"/>
                  </a:lnTo>
                  <a:lnTo>
                    <a:pt x="1019997" y="125545"/>
                  </a:lnTo>
                  <a:close/>
                </a:path>
                <a:path w="1022985" h="2127885">
                  <a:moveTo>
                    <a:pt x="1016255" y="0"/>
                  </a:moveTo>
                  <a:lnTo>
                    <a:pt x="849749" y="132810"/>
                  </a:lnTo>
                  <a:lnTo>
                    <a:pt x="944515" y="109529"/>
                  </a:lnTo>
                  <a:lnTo>
                    <a:pt x="1019520" y="109529"/>
                  </a:lnTo>
                  <a:lnTo>
                    <a:pt x="1019346" y="103712"/>
                  </a:lnTo>
                  <a:lnTo>
                    <a:pt x="968205" y="103710"/>
                  </a:lnTo>
                  <a:lnTo>
                    <a:pt x="1019346" y="103710"/>
                  </a:lnTo>
                  <a:lnTo>
                    <a:pt x="1016255" y="0"/>
                  </a:lnTo>
                  <a:close/>
                </a:path>
                <a:path w="1022985" h="2127885">
                  <a:moveTo>
                    <a:pt x="1019346" y="103710"/>
                  </a:moveTo>
                  <a:lnTo>
                    <a:pt x="968205" y="103710"/>
                  </a:lnTo>
                  <a:lnTo>
                    <a:pt x="1019346" y="10371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24154" y="2340287"/>
            <a:ext cx="354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𝐰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25741" y="1366786"/>
            <a:ext cx="239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34D045-E619-4898-B1F0-925586B6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22" y="1672697"/>
            <a:ext cx="5370834" cy="1381071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9580">
              <a:lnSpc>
                <a:spcPct val="100000"/>
              </a:lnSpc>
              <a:spcBef>
                <a:spcPts val="100"/>
              </a:spcBef>
            </a:pPr>
            <a:r>
              <a:rPr sz="3600" spc="195" dirty="0"/>
              <a:t>Cosine</a:t>
            </a:r>
            <a:r>
              <a:rPr sz="3600" spc="335" dirty="0"/>
              <a:t> </a:t>
            </a:r>
            <a:r>
              <a:rPr sz="3600" spc="100" dirty="0"/>
              <a:t>Similarity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40084" y="1101336"/>
            <a:ext cx="5486400" cy="5476875"/>
            <a:chOff x="240084" y="1101336"/>
            <a:chExt cx="5486400" cy="5476875"/>
          </a:xfrm>
        </p:grpSpPr>
        <p:sp>
          <p:nvSpPr>
            <p:cNvPr id="4" name="object 4"/>
            <p:cNvSpPr/>
            <p:nvPr/>
          </p:nvSpPr>
          <p:spPr>
            <a:xfrm>
              <a:off x="594841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2283939" y="0"/>
                  </a:moveTo>
                  <a:lnTo>
                    <a:pt x="2235543" y="503"/>
                  </a:lnTo>
                  <a:lnTo>
                    <a:pt x="2187393" y="2005"/>
                  </a:lnTo>
                  <a:lnTo>
                    <a:pt x="2139499" y="4497"/>
                  </a:lnTo>
                  <a:lnTo>
                    <a:pt x="2091869" y="7969"/>
                  </a:lnTo>
                  <a:lnTo>
                    <a:pt x="2044515" y="12410"/>
                  </a:lnTo>
                  <a:lnTo>
                    <a:pt x="1997446" y="17812"/>
                  </a:lnTo>
                  <a:lnTo>
                    <a:pt x="1950672" y="24163"/>
                  </a:lnTo>
                  <a:lnTo>
                    <a:pt x="1904203" y="31454"/>
                  </a:lnTo>
                  <a:lnTo>
                    <a:pt x="1858049" y="39675"/>
                  </a:lnTo>
                  <a:lnTo>
                    <a:pt x="1812219" y="48816"/>
                  </a:lnTo>
                  <a:lnTo>
                    <a:pt x="1766724" y="58868"/>
                  </a:lnTo>
                  <a:lnTo>
                    <a:pt x="1721573" y="69820"/>
                  </a:lnTo>
                  <a:lnTo>
                    <a:pt x="1676777" y="81662"/>
                  </a:lnTo>
                  <a:lnTo>
                    <a:pt x="1632345" y="94384"/>
                  </a:lnTo>
                  <a:lnTo>
                    <a:pt x="1588288" y="107978"/>
                  </a:lnTo>
                  <a:lnTo>
                    <a:pt x="1544615" y="122431"/>
                  </a:lnTo>
                  <a:lnTo>
                    <a:pt x="1501335" y="137736"/>
                  </a:lnTo>
                  <a:lnTo>
                    <a:pt x="1458460" y="153881"/>
                  </a:lnTo>
                  <a:lnTo>
                    <a:pt x="1415999" y="170857"/>
                  </a:lnTo>
                  <a:lnTo>
                    <a:pt x="1373961" y="188654"/>
                  </a:lnTo>
                  <a:lnTo>
                    <a:pt x="1332358" y="207262"/>
                  </a:lnTo>
                  <a:lnTo>
                    <a:pt x="1291197" y="226672"/>
                  </a:lnTo>
                  <a:lnTo>
                    <a:pt x="1250491" y="246872"/>
                  </a:lnTo>
                  <a:lnTo>
                    <a:pt x="1210247" y="267854"/>
                  </a:lnTo>
                  <a:lnTo>
                    <a:pt x="1170478" y="289607"/>
                  </a:lnTo>
                  <a:lnTo>
                    <a:pt x="1131191" y="312121"/>
                  </a:lnTo>
                  <a:lnTo>
                    <a:pt x="1092397" y="335387"/>
                  </a:lnTo>
                  <a:lnTo>
                    <a:pt x="1054107" y="359395"/>
                  </a:lnTo>
                  <a:lnTo>
                    <a:pt x="1016330" y="384134"/>
                  </a:lnTo>
                  <a:lnTo>
                    <a:pt x="979075" y="409595"/>
                  </a:lnTo>
                  <a:lnTo>
                    <a:pt x="942354" y="435768"/>
                  </a:lnTo>
                  <a:lnTo>
                    <a:pt x="906175" y="462643"/>
                  </a:lnTo>
                  <a:lnTo>
                    <a:pt x="870548" y="490210"/>
                  </a:lnTo>
                  <a:lnTo>
                    <a:pt x="835484" y="518459"/>
                  </a:lnTo>
                  <a:lnTo>
                    <a:pt x="800993" y="547380"/>
                  </a:lnTo>
                  <a:lnTo>
                    <a:pt x="767084" y="576963"/>
                  </a:lnTo>
                  <a:lnTo>
                    <a:pt x="733767" y="607199"/>
                  </a:lnTo>
                  <a:lnTo>
                    <a:pt x="701052" y="638077"/>
                  </a:lnTo>
                  <a:lnTo>
                    <a:pt x="668950" y="669587"/>
                  </a:lnTo>
                  <a:lnTo>
                    <a:pt x="637469" y="701720"/>
                  </a:lnTo>
                  <a:lnTo>
                    <a:pt x="606621" y="734466"/>
                  </a:lnTo>
                  <a:lnTo>
                    <a:pt x="576414" y="767815"/>
                  </a:lnTo>
                  <a:lnTo>
                    <a:pt x="546859" y="801756"/>
                  </a:lnTo>
                  <a:lnTo>
                    <a:pt x="517965" y="836280"/>
                  </a:lnTo>
                  <a:lnTo>
                    <a:pt x="489743" y="871377"/>
                  </a:lnTo>
                  <a:lnTo>
                    <a:pt x="462203" y="907038"/>
                  </a:lnTo>
                  <a:lnTo>
                    <a:pt x="435353" y="943251"/>
                  </a:lnTo>
                  <a:lnTo>
                    <a:pt x="409205" y="980008"/>
                  </a:lnTo>
                  <a:lnTo>
                    <a:pt x="383769" y="1017298"/>
                  </a:lnTo>
                  <a:lnTo>
                    <a:pt x="359053" y="1055111"/>
                  </a:lnTo>
                  <a:lnTo>
                    <a:pt x="335068" y="1093438"/>
                  </a:lnTo>
                  <a:lnTo>
                    <a:pt x="311824" y="1132269"/>
                  </a:lnTo>
                  <a:lnTo>
                    <a:pt x="289331" y="1171593"/>
                  </a:lnTo>
                  <a:lnTo>
                    <a:pt x="267599" y="1211401"/>
                  </a:lnTo>
                  <a:lnTo>
                    <a:pt x="246637" y="1251682"/>
                  </a:lnTo>
                  <a:lnTo>
                    <a:pt x="226456" y="1292428"/>
                  </a:lnTo>
                  <a:lnTo>
                    <a:pt x="207065" y="1333627"/>
                  </a:lnTo>
                  <a:lnTo>
                    <a:pt x="188475" y="1375270"/>
                  </a:lnTo>
                  <a:lnTo>
                    <a:pt x="170695" y="1417348"/>
                  </a:lnTo>
                  <a:lnTo>
                    <a:pt x="153735" y="1459850"/>
                  </a:lnTo>
                  <a:lnTo>
                    <a:pt x="137605" y="1502766"/>
                  </a:lnTo>
                  <a:lnTo>
                    <a:pt x="122315" y="1546086"/>
                  </a:lnTo>
                  <a:lnTo>
                    <a:pt x="107875" y="1589801"/>
                  </a:lnTo>
                  <a:lnTo>
                    <a:pt x="94295" y="1633901"/>
                  </a:lnTo>
                  <a:lnTo>
                    <a:pt x="81584" y="1678375"/>
                  </a:lnTo>
                  <a:lnTo>
                    <a:pt x="69753" y="1723214"/>
                  </a:lnTo>
                  <a:lnTo>
                    <a:pt x="58812" y="1768407"/>
                  </a:lnTo>
                  <a:lnTo>
                    <a:pt x="48770" y="1813946"/>
                  </a:lnTo>
                  <a:lnTo>
                    <a:pt x="39637" y="1859819"/>
                  </a:lnTo>
                  <a:lnTo>
                    <a:pt x="31424" y="1906017"/>
                  </a:lnTo>
                  <a:lnTo>
                    <a:pt x="24140" y="1952531"/>
                  </a:lnTo>
                  <a:lnTo>
                    <a:pt x="17795" y="1999350"/>
                  </a:lnTo>
                  <a:lnTo>
                    <a:pt x="12399" y="2046463"/>
                  </a:lnTo>
                  <a:lnTo>
                    <a:pt x="7961" y="2093863"/>
                  </a:lnTo>
                  <a:lnTo>
                    <a:pt x="4493" y="2141537"/>
                  </a:lnTo>
                  <a:lnTo>
                    <a:pt x="2003" y="2189478"/>
                  </a:lnTo>
                  <a:lnTo>
                    <a:pt x="502" y="2237674"/>
                  </a:lnTo>
                  <a:lnTo>
                    <a:pt x="0" y="2286115"/>
                  </a:lnTo>
                  <a:lnTo>
                    <a:pt x="502" y="2334557"/>
                  </a:lnTo>
                  <a:lnTo>
                    <a:pt x="2003" y="2382752"/>
                  </a:lnTo>
                  <a:lnTo>
                    <a:pt x="4493" y="2430693"/>
                  </a:lnTo>
                  <a:lnTo>
                    <a:pt x="7961" y="2478367"/>
                  </a:lnTo>
                  <a:lnTo>
                    <a:pt x="12399" y="2525767"/>
                  </a:lnTo>
                  <a:lnTo>
                    <a:pt x="17795" y="2572881"/>
                  </a:lnTo>
                  <a:lnTo>
                    <a:pt x="24140" y="2619699"/>
                  </a:lnTo>
                  <a:lnTo>
                    <a:pt x="31424" y="2666213"/>
                  </a:lnTo>
                  <a:lnTo>
                    <a:pt x="39637" y="2712411"/>
                  </a:lnTo>
                  <a:lnTo>
                    <a:pt x="48770" y="2758285"/>
                  </a:lnTo>
                  <a:lnTo>
                    <a:pt x="58812" y="2803823"/>
                  </a:lnTo>
                  <a:lnTo>
                    <a:pt x="69753" y="2849017"/>
                  </a:lnTo>
                  <a:lnTo>
                    <a:pt x="81584" y="2893855"/>
                  </a:lnTo>
                  <a:lnTo>
                    <a:pt x="94295" y="2938329"/>
                  </a:lnTo>
                  <a:lnTo>
                    <a:pt x="107875" y="2982429"/>
                  </a:lnTo>
                  <a:lnTo>
                    <a:pt x="122315" y="3026144"/>
                  </a:lnTo>
                  <a:lnTo>
                    <a:pt x="137605" y="3069464"/>
                  </a:lnTo>
                  <a:lnTo>
                    <a:pt x="153735" y="3112380"/>
                  </a:lnTo>
                  <a:lnTo>
                    <a:pt x="170695" y="3154882"/>
                  </a:lnTo>
                  <a:lnTo>
                    <a:pt x="188475" y="3196960"/>
                  </a:lnTo>
                  <a:lnTo>
                    <a:pt x="207065" y="3238603"/>
                  </a:lnTo>
                  <a:lnTo>
                    <a:pt x="226456" y="3279803"/>
                  </a:lnTo>
                  <a:lnTo>
                    <a:pt x="246637" y="3320548"/>
                  </a:lnTo>
                  <a:lnTo>
                    <a:pt x="267599" y="3360830"/>
                  </a:lnTo>
                  <a:lnTo>
                    <a:pt x="289331" y="3400638"/>
                  </a:lnTo>
                  <a:lnTo>
                    <a:pt x="311824" y="3439962"/>
                  </a:lnTo>
                  <a:lnTo>
                    <a:pt x="335068" y="3478792"/>
                  </a:lnTo>
                  <a:lnTo>
                    <a:pt x="359053" y="3517119"/>
                  </a:lnTo>
                  <a:lnTo>
                    <a:pt x="383769" y="3554932"/>
                  </a:lnTo>
                  <a:lnTo>
                    <a:pt x="409205" y="3592222"/>
                  </a:lnTo>
                  <a:lnTo>
                    <a:pt x="435353" y="3628979"/>
                  </a:lnTo>
                  <a:lnTo>
                    <a:pt x="462203" y="3665193"/>
                  </a:lnTo>
                  <a:lnTo>
                    <a:pt x="489743" y="3700853"/>
                  </a:lnTo>
                  <a:lnTo>
                    <a:pt x="517965" y="3735950"/>
                  </a:lnTo>
                  <a:lnTo>
                    <a:pt x="546859" y="3770475"/>
                  </a:lnTo>
                  <a:lnTo>
                    <a:pt x="576414" y="3804416"/>
                  </a:lnTo>
                  <a:lnTo>
                    <a:pt x="606621" y="3837764"/>
                  </a:lnTo>
                  <a:lnTo>
                    <a:pt x="637469" y="3870510"/>
                  </a:lnTo>
                  <a:lnTo>
                    <a:pt x="668950" y="3902643"/>
                  </a:lnTo>
                  <a:lnTo>
                    <a:pt x="701052" y="3934154"/>
                  </a:lnTo>
                  <a:lnTo>
                    <a:pt x="733767" y="3965032"/>
                  </a:lnTo>
                  <a:lnTo>
                    <a:pt x="767084" y="3995268"/>
                  </a:lnTo>
                  <a:lnTo>
                    <a:pt x="800993" y="4024851"/>
                  </a:lnTo>
                  <a:lnTo>
                    <a:pt x="835484" y="4053772"/>
                  </a:lnTo>
                  <a:lnTo>
                    <a:pt x="870548" y="4082021"/>
                  </a:lnTo>
                  <a:lnTo>
                    <a:pt x="906175" y="4109588"/>
                  </a:lnTo>
                  <a:lnTo>
                    <a:pt x="942354" y="4136463"/>
                  </a:lnTo>
                  <a:lnTo>
                    <a:pt x="979075" y="4162636"/>
                  </a:lnTo>
                  <a:lnTo>
                    <a:pt x="1016330" y="4188097"/>
                  </a:lnTo>
                  <a:lnTo>
                    <a:pt x="1054107" y="4212836"/>
                  </a:lnTo>
                  <a:lnTo>
                    <a:pt x="1092397" y="4236844"/>
                  </a:lnTo>
                  <a:lnTo>
                    <a:pt x="1131191" y="4260110"/>
                  </a:lnTo>
                  <a:lnTo>
                    <a:pt x="1170478" y="4282624"/>
                  </a:lnTo>
                  <a:lnTo>
                    <a:pt x="1210247" y="4304377"/>
                  </a:lnTo>
                  <a:lnTo>
                    <a:pt x="1250491" y="4325359"/>
                  </a:lnTo>
                  <a:lnTo>
                    <a:pt x="1291197" y="4345559"/>
                  </a:lnTo>
                  <a:lnTo>
                    <a:pt x="1332358" y="4364968"/>
                  </a:lnTo>
                  <a:lnTo>
                    <a:pt x="1373961" y="4383577"/>
                  </a:lnTo>
                  <a:lnTo>
                    <a:pt x="1415999" y="4401374"/>
                  </a:lnTo>
                  <a:lnTo>
                    <a:pt x="1458460" y="4418350"/>
                  </a:lnTo>
                  <a:lnTo>
                    <a:pt x="1501335" y="4434495"/>
                  </a:lnTo>
                  <a:lnTo>
                    <a:pt x="1544615" y="4449800"/>
                  </a:lnTo>
                  <a:lnTo>
                    <a:pt x="1588288" y="4464253"/>
                  </a:lnTo>
                  <a:lnTo>
                    <a:pt x="1632345" y="4477847"/>
                  </a:lnTo>
                  <a:lnTo>
                    <a:pt x="1676777" y="4490569"/>
                  </a:lnTo>
                  <a:lnTo>
                    <a:pt x="1721573" y="4502411"/>
                  </a:lnTo>
                  <a:lnTo>
                    <a:pt x="1766724" y="4513363"/>
                  </a:lnTo>
                  <a:lnTo>
                    <a:pt x="1812219" y="4523415"/>
                  </a:lnTo>
                  <a:lnTo>
                    <a:pt x="1858049" y="4532556"/>
                  </a:lnTo>
                  <a:lnTo>
                    <a:pt x="1904203" y="4540777"/>
                  </a:lnTo>
                  <a:lnTo>
                    <a:pt x="1950672" y="4548068"/>
                  </a:lnTo>
                  <a:lnTo>
                    <a:pt x="1997446" y="4554419"/>
                  </a:lnTo>
                  <a:lnTo>
                    <a:pt x="2044515" y="4559821"/>
                  </a:lnTo>
                  <a:lnTo>
                    <a:pt x="2091869" y="4564262"/>
                  </a:lnTo>
                  <a:lnTo>
                    <a:pt x="2139499" y="4567734"/>
                  </a:lnTo>
                  <a:lnTo>
                    <a:pt x="2187393" y="4570226"/>
                  </a:lnTo>
                  <a:lnTo>
                    <a:pt x="2235543" y="4571728"/>
                  </a:lnTo>
                  <a:lnTo>
                    <a:pt x="2283939" y="4572232"/>
                  </a:lnTo>
                  <a:lnTo>
                    <a:pt x="2332334" y="4571728"/>
                  </a:lnTo>
                  <a:lnTo>
                    <a:pt x="2380484" y="4570226"/>
                  </a:lnTo>
                  <a:lnTo>
                    <a:pt x="2428378" y="4567734"/>
                  </a:lnTo>
                  <a:lnTo>
                    <a:pt x="2476008" y="4564262"/>
                  </a:lnTo>
                  <a:lnTo>
                    <a:pt x="2523362" y="4559821"/>
                  </a:lnTo>
                  <a:lnTo>
                    <a:pt x="2570431" y="4554419"/>
                  </a:lnTo>
                  <a:lnTo>
                    <a:pt x="2617205" y="4548068"/>
                  </a:lnTo>
                  <a:lnTo>
                    <a:pt x="2663674" y="4540777"/>
                  </a:lnTo>
                  <a:lnTo>
                    <a:pt x="2709829" y="4532556"/>
                  </a:lnTo>
                  <a:lnTo>
                    <a:pt x="2755658" y="4523415"/>
                  </a:lnTo>
                  <a:lnTo>
                    <a:pt x="2801153" y="4513363"/>
                  </a:lnTo>
                  <a:lnTo>
                    <a:pt x="2846304" y="4502411"/>
                  </a:lnTo>
                  <a:lnTo>
                    <a:pt x="2891100" y="4490569"/>
                  </a:lnTo>
                  <a:lnTo>
                    <a:pt x="2935532" y="4477847"/>
                  </a:lnTo>
                  <a:lnTo>
                    <a:pt x="2979589" y="4464253"/>
                  </a:lnTo>
                  <a:lnTo>
                    <a:pt x="3023262" y="4449800"/>
                  </a:lnTo>
                  <a:lnTo>
                    <a:pt x="3066542" y="4434495"/>
                  </a:lnTo>
                  <a:lnTo>
                    <a:pt x="3109417" y="4418350"/>
                  </a:lnTo>
                  <a:lnTo>
                    <a:pt x="3151878" y="4401374"/>
                  </a:lnTo>
                  <a:lnTo>
                    <a:pt x="3193916" y="4383577"/>
                  </a:lnTo>
                  <a:lnTo>
                    <a:pt x="3235519" y="4364968"/>
                  </a:lnTo>
                  <a:lnTo>
                    <a:pt x="3276680" y="4345559"/>
                  </a:lnTo>
                  <a:lnTo>
                    <a:pt x="3317386" y="4325359"/>
                  </a:lnTo>
                  <a:lnTo>
                    <a:pt x="3357630" y="4304377"/>
                  </a:lnTo>
                  <a:lnTo>
                    <a:pt x="3397399" y="4282624"/>
                  </a:lnTo>
                  <a:lnTo>
                    <a:pt x="3436686" y="4260110"/>
                  </a:lnTo>
                  <a:lnTo>
                    <a:pt x="3475480" y="4236844"/>
                  </a:lnTo>
                  <a:lnTo>
                    <a:pt x="3513770" y="4212836"/>
                  </a:lnTo>
                  <a:lnTo>
                    <a:pt x="3551547" y="4188097"/>
                  </a:lnTo>
                  <a:lnTo>
                    <a:pt x="3588802" y="4162636"/>
                  </a:lnTo>
                  <a:lnTo>
                    <a:pt x="3625523" y="4136463"/>
                  </a:lnTo>
                  <a:lnTo>
                    <a:pt x="3661702" y="4109588"/>
                  </a:lnTo>
                  <a:lnTo>
                    <a:pt x="3697329" y="4082021"/>
                  </a:lnTo>
                  <a:lnTo>
                    <a:pt x="3732393" y="4053772"/>
                  </a:lnTo>
                  <a:lnTo>
                    <a:pt x="3766884" y="4024851"/>
                  </a:lnTo>
                  <a:lnTo>
                    <a:pt x="3800793" y="3995268"/>
                  </a:lnTo>
                  <a:lnTo>
                    <a:pt x="3834110" y="3965032"/>
                  </a:lnTo>
                  <a:lnTo>
                    <a:pt x="3866825" y="3934154"/>
                  </a:lnTo>
                  <a:lnTo>
                    <a:pt x="3898927" y="3902643"/>
                  </a:lnTo>
                  <a:lnTo>
                    <a:pt x="3930408" y="3870510"/>
                  </a:lnTo>
                  <a:lnTo>
                    <a:pt x="3961256" y="3837764"/>
                  </a:lnTo>
                  <a:lnTo>
                    <a:pt x="3991463" y="3804416"/>
                  </a:lnTo>
                  <a:lnTo>
                    <a:pt x="4021018" y="3770475"/>
                  </a:lnTo>
                  <a:lnTo>
                    <a:pt x="4049912" y="3735950"/>
                  </a:lnTo>
                  <a:lnTo>
                    <a:pt x="4078134" y="3700853"/>
                  </a:lnTo>
                  <a:lnTo>
                    <a:pt x="4105674" y="3665193"/>
                  </a:lnTo>
                  <a:lnTo>
                    <a:pt x="4132524" y="3628979"/>
                  </a:lnTo>
                  <a:lnTo>
                    <a:pt x="4158672" y="3592222"/>
                  </a:lnTo>
                  <a:lnTo>
                    <a:pt x="4184108" y="3554932"/>
                  </a:lnTo>
                  <a:lnTo>
                    <a:pt x="4208824" y="3517119"/>
                  </a:lnTo>
                  <a:lnTo>
                    <a:pt x="4232809" y="3478792"/>
                  </a:lnTo>
                  <a:lnTo>
                    <a:pt x="4256053" y="3439962"/>
                  </a:lnTo>
                  <a:lnTo>
                    <a:pt x="4278546" y="3400638"/>
                  </a:lnTo>
                  <a:lnTo>
                    <a:pt x="4300278" y="3360830"/>
                  </a:lnTo>
                  <a:lnTo>
                    <a:pt x="4321240" y="3320548"/>
                  </a:lnTo>
                  <a:lnTo>
                    <a:pt x="4341421" y="3279803"/>
                  </a:lnTo>
                  <a:lnTo>
                    <a:pt x="4360812" y="3238603"/>
                  </a:lnTo>
                  <a:lnTo>
                    <a:pt x="4379402" y="3196960"/>
                  </a:lnTo>
                  <a:lnTo>
                    <a:pt x="4397182" y="3154882"/>
                  </a:lnTo>
                  <a:lnTo>
                    <a:pt x="4414142" y="3112380"/>
                  </a:lnTo>
                  <a:lnTo>
                    <a:pt x="4430272" y="3069464"/>
                  </a:lnTo>
                  <a:lnTo>
                    <a:pt x="4445562" y="3026144"/>
                  </a:lnTo>
                  <a:lnTo>
                    <a:pt x="4460002" y="2982429"/>
                  </a:lnTo>
                  <a:lnTo>
                    <a:pt x="4473582" y="2938329"/>
                  </a:lnTo>
                  <a:lnTo>
                    <a:pt x="4486293" y="2893855"/>
                  </a:lnTo>
                  <a:lnTo>
                    <a:pt x="4498124" y="2849017"/>
                  </a:lnTo>
                  <a:lnTo>
                    <a:pt x="4509065" y="2803823"/>
                  </a:lnTo>
                  <a:lnTo>
                    <a:pt x="4519107" y="2758285"/>
                  </a:lnTo>
                  <a:lnTo>
                    <a:pt x="4528240" y="2712411"/>
                  </a:lnTo>
                  <a:lnTo>
                    <a:pt x="4536453" y="2666213"/>
                  </a:lnTo>
                  <a:lnTo>
                    <a:pt x="4543737" y="2619699"/>
                  </a:lnTo>
                  <a:lnTo>
                    <a:pt x="4550082" y="2572881"/>
                  </a:lnTo>
                  <a:lnTo>
                    <a:pt x="4555478" y="2525767"/>
                  </a:lnTo>
                  <a:lnTo>
                    <a:pt x="4559916" y="2478367"/>
                  </a:lnTo>
                  <a:lnTo>
                    <a:pt x="4563384" y="2430693"/>
                  </a:lnTo>
                  <a:lnTo>
                    <a:pt x="4565874" y="2382752"/>
                  </a:lnTo>
                  <a:lnTo>
                    <a:pt x="4567375" y="2334557"/>
                  </a:lnTo>
                  <a:lnTo>
                    <a:pt x="4567877" y="2286115"/>
                  </a:lnTo>
                  <a:lnTo>
                    <a:pt x="4567375" y="2237674"/>
                  </a:lnTo>
                  <a:lnTo>
                    <a:pt x="4565874" y="2189478"/>
                  </a:lnTo>
                  <a:lnTo>
                    <a:pt x="4563384" y="2141537"/>
                  </a:lnTo>
                  <a:lnTo>
                    <a:pt x="4559916" y="2093863"/>
                  </a:lnTo>
                  <a:lnTo>
                    <a:pt x="4555478" y="2046463"/>
                  </a:lnTo>
                  <a:lnTo>
                    <a:pt x="4550082" y="1999350"/>
                  </a:lnTo>
                  <a:lnTo>
                    <a:pt x="4543737" y="1952531"/>
                  </a:lnTo>
                  <a:lnTo>
                    <a:pt x="4536453" y="1906017"/>
                  </a:lnTo>
                  <a:lnTo>
                    <a:pt x="4528240" y="1859819"/>
                  </a:lnTo>
                  <a:lnTo>
                    <a:pt x="4519107" y="1813946"/>
                  </a:lnTo>
                  <a:lnTo>
                    <a:pt x="4509065" y="1768407"/>
                  </a:lnTo>
                  <a:lnTo>
                    <a:pt x="4498124" y="1723214"/>
                  </a:lnTo>
                  <a:lnTo>
                    <a:pt x="4486293" y="1678375"/>
                  </a:lnTo>
                  <a:lnTo>
                    <a:pt x="4473582" y="1633901"/>
                  </a:lnTo>
                  <a:lnTo>
                    <a:pt x="4460002" y="1589801"/>
                  </a:lnTo>
                  <a:lnTo>
                    <a:pt x="4445562" y="1546086"/>
                  </a:lnTo>
                  <a:lnTo>
                    <a:pt x="4430272" y="1502766"/>
                  </a:lnTo>
                  <a:lnTo>
                    <a:pt x="4414142" y="1459850"/>
                  </a:lnTo>
                  <a:lnTo>
                    <a:pt x="4397182" y="1417348"/>
                  </a:lnTo>
                  <a:lnTo>
                    <a:pt x="4379402" y="1375270"/>
                  </a:lnTo>
                  <a:lnTo>
                    <a:pt x="4360812" y="1333627"/>
                  </a:lnTo>
                  <a:lnTo>
                    <a:pt x="4341421" y="1292428"/>
                  </a:lnTo>
                  <a:lnTo>
                    <a:pt x="4321240" y="1251682"/>
                  </a:lnTo>
                  <a:lnTo>
                    <a:pt x="4300278" y="1211401"/>
                  </a:lnTo>
                  <a:lnTo>
                    <a:pt x="4278546" y="1171593"/>
                  </a:lnTo>
                  <a:lnTo>
                    <a:pt x="4256053" y="1132269"/>
                  </a:lnTo>
                  <a:lnTo>
                    <a:pt x="4232809" y="1093438"/>
                  </a:lnTo>
                  <a:lnTo>
                    <a:pt x="4208824" y="1055111"/>
                  </a:lnTo>
                  <a:lnTo>
                    <a:pt x="4184108" y="1017298"/>
                  </a:lnTo>
                  <a:lnTo>
                    <a:pt x="4158672" y="980008"/>
                  </a:lnTo>
                  <a:lnTo>
                    <a:pt x="4132524" y="943251"/>
                  </a:lnTo>
                  <a:lnTo>
                    <a:pt x="4105674" y="907038"/>
                  </a:lnTo>
                  <a:lnTo>
                    <a:pt x="4078134" y="871377"/>
                  </a:lnTo>
                  <a:lnTo>
                    <a:pt x="4049912" y="836280"/>
                  </a:lnTo>
                  <a:lnTo>
                    <a:pt x="4021018" y="801756"/>
                  </a:lnTo>
                  <a:lnTo>
                    <a:pt x="3991463" y="767815"/>
                  </a:lnTo>
                  <a:lnTo>
                    <a:pt x="3961256" y="734466"/>
                  </a:lnTo>
                  <a:lnTo>
                    <a:pt x="3930408" y="701720"/>
                  </a:lnTo>
                  <a:lnTo>
                    <a:pt x="3898927" y="669587"/>
                  </a:lnTo>
                  <a:lnTo>
                    <a:pt x="3866825" y="638077"/>
                  </a:lnTo>
                  <a:lnTo>
                    <a:pt x="3834110" y="607199"/>
                  </a:lnTo>
                  <a:lnTo>
                    <a:pt x="3800793" y="576963"/>
                  </a:lnTo>
                  <a:lnTo>
                    <a:pt x="3766884" y="547380"/>
                  </a:lnTo>
                  <a:lnTo>
                    <a:pt x="3732393" y="518459"/>
                  </a:lnTo>
                  <a:lnTo>
                    <a:pt x="3697329" y="490210"/>
                  </a:lnTo>
                  <a:lnTo>
                    <a:pt x="3661702" y="462643"/>
                  </a:lnTo>
                  <a:lnTo>
                    <a:pt x="3625523" y="435768"/>
                  </a:lnTo>
                  <a:lnTo>
                    <a:pt x="3588802" y="409595"/>
                  </a:lnTo>
                  <a:lnTo>
                    <a:pt x="3551547" y="384134"/>
                  </a:lnTo>
                  <a:lnTo>
                    <a:pt x="3513770" y="359395"/>
                  </a:lnTo>
                  <a:lnTo>
                    <a:pt x="3475480" y="335387"/>
                  </a:lnTo>
                  <a:lnTo>
                    <a:pt x="3436686" y="312121"/>
                  </a:lnTo>
                  <a:lnTo>
                    <a:pt x="3397399" y="289607"/>
                  </a:lnTo>
                  <a:lnTo>
                    <a:pt x="3357630" y="267854"/>
                  </a:lnTo>
                  <a:lnTo>
                    <a:pt x="3317386" y="246872"/>
                  </a:lnTo>
                  <a:lnTo>
                    <a:pt x="3276680" y="226672"/>
                  </a:lnTo>
                  <a:lnTo>
                    <a:pt x="3235519" y="207262"/>
                  </a:lnTo>
                  <a:lnTo>
                    <a:pt x="3193916" y="188654"/>
                  </a:lnTo>
                  <a:lnTo>
                    <a:pt x="3151878" y="170857"/>
                  </a:lnTo>
                  <a:lnTo>
                    <a:pt x="3109417" y="153881"/>
                  </a:lnTo>
                  <a:lnTo>
                    <a:pt x="3066542" y="137736"/>
                  </a:lnTo>
                  <a:lnTo>
                    <a:pt x="3023262" y="122431"/>
                  </a:lnTo>
                  <a:lnTo>
                    <a:pt x="2979589" y="107978"/>
                  </a:lnTo>
                  <a:lnTo>
                    <a:pt x="2935532" y="94384"/>
                  </a:lnTo>
                  <a:lnTo>
                    <a:pt x="2891100" y="81662"/>
                  </a:lnTo>
                  <a:lnTo>
                    <a:pt x="2846304" y="69820"/>
                  </a:lnTo>
                  <a:lnTo>
                    <a:pt x="2801153" y="58868"/>
                  </a:lnTo>
                  <a:lnTo>
                    <a:pt x="2755658" y="48816"/>
                  </a:lnTo>
                  <a:lnTo>
                    <a:pt x="2709829" y="39675"/>
                  </a:lnTo>
                  <a:lnTo>
                    <a:pt x="2663674" y="31454"/>
                  </a:lnTo>
                  <a:lnTo>
                    <a:pt x="2617205" y="24163"/>
                  </a:lnTo>
                  <a:lnTo>
                    <a:pt x="2570431" y="17812"/>
                  </a:lnTo>
                  <a:lnTo>
                    <a:pt x="2523362" y="12410"/>
                  </a:lnTo>
                  <a:lnTo>
                    <a:pt x="2476008" y="7969"/>
                  </a:lnTo>
                  <a:lnTo>
                    <a:pt x="2428378" y="4497"/>
                  </a:lnTo>
                  <a:lnTo>
                    <a:pt x="2380484" y="2005"/>
                  </a:lnTo>
                  <a:lnTo>
                    <a:pt x="2332334" y="503"/>
                  </a:lnTo>
                  <a:lnTo>
                    <a:pt x="2283939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4841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0" y="2286116"/>
                  </a:moveTo>
                  <a:lnTo>
                    <a:pt x="502" y="2237674"/>
                  </a:lnTo>
                  <a:lnTo>
                    <a:pt x="2003" y="2189478"/>
                  </a:lnTo>
                  <a:lnTo>
                    <a:pt x="4493" y="2141538"/>
                  </a:lnTo>
                  <a:lnTo>
                    <a:pt x="7961" y="2093863"/>
                  </a:lnTo>
                  <a:lnTo>
                    <a:pt x="12399" y="2046464"/>
                  </a:lnTo>
                  <a:lnTo>
                    <a:pt x="17795" y="1999350"/>
                  </a:lnTo>
                  <a:lnTo>
                    <a:pt x="24140" y="1952531"/>
                  </a:lnTo>
                  <a:lnTo>
                    <a:pt x="31424" y="1906018"/>
                  </a:lnTo>
                  <a:lnTo>
                    <a:pt x="39637" y="1859819"/>
                  </a:lnTo>
                  <a:lnTo>
                    <a:pt x="48770" y="1813946"/>
                  </a:lnTo>
                  <a:lnTo>
                    <a:pt x="58812" y="1768408"/>
                  </a:lnTo>
                  <a:lnTo>
                    <a:pt x="69753" y="1723214"/>
                  </a:lnTo>
                  <a:lnTo>
                    <a:pt x="81584" y="1678375"/>
                  </a:lnTo>
                  <a:lnTo>
                    <a:pt x="94295" y="1633901"/>
                  </a:lnTo>
                  <a:lnTo>
                    <a:pt x="107875" y="1589802"/>
                  </a:lnTo>
                  <a:lnTo>
                    <a:pt x="122315" y="1546087"/>
                  </a:lnTo>
                  <a:lnTo>
                    <a:pt x="137605" y="1502766"/>
                  </a:lnTo>
                  <a:lnTo>
                    <a:pt x="153735" y="1459850"/>
                  </a:lnTo>
                  <a:lnTo>
                    <a:pt x="170695" y="1417348"/>
                  </a:lnTo>
                  <a:lnTo>
                    <a:pt x="188475" y="1375271"/>
                  </a:lnTo>
                  <a:lnTo>
                    <a:pt x="207065" y="1333627"/>
                  </a:lnTo>
                  <a:lnTo>
                    <a:pt x="226456" y="1292428"/>
                  </a:lnTo>
                  <a:lnTo>
                    <a:pt x="246637" y="1251682"/>
                  </a:lnTo>
                  <a:lnTo>
                    <a:pt x="267599" y="1211401"/>
                  </a:lnTo>
                  <a:lnTo>
                    <a:pt x="289331" y="1171593"/>
                  </a:lnTo>
                  <a:lnTo>
                    <a:pt x="311824" y="1132269"/>
                  </a:lnTo>
                  <a:lnTo>
                    <a:pt x="335068" y="1093439"/>
                  </a:lnTo>
                  <a:lnTo>
                    <a:pt x="359053" y="1055112"/>
                  </a:lnTo>
                  <a:lnTo>
                    <a:pt x="383768" y="1017298"/>
                  </a:lnTo>
                  <a:lnTo>
                    <a:pt x="409205" y="980008"/>
                  </a:lnTo>
                  <a:lnTo>
                    <a:pt x="435353" y="943252"/>
                  </a:lnTo>
                  <a:lnTo>
                    <a:pt x="462202" y="907038"/>
                  </a:lnTo>
                  <a:lnTo>
                    <a:pt x="489743" y="871378"/>
                  </a:lnTo>
                  <a:lnTo>
                    <a:pt x="517965" y="836281"/>
                  </a:lnTo>
                  <a:lnTo>
                    <a:pt x="546858" y="801756"/>
                  </a:lnTo>
                  <a:lnTo>
                    <a:pt x="576414" y="767815"/>
                  </a:lnTo>
                  <a:lnTo>
                    <a:pt x="606620" y="734466"/>
                  </a:lnTo>
                  <a:lnTo>
                    <a:pt x="637469" y="701721"/>
                  </a:lnTo>
                  <a:lnTo>
                    <a:pt x="668950" y="669587"/>
                  </a:lnTo>
                  <a:lnTo>
                    <a:pt x="701052" y="638077"/>
                  </a:lnTo>
                  <a:lnTo>
                    <a:pt x="733767" y="607199"/>
                  </a:lnTo>
                  <a:lnTo>
                    <a:pt x="767084" y="576963"/>
                  </a:lnTo>
                  <a:lnTo>
                    <a:pt x="800993" y="547380"/>
                  </a:lnTo>
                  <a:lnTo>
                    <a:pt x="835484" y="518459"/>
                  </a:lnTo>
                  <a:lnTo>
                    <a:pt x="870548" y="490210"/>
                  </a:lnTo>
                  <a:lnTo>
                    <a:pt x="906174" y="462643"/>
                  </a:lnTo>
                  <a:lnTo>
                    <a:pt x="942353" y="435768"/>
                  </a:lnTo>
                  <a:lnTo>
                    <a:pt x="979075" y="409595"/>
                  </a:lnTo>
                  <a:lnTo>
                    <a:pt x="1016329" y="384134"/>
                  </a:lnTo>
                  <a:lnTo>
                    <a:pt x="1054107" y="359395"/>
                  </a:lnTo>
                  <a:lnTo>
                    <a:pt x="1092397" y="335387"/>
                  </a:lnTo>
                  <a:lnTo>
                    <a:pt x="1131191" y="312121"/>
                  </a:lnTo>
                  <a:lnTo>
                    <a:pt x="1170477" y="289607"/>
                  </a:lnTo>
                  <a:lnTo>
                    <a:pt x="1210247" y="267854"/>
                  </a:lnTo>
                  <a:lnTo>
                    <a:pt x="1250490" y="246872"/>
                  </a:lnTo>
                  <a:lnTo>
                    <a:pt x="1291197" y="226672"/>
                  </a:lnTo>
                  <a:lnTo>
                    <a:pt x="1332357" y="207262"/>
                  </a:lnTo>
                  <a:lnTo>
                    <a:pt x="1373961" y="188654"/>
                  </a:lnTo>
                  <a:lnTo>
                    <a:pt x="1415999" y="170857"/>
                  </a:lnTo>
                  <a:lnTo>
                    <a:pt x="1458460" y="153881"/>
                  </a:lnTo>
                  <a:lnTo>
                    <a:pt x="1501335" y="137736"/>
                  </a:lnTo>
                  <a:lnTo>
                    <a:pt x="1544614" y="122431"/>
                  </a:lnTo>
                  <a:lnTo>
                    <a:pt x="1588288" y="107978"/>
                  </a:lnTo>
                  <a:lnTo>
                    <a:pt x="1632345" y="94384"/>
                  </a:lnTo>
                  <a:lnTo>
                    <a:pt x="1676777" y="81662"/>
                  </a:lnTo>
                  <a:lnTo>
                    <a:pt x="1721573" y="69820"/>
                  </a:lnTo>
                  <a:lnTo>
                    <a:pt x="1766724" y="58868"/>
                  </a:lnTo>
                  <a:lnTo>
                    <a:pt x="1812219" y="48816"/>
                  </a:lnTo>
                  <a:lnTo>
                    <a:pt x="1858048" y="39675"/>
                  </a:lnTo>
                  <a:lnTo>
                    <a:pt x="1904203" y="31454"/>
                  </a:lnTo>
                  <a:lnTo>
                    <a:pt x="1950672" y="24163"/>
                  </a:lnTo>
                  <a:lnTo>
                    <a:pt x="1997446" y="17812"/>
                  </a:lnTo>
                  <a:lnTo>
                    <a:pt x="2044515" y="12410"/>
                  </a:lnTo>
                  <a:lnTo>
                    <a:pt x="2091869" y="7969"/>
                  </a:lnTo>
                  <a:lnTo>
                    <a:pt x="2139499" y="4497"/>
                  </a:lnTo>
                  <a:lnTo>
                    <a:pt x="2187393" y="2005"/>
                  </a:lnTo>
                  <a:lnTo>
                    <a:pt x="2235543" y="503"/>
                  </a:lnTo>
                  <a:lnTo>
                    <a:pt x="2283939" y="0"/>
                  </a:lnTo>
                  <a:lnTo>
                    <a:pt x="2332334" y="503"/>
                  </a:lnTo>
                  <a:lnTo>
                    <a:pt x="2380484" y="2005"/>
                  </a:lnTo>
                  <a:lnTo>
                    <a:pt x="2428378" y="4497"/>
                  </a:lnTo>
                  <a:lnTo>
                    <a:pt x="2476008" y="7969"/>
                  </a:lnTo>
                  <a:lnTo>
                    <a:pt x="2523362" y="12410"/>
                  </a:lnTo>
                  <a:lnTo>
                    <a:pt x="2570431" y="17812"/>
                  </a:lnTo>
                  <a:lnTo>
                    <a:pt x="2617205" y="24163"/>
                  </a:lnTo>
                  <a:lnTo>
                    <a:pt x="2663674" y="31454"/>
                  </a:lnTo>
                  <a:lnTo>
                    <a:pt x="2709828" y="39675"/>
                  </a:lnTo>
                  <a:lnTo>
                    <a:pt x="2755658" y="48816"/>
                  </a:lnTo>
                  <a:lnTo>
                    <a:pt x="2801153" y="58868"/>
                  </a:lnTo>
                  <a:lnTo>
                    <a:pt x="2846304" y="69820"/>
                  </a:lnTo>
                  <a:lnTo>
                    <a:pt x="2891100" y="81662"/>
                  </a:lnTo>
                  <a:lnTo>
                    <a:pt x="2935531" y="94384"/>
                  </a:lnTo>
                  <a:lnTo>
                    <a:pt x="2979589" y="107978"/>
                  </a:lnTo>
                  <a:lnTo>
                    <a:pt x="3023262" y="122431"/>
                  </a:lnTo>
                  <a:lnTo>
                    <a:pt x="3066541" y="137736"/>
                  </a:lnTo>
                  <a:lnTo>
                    <a:pt x="3109417" y="153881"/>
                  </a:lnTo>
                  <a:lnTo>
                    <a:pt x="3151878" y="170857"/>
                  </a:lnTo>
                  <a:lnTo>
                    <a:pt x="3193916" y="188654"/>
                  </a:lnTo>
                  <a:lnTo>
                    <a:pt x="3235519" y="207262"/>
                  </a:lnTo>
                  <a:lnTo>
                    <a:pt x="3276680" y="226672"/>
                  </a:lnTo>
                  <a:lnTo>
                    <a:pt x="3317386" y="246872"/>
                  </a:lnTo>
                  <a:lnTo>
                    <a:pt x="3357629" y="267854"/>
                  </a:lnTo>
                  <a:lnTo>
                    <a:pt x="3397399" y="289607"/>
                  </a:lnTo>
                  <a:lnTo>
                    <a:pt x="3436686" y="312121"/>
                  </a:lnTo>
                  <a:lnTo>
                    <a:pt x="3475479" y="335387"/>
                  </a:lnTo>
                  <a:lnTo>
                    <a:pt x="3513770" y="359395"/>
                  </a:lnTo>
                  <a:lnTo>
                    <a:pt x="3551547" y="384134"/>
                  </a:lnTo>
                  <a:lnTo>
                    <a:pt x="3588802" y="409595"/>
                  </a:lnTo>
                  <a:lnTo>
                    <a:pt x="3625523" y="435768"/>
                  </a:lnTo>
                  <a:lnTo>
                    <a:pt x="3661702" y="462643"/>
                  </a:lnTo>
                  <a:lnTo>
                    <a:pt x="3697329" y="490210"/>
                  </a:lnTo>
                  <a:lnTo>
                    <a:pt x="3732393" y="518459"/>
                  </a:lnTo>
                  <a:lnTo>
                    <a:pt x="3766884" y="547380"/>
                  </a:lnTo>
                  <a:lnTo>
                    <a:pt x="3800793" y="576963"/>
                  </a:lnTo>
                  <a:lnTo>
                    <a:pt x="3834110" y="607199"/>
                  </a:lnTo>
                  <a:lnTo>
                    <a:pt x="3866825" y="638077"/>
                  </a:lnTo>
                  <a:lnTo>
                    <a:pt x="3898927" y="669587"/>
                  </a:lnTo>
                  <a:lnTo>
                    <a:pt x="3930408" y="701721"/>
                  </a:lnTo>
                  <a:lnTo>
                    <a:pt x="3961256" y="734466"/>
                  </a:lnTo>
                  <a:lnTo>
                    <a:pt x="3991463" y="767815"/>
                  </a:lnTo>
                  <a:lnTo>
                    <a:pt x="4021018" y="801756"/>
                  </a:lnTo>
                  <a:lnTo>
                    <a:pt x="4049912" y="836281"/>
                  </a:lnTo>
                  <a:lnTo>
                    <a:pt x="4078134" y="871378"/>
                  </a:lnTo>
                  <a:lnTo>
                    <a:pt x="4105674" y="907038"/>
                  </a:lnTo>
                  <a:lnTo>
                    <a:pt x="4132524" y="943252"/>
                  </a:lnTo>
                  <a:lnTo>
                    <a:pt x="4158672" y="980008"/>
                  </a:lnTo>
                  <a:lnTo>
                    <a:pt x="4184108" y="1017298"/>
                  </a:lnTo>
                  <a:lnTo>
                    <a:pt x="4208824" y="1055112"/>
                  </a:lnTo>
                  <a:lnTo>
                    <a:pt x="4232809" y="1093439"/>
                  </a:lnTo>
                  <a:lnTo>
                    <a:pt x="4256053" y="1132269"/>
                  </a:lnTo>
                  <a:lnTo>
                    <a:pt x="4278546" y="1171593"/>
                  </a:lnTo>
                  <a:lnTo>
                    <a:pt x="4300278" y="1211401"/>
                  </a:lnTo>
                  <a:lnTo>
                    <a:pt x="4321240" y="1251682"/>
                  </a:lnTo>
                  <a:lnTo>
                    <a:pt x="4341421" y="1292428"/>
                  </a:lnTo>
                  <a:lnTo>
                    <a:pt x="4360812" y="1333627"/>
                  </a:lnTo>
                  <a:lnTo>
                    <a:pt x="4379402" y="1375271"/>
                  </a:lnTo>
                  <a:lnTo>
                    <a:pt x="4397182" y="1417348"/>
                  </a:lnTo>
                  <a:lnTo>
                    <a:pt x="4414142" y="1459850"/>
                  </a:lnTo>
                  <a:lnTo>
                    <a:pt x="4430272" y="1502766"/>
                  </a:lnTo>
                  <a:lnTo>
                    <a:pt x="4445562" y="1546087"/>
                  </a:lnTo>
                  <a:lnTo>
                    <a:pt x="4460002" y="1589802"/>
                  </a:lnTo>
                  <a:lnTo>
                    <a:pt x="4473582" y="1633901"/>
                  </a:lnTo>
                  <a:lnTo>
                    <a:pt x="4486293" y="1678375"/>
                  </a:lnTo>
                  <a:lnTo>
                    <a:pt x="4498124" y="1723214"/>
                  </a:lnTo>
                  <a:lnTo>
                    <a:pt x="4509065" y="1768408"/>
                  </a:lnTo>
                  <a:lnTo>
                    <a:pt x="4519107" y="1813946"/>
                  </a:lnTo>
                  <a:lnTo>
                    <a:pt x="4528240" y="1859819"/>
                  </a:lnTo>
                  <a:lnTo>
                    <a:pt x="4536453" y="1906018"/>
                  </a:lnTo>
                  <a:lnTo>
                    <a:pt x="4543737" y="1952531"/>
                  </a:lnTo>
                  <a:lnTo>
                    <a:pt x="4550082" y="1999350"/>
                  </a:lnTo>
                  <a:lnTo>
                    <a:pt x="4555479" y="2046464"/>
                  </a:lnTo>
                  <a:lnTo>
                    <a:pt x="4559916" y="2093863"/>
                  </a:lnTo>
                  <a:lnTo>
                    <a:pt x="4563384" y="2141538"/>
                  </a:lnTo>
                  <a:lnTo>
                    <a:pt x="4565874" y="2189478"/>
                  </a:lnTo>
                  <a:lnTo>
                    <a:pt x="4567375" y="2237674"/>
                  </a:lnTo>
                  <a:lnTo>
                    <a:pt x="4567878" y="2286116"/>
                  </a:lnTo>
                  <a:lnTo>
                    <a:pt x="4567375" y="2334557"/>
                  </a:lnTo>
                  <a:lnTo>
                    <a:pt x="4565874" y="2382753"/>
                  </a:lnTo>
                  <a:lnTo>
                    <a:pt x="4563384" y="2430693"/>
                  </a:lnTo>
                  <a:lnTo>
                    <a:pt x="4559916" y="2478368"/>
                  </a:lnTo>
                  <a:lnTo>
                    <a:pt x="4555479" y="2525767"/>
                  </a:lnTo>
                  <a:lnTo>
                    <a:pt x="4550082" y="2572881"/>
                  </a:lnTo>
                  <a:lnTo>
                    <a:pt x="4543737" y="2619700"/>
                  </a:lnTo>
                  <a:lnTo>
                    <a:pt x="4536453" y="2666213"/>
                  </a:lnTo>
                  <a:lnTo>
                    <a:pt x="4528240" y="2712412"/>
                  </a:lnTo>
                  <a:lnTo>
                    <a:pt x="4519107" y="2758285"/>
                  </a:lnTo>
                  <a:lnTo>
                    <a:pt x="4509065" y="2803823"/>
                  </a:lnTo>
                  <a:lnTo>
                    <a:pt x="4498124" y="2849017"/>
                  </a:lnTo>
                  <a:lnTo>
                    <a:pt x="4486293" y="2893856"/>
                  </a:lnTo>
                  <a:lnTo>
                    <a:pt x="4473582" y="2938330"/>
                  </a:lnTo>
                  <a:lnTo>
                    <a:pt x="4460002" y="2982429"/>
                  </a:lnTo>
                  <a:lnTo>
                    <a:pt x="4445562" y="3026144"/>
                  </a:lnTo>
                  <a:lnTo>
                    <a:pt x="4430272" y="3069465"/>
                  </a:lnTo>
                  <a:lnTo>
                    <a:pt x="4414142" y="3112381"/>
                  </a:lnTo>
                  <a:lnTo>
                    <a:pt x="4397182" y="3154883"/>
                  </a:lnTo>
                  <a:lnTo>
                    <a:pt x="4379402" y="3196960"/>
                  </a:lnTo>
                  <a:lnTo>
                    <a:pt x="4360812" y="3238604"/>
                  </a:lnTo>
                  <a:lnTo>
                    <a:pt x="4341421" y="3279803"/>
                  </a:lnTo>
                  <a:lnTo>
                    <a:pt x="4321240" y="3320549"/>
                  </a:lnTo>
                  <a:lnTo>
                    <a:pt x="4300278" y="3360830"/>
                  </a:lnTo>
                  <a:lnTo>
                    <a:pt x="4278546" y="3400638"/>
                  </a:lnTo>
                  <a:lnTo>
                    <a:pt x="4256053" y="3439962"/>
                  </a:lnTo>
                  <a:lnTo>
                    <a:pt x="4232809" y="3478793"/>
                  </a:lnTo>
                  <a:lnTo>
                    <a:pt x="4208824" y="3517119"/>
                  </a:lnTo>
                  <a:lnTo>
                    <a:pt x="4184108" y="3554933"/>
                  </a:lnTo>
                  <a:lnTo>
                    <a:pt x="4158672" y="3592223"/>
                  </a:lnTo>
                  <a:lnTo>
                    <a:pt x="4132524" y="3628979"/>
                  </a:lnTo>
                  <a:lnTo>
                    <a:pt x="4105674" y="3665193"/>
                  </a:lnTo>
                  <a:lnTo>
                    <a:pt x="4078134" y="3700853"/>
                  </a:lnTo>
                  <a:lnTo>
                    <a:pt x="4049912" y="3735951"/>
                  </a:lnTo>
                  <a:lnTo>
                    <a:pt x="4021018" y="3770475"/>
                  </a:lnTo>
                  <a:lnTo>
                    <a:pt x="3991463" y="3804416"/>
                  </a:lnTo>
                  <a:lnTo>
                    <a:pt x="3961256" y="3837765"/>
                  </a:lnTo>
                  <a:lnTo>
                    <a:pt x="3930408" y="3870511"/>
                  </a:lnTo>
                  <a:lnTo>
                    <a:pt x="3898927" y="3902644"/>
                  </a:lnTo>
                  <a:lnTo>
                    <a:pt x="3866825" y="3934154"/>
                  </a:lnTo>
                  <a:lnTo>
                    <a:pt x="3834110" y="3965032"/>
                  </a:lnTo>
                  <a:lnTo>
                    <a:pt x="3800793" y="3995268"/>
                  </a:lnTo>
                  <a:lnTo>
                    <a:pt x="3766884" y="4024851"/>
                  </a:lnTo>
                  <a:lnTo>
                    <a:pt x="3732393" y="4053772"/>
                  </a:lnTo>
                  <a:lnTo>
                    <a:pt x="3697329" y="4082021"/>
                  </a:lnTo>
                  <a:lnTo>
                    <a:pt x="3661702" y="4109588"/>
                  </a:lnTo>
                  <a:lnTo>
                    <a:pt x="3625523" y="4136463"/>
                  </a:lnTo>
                  <a:lnTo>
                    <a:pt x="3588802" y="4162636"/>
                  </a:lnTo>
                  <a:lnTo>
                    <a:pt x="3551547" y="4188097"/>
                  </a:lnTo>
                  <a:lnTo>
                    <a:pt x="3513770" y="4212836"/>
                  </a:lnTo>
                  <a:lnTo>
                    <a:pt x="3475479" y="4236844"/>
                  </a:lnTo>
                  <a:lnTo>
                    <a:pt x="3436686" y="4260110"/>
                  </a:lnTo>
                  <a:lnTo>
                    <a:pt x="3397399" y="4282624"/>
                  </a:lnTo>
                  <a:lnTo>
                    <a:pt x="3357629" y="4304377"/>
                  </a:lnTo>
                  <a:lnTo>
                    <a:pt x="3317386" y="4325359"/>
                  </a:lnTo>
                  <a:lnTo>
                    <a:pt x="3276680" y="4345559"/>
                  </a:lnTo>
                  <a:lnTo>
                    <a:pt x="3235519" y="4364969"/>
                  </a:lnTo>
                  <a:lnTo>
                    <a:pt x="3193916" y="4383577"/>
                  </a:lnTo>
                  <a:lnTo>
                    <a:pt x="3151878" y="4401374"/>
                  </a:lnTo>
                  <a:lnTo>
                    <a:pt x="3109417" y="4418350"/>
                  </a:lnTo>
                  <a:lnTo>
                    <a:pt x="3066541" y="4434495"/>
                  </a:lnTo>
                  <a:lnTo>
                    <a:pt x="3023262" y="4449800"/>
                  </a:lnTo>
                  <a:lnTo>
                    <a:pt x="2979589" y="4464253"/>
                  </a:lnTo>
                  <a:lnTo>
                    <a:pt x="2935531" y="4477847"/>
                  </a:lnTo>
                  <a:lnTo>
                    <a:pt x="2891100" y="4490569"/>
                  </a:lnTo>
                  <a:lnTo>
                    <a:pt x="2846304" y="4502411"/>
                  </a:lnTo>
                  <a:lnTo>
                    <a:pt x="2801153" y="4513363"/>
                  </a:lnTo>
                  <a:lnTo>
                    <a:pt x="2755658" y="4523415"/>
                  </a:lnTo>
                  <a:lnTo>
                    <a:pt x="2709828" y="4532556"/>
                  </a:lnTo>
                  <a:lnTo>
                    <a:pt x="2663674" y="4540777"/>
                  </a:lnTo>
                  <a:lnTo>
                    <a:pt x="2617205" y="4548068"/>
                  </a:lnTo>
                  <a:lnTo>
                    <a:pt x="2570431" y="4554419"/>
                  </a:lnTo>
                  <a:lnTo>
                    <a:pt x="2523362" y="4559821"/>
                  </a:lnTo>
                  <a:lnTo>
                    <a:pt x="2476008" y="4564262"/>
                  </a:lnTo>
                  <a:lnTo>
                    <a:pt x="2428378" y="4567734"/>
                  </a:lnTo>
                  <a:lnTo>
                    <a:pt x="2380484" y="4570226"/>
                  </a:lnTo>
                  <a:lnTo>
                    <a:pt x="2332334" y="4571729"/>
                  </a:lnTo>
                  <a:lnTo>
                    <a:pt x="2283939" y="4572232"/>
                  </a:lnTo>
                  <a:lnTo>
                    <a:pt x="2235543" y="4571729"/>
                  </a:lnTo>
                  <a:lnTo>
                    <a:pt x="2187393" y="4570226"/>
                  </a:lnTo>
                  <a:lnTo>
                    <a:pt x="2139499" y="4567734"/>
                  </a:lnTo>
                  <a:lnTo>
                    <a:pt x="2091869" y="4564262"/>
                  </a:lnTo>
                  <a:lnTo>
                    <a:pt x="2044515" y="4559821"/>
                  </a:lnTo>
                  <a:lnTo>
                    <a:pt x="1997446" y="4554419"/>
                  </a:lnTo>
                  <a:lnTo>
                    <a:pt x="1950672" y="4548068"/>
                  </a:lnTo>
                  <a:lnTo>
                    <a:pt x="1904203" y="4540777"/>
                  </a:lnTo>
                  <a:lnTo>
                    <a:pt x="1858048" y="4532556"/>
                  </a:lnTo>
                  <a:lnTo>
                    <a:pt x="1812219" y="4523415"/>
                  </a:lnTo>
                  <a:lnTo>
                    <a:pt x="1766724" y="4513363"/>
                  </a:lnTo>
                  <a:lnTo>
                    <a:pt x="1721573" y="4502411"/>
                  </a:lnTo>
                  <a:lnTo>
                    <a:pt x="1676777" y="4490569"/>
                  </a:lnTo>
                  <a:lnTo>
                    <a:pt x="1632345" y="4477847"/>
                  </a:lnTo>
                  <a:lnTo>
                    <a:pt x="1588288" y="4464253"/>
                  </a:lnTo>
                  <a:lnTo>
                    <a:pt x="1544614" y="4449800"/>
                  </a:lnTo>
                  <a:lnTo>
                    <a:pt x="1501335" y="4434495"/>
                  </a:lnTo>
                  <a:lnTo>
                    <a:pt x="1458460" y="4418350"/>
                  </a:lnTo>
                  <a:lnTo>
                    <a:pt x="1415999" y="4401374"/>
                  </a:lnTo>
                  <a:lnTo>
                    <a:pt x="1373961" y="4383577"/>
                  </a:lnTo>
                  <a:lnTo>
                    <a:pt x="1332357" y="4364969"/>
                  </a:lnTo>
                  <a:lnTo>
                    <a:pt x="1291197" y="4345559"/>
                  </a:lnTo>
                  <a:lnTo>
                    <a:pt x="1250490" y="4325359"/>
                  </a:lnTo>
                  <a:lnTo>
                    <a:pt x="1210247" y="4304377"/>
                  </a:lnTo>
                  <a:lnTo>
                    <a:pt x="1170477" y="4282624"/>
                  </a:lnTo>
                  <a:lnTo>
                    <a:pt x="1131191" y="4260110"/>
                  </a:lnTo>
                  <a:lnTo>
                    <a:pt x="1092397" y="4236844"/>
                  </a:lnTo>
                  <a:lnTo>
                    <a:pt x="1054107" y="4212836"/>
                  </a:lnTo>
                  <a:lnTo>
                    <a:pt x="1016329" y="4188097"/>
                  </a:lnTo>
                  <a:lnTo>
                    <a:pt x="979075" y="4162636"/>
                  </a:lnTo>
                  <a:lnTo>
                    <a:pt x="942353" y="4136463"/>
                  </a:lnTo>
                  <a:lnTo>
                    <a:pt x="906174" y="4109588"/>
                  </a:lnTo>
                  <a:lnTo>
                    <a:pt x="870548" y="4082021"/>
                  </a:lnTo>
                  <a:lnTo>
                    <a:pt x="835484" y="4053772"/>
                  </a:lnTo>
                  <a:lnTo>
                    <a:pt x="800993" y="4024851"/>
                  </a:lnTo>
                  <a:lnTo>
                    <a:pt x="767084" y="3995268"/>
                  </a:lnTo>
                  <a:lnTo>
                    <a:pt x="733767" y="3965032"/>
                  </a:lnTo>
                  <a:lnTo>
                    <a:pt x="701052" y="3934154"/>
                  </a:lnTo>
                  <a:lnTo>
                    <a:pt x="668950" y="3902644"/>
                  </a:lnTo>
                  <a:lnTo>
                    <a:pt x="637469" y="3870511"/>
                  </a:lnTo>
                  <a:lnTo>
                    <a:pt x="606620" y="3837765"/>
                  </a:lnTo>
                  <a:lnTo>
                    <a:pt x="576414" y="3804416"/>
                  </a:lnTo>
                  <a:lnTo>
                    <a:pt x="546858" y="3770475"/>
                  </a:lnTo>
                  <a:lnTo>
                    <a:pt x="517965" y="3735951"/>
                  </a:lnTo>
                  <a:lnTo>
                    <a:pt x="489743" y="3700853"/>
                  </a:lnTo>
                  <a:lnTo>
                    <a:pt x="462202" y="3665193"/>
                  </a:lnTo>
                  <a:lnTo>
                    <a:pt x="435353" y="3628979"/>
                  </a:lnTo>
                  <a:lnTo>
                    <a:pt x="409205" y="3592223"/>
                  </a:lnTo>
                  <a:lnTo>
                    <a:pt x="383768" y="3554933"/>
                  </a:lnTo>
                  <a:lnTo>
                    <a:pt x="359053" y="3517119"/>
                  </a:lnTo>
                  <a:lnTo>
                    <a:pt x="335068" y="3478793"/>
                  </a:lnTo>
                  <a:lnTo>
                    <a:pt x="311824" y="3439962"/>
                  </a:lnTo>
                  <a:lnTo>
                    <a:pt x="289331" y="3400638"/>
                  </a:lnTo>
                  <a:lnTo>
                    <a:pt x="267599" y="3360830"/>
                  </a:lnTo>
                  <a:lnTo>
                    <a:pt x="246637" y="3320549"/>
                  </a:lnTo>
                  <a:lnTo>
                    <a:pt x="226456" y="3279803"/>
                  </a:lnTo>
                  <a:lnTo>
                    <a:pt x="207065" y="3238604"/>
                  </a:lnTo>
                  <a:lnTo>
                    <a:pt x="188475" y="3196960"/>
                  </a:lnTo>
                  <a:lnTo>
                    <a:pt x="170695" y="3154883"/>
                  </a:lnTo>
                  <a:lnTo>
                    <a:pt x="153735" y="3112381"/>
                  </a:lnTo>
                  <a:lnTo>
                    <a:pt x="137605" y="3069465"/>
                  </a:lnTo>
                  <a:lnTo>
                    <a:pt x="122315" y="3026144"/>
                  </a:lnTo>
                  <a:lnTo>
                    <a:pt x="107875" y="2982429"/>
                  </a:lnTo>
                  <a:lnTo>
                    <a:pt x="94295" y="2938330"/>
                  </a:lnTo>
                  <a:lnTo>
                    <a:pt x="81584" y="2893856"/>
                  </a:lnTo>
                  <a:lnTo>
                    <a:pt x="69753" y="2849017"/>
                  </a:lnTo>
                  <a:lnTo>
                    <a:pt x="58812" y="2803823"/>
                  </a:lnTo>
                  <a:lnTo>
                    <a:pt x="48770" y="2758285"/>
                  </a:lnTo>
                  <a:lnTo>
                    <a:pt x="39637" y="2712412"/>
                  </a:lnTo>
                  <a:lnTo>
                    <a:pt x="31424" y="2666213"/>
                  </a:lnTo>
                  <a:lnTo>
                    <a:pt x="24140" y="2619700"/>
                  </a:lnTo>
                  <a:lnTo>
                    <a:pt x="17795" y="2572881"/>
                  </a:lnTo>
                  <a:lnTo>
                    <a:pt x="12399" y="2525767"/>
                  </a:lnTo>
                  <a:lnTo>
                    <a:pt x="7961" y="2478368"/>
                  </a:lnTo>
                  <a:lnTo>
                    <a:pt x="4493" y="2430693"/>
                  </a:lnTo>
                  <a:lnTo>
                    <a:pt x="2003" y="2382753"/>
                  </a:lnTo>
                  <a:lnTo>
                    <a:pt x="502" y="2334557"/>
                  </a:lnTo>
                  <a:lnTo>
                    <a:pt x="0" y="2286116"/>
                  </a:lnTo>
                  <a:close/>
                </a:path>
              </a:pathLst>
            </a:custGeom>
            <a:ln w="127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080" y="1101343"/>
              <a:ext cx="5486400" cy="5476875"/>
            </a:xfrm>
            <a:custGeom>
              <a:avLst/>
              <a:gdLst/>
              <a:ahLst/>
              <a:cxnLst/>
              <a:rect l="l" t="t" r="r" b="b"/>
              <a:pathLst>
                <a:path w="5486400" h="5476875">
                  <a:moveTo>
                    <a:pt x="5486400" y="2836329"/>
                  </a:moveTo>
                  <a:lnTo>
                    <a:pt x="5295900" y="2741079"/>
                  </a:lnTo>
                  <a:lnTo>
                    <a:pt x="5356860" y="2817279"/>
                  </a:lnTo>
                  <a:lnTo>
                    <a:pt x="2657741" y="2817279"/>
                  </a:lnTo>
                  <a:lnTo>
                    <a:pt x="2657741" y="129540"/>
                  </a:lnTo>
                  <a:lnTo>
                    <a:pt x="2733941" y="190500"/>
                  </a:lnTo>
                  <a:lnTo>
                    <a:pt x="2703461" y="129540"/>
                  </a:lnTo>
                  <a:lnTo>
                    <a:pt x="2638691" y="0"/>
                  </a:lnTo>
                  <a:lnTo>
                    <a:pt x="2543441" y="190500"/>
                  </a:lnTo>
                  <a:lnTo>
                    <a:pt x="2619641" y="129540"/>
                  </a:lnTo>
                  <a:lnTo>
                    <a:pt x="2619641" y="2817279"/>
                  </a:lnTo>
                  <a:lnTo>
                    <a:pt x="0" y="2817279"/>
                  </a:lnTo>
                  <a:lnTo>
                    <a:pt x="0" y="2855379"/>
                  </a:lnTo>
                  <a:lnTo>
                    <a:pt x="2619641" y="2855379"/>
                  </a:lnTo>
                  <a:lnTo>
                    <a:pt x="2619641" y="5476811"/>
                  </a:lnTo>
                  <a:lnTo>
                    <a:pt x="2657741" y="5476811"/>
                  </a:lnTo>
                  <a:lnTo>
                    <a:pt x="2657741" y="2855379"/>
                  </a:lnTo>
                  <a:lnTo>
                    <a:pt x="5356860" y="2855379"/>
                  </a:lnTo>
                  <a:lnTo>
                    <a:pt x="5295900" y="2931579"/>
                  </a:lnTo>
                  <a:lnTo>
                    <a:pt x="5486400" y="283632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81847" y="118809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6897" y="40022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9544" y="6178191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343" y="3957990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821648" y="1867437"/>
            <a:ext cx="1976120" cy="2127885"/>
            <a:chOff x="2821648" y="1867437"/>
            <a:chExt cx="1976120" cy="2127885"/>
          </a:xfrm>
        </p:grpSpPr>
        <p:sp>
          <p:nvSpPr>
            <p:cNvPr id="12" name="object 12"/>
            <p:cNvSpPr/>
            <p:nvPr/>
          </p:nvSpPr>
          <p:spPr>
            <a:xfrm>
              <a:off x="2822529" y="2683822"/>
              <a:ext cx="1975485" cy="1311275"/>
            </a:xfrm>
            <a:custGeom>
              <a:avLst/>
              <a:gdLst/>
              <a:ahLst/>
              <a:cxnLst/>
              <a:rect l="l" t="t" r="r" b="b"/>
              <a:pathLst>
                <a:path w="1975485" h="1311275">
                  <a:moveTo>
                    <a:pt x="1975101" y="0"/>
                  </a:moveTo>
                  <a:lnTo>
                    <a:pt x="1763526" y="24470"/>
                  </a:lnTo>
                  <a:lnTo>
                    <a:pt x="1856239" y="54913"/>
                  </a:lnTo>
                  <a:lnTo>
                    <a:pt x="90451" y="1208744"/>
                  </a:lnTo>
                  <a:lnTo>
                    <a:pt x="88164" y="1206422"/>
                  </a:lnTo>
                  <a:lnTo>
                    <a:pt x="73282" y="1199294"/>
                  </a:lnTo>
                  <a:lnTo>
                    <a:pt x="57076" y="1196699"/>
                  </a:lnTo>
                  <a:lnTo>
                    <a:pt x="40620" y="1198861"/>
                  </a:lnTo>
                  <a:lnTo>
                    <a:pt x="24989" y="1206007"/>
                  </a:lnTo>
                  <a:lnTo>
                    <a:pt x="8823" y="1221935"/>
                  </a:lnTo>
                  <a:lnTo>
                    <a:pt x="316" y="1242125"/>
                  </a:lnTo>
                  <a:lnTo>
                    <a:pt x="0" y="1264032"/>
                  </a:lnTo>
                  <a:lnTo>
                    <a:pt x="8408" y="1285111"/>
                  </a:lnTo>
                  <a:lnTo>
                    <a:pt x="19855" y="1297932"/>
                  </a:lnTo>
                  <a:lnTo>
                    <a:pt x="34057" y="1306520"/>
                  </a:lnTo>
                  <a:lnTo>
                    <a:pt x="49941" y="1310651"/>
                  </a:lnTo>
                  <a:lnTo>
                    <a:pt x="66433" y="1310100"/>
                  </a:lnTo>
                  <a:lnTo>
                    <a:pt x="100332" y="1290244"/>
                  </a:lnTo>
                  <a:lnTo>
                    <a:pt x="113052" y="1260158"/>
                  </a:lnTo>
                  <a:lnTo>
                    <a:pt x="112501" y="1243666"/>
                  </a:lnTo>
                  <a:lnTo>
                    <a:pt x="111293" y="1240638"/>
                  </a:lnTo>
                  <a:lnTo>
                    <a:pt x="1877081" y="86807"/>
                  </a:lnTo>
                  <a:lnTo>
                    <a:pt x="1867731" y="183941"/>
                  </a:lnTo>
                  <a:lnTo>
                    <a:pt x="197510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21648" y="1867437"/>
              <a:ext cx="1022985" cy="2127885"/>
            </a:xfrm>
            <a:custGeom>
              <a:avLst/>
              <a:gdLst/>
              <a:ahLst/>
              <a:cxnLst/>
              <a:rect l="l" t="t" r="r" b="b"/>
              <a:pathLst>
                <a:path w="1022985" h="2127885">
                  <a:moveTo>
                    <a:pt x="37451" y="2016578"/>
                  </a:moveTo>
                  <a:lnTo>
                    <a:pt x="5276" y="2046210"/>
                  </a:lnTo>
                  <a:lnTo>
                    <a:pt x="0" y="2068282"/>
                  </a:lnTo>
                  <a:lnTo>
                    <a:pt x="3476" y="2089913"/>
                  </a:lnTo>
                  <a:lnTo>
                    <a:pt x="14810" y="2108662"/>
                  </a:lnTo>
                  <a:lnTo>
                    <a:pt x="33106" y="2122088"/>
                  </a:lnTo>
                  <a:lnTo>
                    <a:pt x="44046" y="2125877"/>
                  </a:lnTo>
                  <a:lnTo>
                    <a:pt x="55180" y="2127365"/>
                  </a:lnTo>
                  <a:lnTo>
                    <a:pt x="66203" y="2126665"/>
                  </a:lnTo>
                  <a:lnTo>
                    <a:pt x="103091" y="2104220"/>
                  </a:lnTo>
                  <a:lnTo>
                    <a:pt x="113799" y="2077757"/>
                  </a:lnTo>
                  <a:lnTo>
                    <a:pt x="113562" y="2061161"/>
                  </a:lnTo>
                  <a:lnTo>
                    <a:pt x="108653" y="2045500"/>
                  </a:lnTo>
                  <a:lnTo>
                    <a:pt x="99451" y="2031804"/>
                  </a:lnTo>
                  <a:lnTo>
                    <a:pt x="96823" y="2029876"/>
                  </a:lnTo>
                  <a:lnTo>
                    <a:pt x="102544" y="2017529"/>
                  </a:lnTo>
                  <a:lnTo>
                    <a:pt x="60554" y="2017529"/>
                  </a:lnTo>
                  <a:lnTo>
                    <a:pt x="37451" y="2016578"/>
                  </a:lnTo>
                  <a:close/>
                </a:path>
                <a:path w="1022985" h="2127885">
                  <a:moveTo>
                    <a:pt x="1019520" y="109529"/>
                  </a:moveTo>
                  <a:lnTo>
                    <a:pt x="944515" y="109529"/>
                  </a:lnTo>
                  <a:lnTo>
                    <a:pt x="60554" y="2017529"/>
                  </a:lnTo>
                  <a:lnTo>
                    <a:pt x="102544" y="2017529"/>
                  </a:lnTo>
                  <a:lnTo>
                    <a:pt x="979085" y="125545"/>
                  </a:lnTo>
                  <a:lnTo>
                    <a:pt x="1019997" y="125545"/>
                  </a:lnTo>
                  <a:lnTo>
                    <a:pt x="1019520" y="109529"/>
                  </a:lnTo>
                  <a:close/>
                </a:path>
                <a:path w="1022985" h="2127885">
                  <a:moveTo>
                    <a:pt x="1019997" y="125545"/>
                  </a:moveTo>
                  <a:lnTo>
                    <a:pt x="979085" y="125545"/>
                  </a:lnTo>
                  <a:lnTo>
                    <a:pt x="1022600" y="212890"/>
                  </a:lnTo>
                  <a:lnTo>
                    <a:pt x="1019997" y="125545"/>
                  </a:lnTo>
                  <a:close/>
                </a:path>
                <a:path w="1022985" h="2127885">
                  <a:moveTo>
                    <a:pt x="1016255" y="0"/>
                  </a:moveTo>
                  <a:lnTo>
                    <a:pt x="849749" y="132810"/>
                  </a:lnTo>
                  <a:lnTo>
                    <a:pt x="944515" y="109529"/>
                  </a:lnTo>
                  <a:lnTo>
                    <a:pt x="1019520" y="109529"/>
                  </a:lnTo>
                  <a:lnTo>
                    <a:pt x="1019346" y="103712"/>
                  </a:lnTo>
                  <a:lnTo>
                    <a:pt x="968205" y="103710"/>
                  </a:lnTo>
                  <a:lnTo>
                    <a:pt x="1019346" y="103710"/>
                  </a:lnTo>
                  <a:lnTo>
                    <a:pt x="1016255" y="0"/>
                  </a:lnTo>
                  <a:close/>
                </a:path>
                <a:path w="1022985" h="2127885">
                  <a:moveTo>
                    <a:pt x="1019346" y="103710"/>
                  </a:moveTo>
                  <a:lnTo>
                    <a:pt x="968205" y="103710"/>
                  </a:lnTo>
                  <a:lnTo>
                    <a:pt x="1019346" y="103712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24154" y="2340287"/>
            <a:ext cx="354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𝐰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25741" y="1366786"/>
            <a:ext cx="239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44351" y="1710974"/>
            <a:ext cx="5073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Assume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800" spc="-1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𝐰</a:t>
            </a:r>
            <a:r>
              <a:rPr sz="2800" spc="-1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are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unit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vectors: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69697" y="2309014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44805" y="2309014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57175" y="2362236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31"/>
                </a:lnTo>
                <a:lnTo>
                  <a:pt x="26739" y="323131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57328" y="2362236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31"/>
                </a:lnTo>
                <a:lnTo>
                  <a:pt x="26739" y="323131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38679" y="2309014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13775" y="2309014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026157" y="2362236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31"/>
                </a:lnTo>
                <a:lnTo>
                  <a:pt x="26739" y="323131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26297" y="2362236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31"/>
                </a:lnTo>
                <a:lnTo>
                  <a:pt x="26739" y="323131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170214" y="2257074"/>
            <a:ext cx="991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712" baseline="-38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.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6"/>
              <p:cNvSpPr txBox="1"/>
              <p:nvPr/>
            </p:nvSpPr>
            <p:spPr>
              <a:xfrm>
                <a:off x="6406251" y="2257074"/>
                <a:ext cx="3852545" cy="206979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120140">
                  <a:lnSpc>
                    <a:spcPct val="100000"/>
                  </a:lnSpc>
                  <a:spcBef>
                    <a:spcPts val="100"/>
                  </a:spcBef>
                  <a:tabLst>
                    <a:tab pos="1532890" algn="l"/>
                    <a:tab pos="3289300" algn="l"/>
                  </a:tabLst>
                </a:pPr>
                <a:r>
                  <a:rPr lang="en-US" sz="2800" spc="-50" dirty="0">
                    <a:solidFill>
                      <a:srgbClr val="4472C4"/>
                    </a:solidFill>
                    <a:latin typeface="Cambria Math" panose="02040503050406030204"/>
                    <a:cs typeface="Cambria Math" panose="02040503050406030204"/>
                  </a:rPr>
                  <a:t>𝐱</a:t>
                </a:r>
                <a:r>
                  <a:rPr lang="en-US" sz="2800" dirty="0">
                    <a:solidFill>
                      <a:srgbClr val="4472C4"/>
                    </a:solidFill>
                    <a:latin typeface="Cambria Math" panose="02040503050406030204"/>
                    <a:cs typeface="Cambria Math" panose="02040503050406030204"/>
                  </a:rPr>
                  <a:t>	</a:t>
                </a:r>
                <a:r>
                  <a:rPr lang="en-US" sz="2800" dirty="0">
                    <a:latin typeface="Cambria Math" panose="02040503050406030204"/>
                    <a:cs typeface="Cambria Math" panose="02040503050406030204"/>
                  </a:rPr>
                  <a:t>=</a:t>
                </a:r>
                <a:r>
                  <a:rPr lang="en-US" sz="2800" spc="155" dirty="0">
                    <a:latin typeface="Cambria Math" panose="02040503050406030204"/>
                    <a:cs typeface="Cambria Math" panose="02040503050406030204"/>
                  </a:rPr>
                  <a:t> </a:t>
                </a:r>
                <a:r>
                  <a:rPr lang="en-US" sz="2800" dirty="0">
                    <a:latin typeface="Cambria Math" panose="02040503050406030204"/>
                    <a:cs typeface="Cambria Math" panose="02040503050406030204"/>
                  </a:rPr>
                  <a:t>1</a:t>
                </a:r>
                <a:r>
                  <a:rPr lang="en-US" sz="2800" spc="20" dirty="0">
                    <a:latin typeface="Cambria Math" panose="02040503050406030204"/>
                    <a:cs typeface="Cambria Math" panose="02040503050406030204"/>
                  </a:rPr>
                  <a:t> </a:t>
                </a:r>
                <a:r>
                  <a:rPr lang="en-US" sz="2800" spc="-25" dirty="0">
                    <a:latin typeface="Calibri" panose="020F0502020204030204"/>
                    <a:cs typeface="Calibri" panose="020F0502020204030204"/>
                  </a:rPr>
                  <a:t>and</a:t>
                </a:r>
                <a:r>
                  <a:rPr lang="en-US" sz="2800" dirty="0">
                    <a:latin typeface="Calibri" panose="020F0502020204030204"/>
                    <a:cs typeface="Calibri" panose="020F0502020204030204"/>
                  </a:rPr>
                  <a:t>	</a:t>
                </a:r>
                <a:r>
                  <a:rPr lang="en-US" sz="2800" spc="-50" dirty="0">
                    <a:solidFill>
                      <a:srgbClr val="FF0000"/>
                    </a:solidFill>
                    <a:latin typeface="Cambria Math" panose="02040503050406030204"/>
                    <a:cs typeface="Cambria Math" panose="02040503050406030204"/>
                  </a:rPr>
                  <a:t>𝐰</a:t>
                </a:r>
                <a:endParaRPr lang="en-US" sz="2800" dirty="0">
                  <a:latin typeface="Cambria Math" panose="02040503050406030204"/>
                  <a:cs typeface="Cambria Math" panose="02040503050406030204"/>
                </a:endParaRPr>
              </a:p>
              <a:p>
                <a:pPr>
                  <a:lnSpc>
                    <a:spcPct val="100000"/>
                  </a:lnSpc>
                  <a:spcBef>
                    <a:spcPts val="1855"/>
                  </a:spcBef>
                </a:pPr>
                <a:endParaRPr lang="en-US" sz="2800" dirty="0">
                  <a:latin typeface="Cambria Math" panose="02040503050406030204"/>
                  <a:cs typeface="Cambria Math" panose="02040503050406030204"/>
                </a:endParaRPr>
              </a:p>
              <a:p>
                <a:pPr marL="278765" indent="-227965">
                  <a:lnSpc>
                    <a:spcPct val="100000"/>
                  </a:lnSpc>
                  <a:buFont typeface="Arial" panose="020B0604020202020204"/>
                  <a:buChar char="•"/>
                  <a:tabLst>
                    <a:tab pos="278765" algn="l"/>
                  </a:tabLst>
                </a:pPr>
                <a:r>
                  <a:rPr lang="en-US" sz="2800" dirty="0">
                    <a:latin typeface="Calibri" panose="020F0502020204030204"/>
                    <a:cs typeface="Calibri" panose="020F0502020204030204"/>
                  </a:rPr>
                  <a:t>Cosine</a:t>
                </a:r>
                <a:r>
                  <a:rPr lang="en-US" sz="2800" spc="-50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US" sz="2800" spc="-10" dirty="0">
                    <a:latin typeface="Calibri" panose="020F0502020204030204"/>
                    <a:cs typeface="Calibri" panose="020F0502020204030204"/>
                  </a:rPr>
                  <a:t>similarity:</a:t>
                </a:r>
                <a:endParaRPr lang="en-US" sz="2800" dirty="0">
                  <a:latin typeface="Calibri" panose="020F0502020204030204"/>
                  <a:cs typeface="Calibri" panose="020F0502020204030204"/>
                </a:endParaRPr>
              </a:p>
              <a:p>
                <a:pPr marL="1811020">
                  <a:lnSpc>
                    <a:spcPct val="100000"/>
                  </a:lnSpc>
                  <a:spcBef>
                    <a:spcPts val="740"/>
                  </a:spcBef>
                </a:pPr>
                <a:r>
                  <a:rPr lang="en-US" sz="2800" spc="-10" dirty="0">
                    <a:latin typeface="Cambria Math" panose="02040503050406030204"/>
                    <a:cs typeface="Cambria Math" panose="02040503050406030204"/>
                  </a:rPr>
                  <a:t>cos</a:t>
                </a:r>
                <a:r>
                  <a:rPr lang="en-US" sz="2800" spc="-155" dirty="0">
                    <a:latin typeface="Cambria Math" panose="02040503050406030204"/>
                    <a:cs typeface="Cambria Math" panose="02040503050406030204"/>
                  </a:rPr>
                  <a:t> </a:t>
                </a:r>
                <a:r>
                  <a:rPr lang="en-US" sz="2800" dirty="0">
                    <a:latin typeface="Cambria Math" panose="02040503050406030204"/>
                    <a:cs typeface="Cambria Math" panose="02040503050406030204"/>
                  </a:rPr>
                  <a:t>𝜃</a:t>
                </a:r>
                <a:r>
                  <a:rPr lang="en-US" sz="2800" spc="240" dirty="0">
                    <a:latin typeface="Cambria Math" panose="02040503050406030204"/>
                    <a:cs typeface="Cambria Math" panose="02040503050406030204"/>
                  </a:rPr>
                  <a:t> </a:t>
                </a:r>
                <a:r>
                  <a:rPr lang="en-US" sz="2800" dirty="0">
                    <a:latin typeface="Cambria Math" panose="02040503050406030204"/>
                    <a:cs typeface="Cambria Math" panose="02040503050406030204"/>
                  </a:rPr>
                  <a:t>=</a:t>
                </a:r>
                <a:r>
                  <a:rPr lang="en-US" sz="2800" spc="155" dirty="0">
                    <a:latin typeface="Cambria Math" panose="02040503050406030204"/>
                    <a:cs typeface="Cambria Math" panose="0204050305040603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pc="-20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cs typeface="Cambria Math" panose="02040503050406030204"/>
                          </a:rPr>
                        </m:ctrlPr>
                      </m:sSupPr>
                      <m:e>
                        <m:r>
                          <a:rPr lang="en-US" sz="2800" i="1" spc="-20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cs typeface="Cambria Math" panose="02040503050406030204"/>
                          </a:rPr>
                          <m:t>𝐱</m:t>
                        </m:r>
                      </m:e>
                      <m:sup>
                        <m:r>
                          <a:rPr lang="en-IN" sz="2800" b="0" i="1" spc="-20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cs typeface="Cambria Math" panose="02040503050406030204"/>
                          </a:rPr>
                          <m:t>𝑇</m:t>
                        </m:r>
                      </m:sup>
                    </m:sSup>
                    <m:r>
                      <a:rPr lang="en-US" sz="2800" i="1" spc="-2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 panose="02040503050406030204"/>
                      </a:rPr>
                      <m:t>𝐰</m:t>
                    </m:r>
                  </m:oMath>
                </a14:m>
                <a:r>
                  <a:rPr lang="en-US" sz="2800" spc="-20" dirty="0">
                    <a:latin typeface="Calibri" panose="020F0502020204030204"/>
                    <a:cs typeface="Calibri" panose="020F0502020204030204"/>
                  </a:rPr>
                  <a:t>.</a:t>
                </a:r>
                <a:endParaRPr sz="2800" dirty="0">
                  <a:latin typeface="Calibri" panose="020F0502020204030204"/>
                  <a:cs typeface="Calibri" panose="020F0502020204030204"/>
                </a:endParaRPr>
              </a:p>
            </p:txBody>
          </p:sp>
        </mc:Choice>
        <mc:Fallback xmlns="">
          <p:sp>
            <p:nvSpPr>
              <p:cNvPr id="26" name="objec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251" y="2257074"/>
                <a:ext cx="3852545" cy="2069797"/>
              </a:xfrm>
              <a:prstGeom prst="rect">
                <a:avLst/>
              </a:prstGeom>
              <a:blipFill>
                <a:blip r:embed="rId2"/>
                <a:stretch>
                  <a:fillRect l="-3956" t="-5294" r="-3956" b="-9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9560" y="3707693"/>
            <a:ext cx="103011" cy="91723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063209" y="3398399"/>
            <a:ext cx="196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𝜃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9580">
              <a:lnSpc>
                <a:spcPct val="100000"/>
              </a:lnSpc>
              <a:spcBef>
                <a:spcPts val="100"/>
              </a:spcBef>
            </a:pPr>
            <a:r>
              <a:rPr sz="3600" spc="195" dirty="0"/>
              <a:t>Cosine</a:t>
            </a:r>
            <a:r>
              <a:rPr sz="3600" spc="335" dirty="0"/>
              <a:t> </a:t>
            </a:r>
            <a:r>
              <a:rPr sz="3600" spc="100" dirty="0"/>
              <a:t>Similarity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240084" y="1101336"/>
            <a:ext cx="5486400" cy="5476875"/>
            <a:chOff x="240084" y="1101336"/>
            <a:chExt cx="5486400" cy="5476875"/>
          </a:xfrm>
        </p:grpSpPr>
        <p:sp>
          <p:nvSpPr>
            <p:cNvPr id="4" name="object 4"/>
            <p:cNvSpPr/>
            <p:nvPr/>
          </p:nvSpPr>
          <p:spPr>
            <a:xfrm>
              <a:off x="594841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2283939" y="0"/>
                  </a:moveTo>
                  <a:lnTo>
                    <a:pt x="2235543" y="503"/>
                  </a:lnTo>
                  <a:lnTo>
                    <a:pt x="2187393" y="2005"/>
                  </a:lnTo>
                  <a:lnTo>
                    <a:pt x="2139499" y="4497"/>
                  </a:lnTo>
                  <a:lnTo>
                    <a:pt x="2091869" y="7969"/>
                  </a:lnTo>
                  <a:lnTo>
                    <a:pt x="2044515" y="12410"/>
                  </a:lnTo>
                  <a:lnTo>
                    <a:pt x="1997446" y="17812"/>
                  </a:lnTo>
                  <a:lnTo>
                    <a:pt x="1950672" y="24163"/>
                  </a:lnTo>
                  <a:lnTo>
                    <a:pt x="1904203" y="31454"/>
                  </a:lnTo>
                  <a:lnTo>
                    <a:pt x="1858049" y="39675"/>
                  </a:lnTo>
                  <a:lnTo>
                    <a:pt x="1812219" y="48816"/>
                  </a:lnTo>
                  <a:lnTo>
                    <a:pt x="1766724" y="58868"/>
                  </a:lnTo>
                  <a:lnTo>
                    <a:pt x="1721573" y="69820"/>
                  </a:lnTo>
                  <a:lnTo>
                    <a:pt x="1676777" y="81662"/>
                  </a:lnTo>
                  <a:lnTo>
                    <a:pt x="1632345" y="94384"/>
                  </a:lnTo>
                  <a:lnTo>
                    <a:pt x="1588288" y="107978"/>
                  </a:lnTo>
                  <a:lnTo>
                    <a:pt x="1544615" y="122431"/>
                  </a:lnTo>
                  <a:lnTo>
                    <a:pt x="1501335" y="137736"/>
                  </a:lnTo>
                  <a:lnTo>
                    <a:pt x="1458460" y="153881"/>
                  </a:lnTo>
                  <a:lnTo>
                    <a:pt x="1415999" y="170857"/>
                  </a:lnTo>
                  <a:lnTo>
                    <a:pt x="1373961" y="188654"/>
                  </a:lnTo>
                  <a:lnTo>
                    <a:pt x="1332358" y="207262"/>
                  </a:lnTo>
                  <a:lnTo>
                    <a:pt x="1291197" y="226672"/>
                  </a:lnTo>
                  <a:lnTo>
                    <a:pt x="1250491" y="246872"/>
                  </a:lnTo>
                  <a:lnTo>
                    <a:pt x="1210247" y="267854"/>
                  </a:lnTo>
                  <a:lnTo>
                    <a:pt x="1170478" y="289607"/>
                  </a:lnTo>
                  <a:lnTo>
                    <a:pt x="1131191" y="312121"/>
                  </a:lnTo>
                  <a:lnTo>
                    <a:pt x="1092397" y="335387"/>
                  </a:lnTo>
                  <a:lnTo>
                    <a:pt x="1054107" y="359395"/>
                  </a:lnTo>
                  <a:lnTo>
                    <a:pt x="1016330" y="384134"/>
                  </a:lnTo>
                  <a:lnTo>
                    <a:pt x="979075" y="409595"/>
                  </a:lnTo>
                  <a:lnTo>
                    <a:pt x="942354" y="435768"/>
                  </a:lnTo>
                  <a:lnTo>
                    <a:pt x="906175" y="462643"/>
                  </a:lnTo>
                  <a:lnTo>
                    <a:pt x="870548" y="490210"/>
                  </a:lnTo>
                  <a:lnTo>
                    <a:pt x="835484" y="518459"/>
                  </a:lnTo>
                  <a:lnTo>
                    <a:pt x="800993" y="547380"/>
                  </a:lnTo>
                  <a:lnTo>
                    <a:pt x="767084" y="576963"/>
                  </a:lnTo>
                  <a:lnTo>
                    <a:pt x="733767" y="607199"/>
                  </a:lnTo>
                  <a:lnTo>
                    <a:pt x="701052" y="638077"/>
                  </a:lnTo>
                  <a:lnTo>
                    <a:pt x="668950" y="669587"/>
                  </a:lnTo>
                  <a:lnTo>
                    <a:pt x="637469" y="701720"/>
                  </a:lnTo>
                  <a:lnTo>
                    <a:pt x="606621" y="734466"/>
                  </a:lnTo>
                  <a:lnTo>
                    <a:pt x="576414" y="767815"/>
                  </a:lnTo>
                  <a:lnTo>
                    <a:pt x="546859" y="801756"/>
                  </a:lnTo>
                  <a:lnTo>
                    <a:pt x="517965" y="836280"/>
                  </a:lnTo>
                  <a:lnTo>
                    <a:pt x="489743" y="871377"/>
                  </a:lnTo>
                  <a:lnTo>
                    <a:pt x="462203" y="907038"/>
                  </a:lnTo>
                  <a:lnTo>
                    <a:pt x="435353" y="943251"/>
                  </a:lnTo>
                  <a:lnTo>
                    <a:pt x="409205" y="980008"/>
                  </a:lnTo>
                  <a:lnTo>
                    <a:pt x="383769" y="1017298"/>
                  </a:lnTo>
                  <a:lnTo>
                    <a:pt x="359053" y="1055111"/>
                  </a:lnTo>
                  <a:lnTo>
                    <a:pt x="335068" y="1093438"/>
                  </a:lnTo>
                  <a:lnTo>
                    <a:pt x="311824" y="1132269"/>
                  </a:lnTo>
                  <a:lnTo>
                    <a:pt x="289331" y="1171593"/>
                  </a:lnTo>
                  <a:lnTo>
                    <a:pt x="267599" y="1211401"/>
                  </a:lnTo>
                  <a:lnTo>
                    <a:pt x="246637" y="1251682"/>
                  </a:lnTo>
                  <a:lnTo>
                    <a:pt x="226456" y="1292428"/>
                  </a:lnTo>
                  <a:lnTo>
                    <a:pt x="207065" y="1333627"/>
                  </a:lnTo>
                  <a:lnTo>
                    <a:pt x="188475" y="1375270"/>
                  </a:lnTo>
                  <a:lnTo>
                    <a:pt x="170695" y="1417348"/>
                  </a:lnTo>
                  <a:lnTo>
                    <a:pt x="153735" y="1459850"/>
                  </a:lnTo>
                  <a:lnTo>
                    <a:pt x="137605" y="1502766"/>
                  </a:lnTo>
                  <a:lnTo>
                    <a:pt x="122315" y="1546086"/>
                  </a:lnTo>
                  <a:lnTo>
                    <a:pt x="107875" y="1589801"/>
                  </a:lnTo>
                  <a:lnTo>
                    <a:pt x="94295" y="1633901"/>
                  </a:lnTo>
                  <a:lnTo>
                    <a:pt x="81584" y="1678375"/>
                  </a:lnTo>
                  <a:lnTo>
                    <a:pt x="69753" y="1723214"/>
                  </a:lnTo>
                  <a:lnTo>
                    <a:pt x="58812" y="1768407"/>
                  </a:lnTo>
                  <a:lnTo>
                    <a:pt x="48770" y="1813946"/>
                  </a:lnTo>
                  <a:lnTo>
                    <a:pt x="39637" y="1859819"/>
                  </a:lnTo>
                  <a:lnTo>
                    <a:pt x="31424" y="1906017"/>
                  </a:lnTo>
                  <a:lnTo>
                    <a:pt x="24140" y="1952531"/>
                  </a:lnTo>
                  <a:lnTo>
                    <a:pt x="17795" y="1999350"/>
                  </a:lnTo>
                  <a:lnTo>
                    <a:pt x="12399" y="2046463"/>
                  </a:lnTo>
                  <a:lnTo>
                    <a:pt x="7961" y="2093863"/>
                  </a:lnTo>
                  <a:lnTo>
                    <a:pt x="4493" y="2141537"/>
                  </a:lnTo>
                  <a:lnTo>
                    <a:pt x="2003" y="2189478"/>
                  </a:lnTo>
                  <a:lnTo>
                    <a:pt x="502" y="2237674"/>
                  </a:lnTo>
                  <a:lnTo>
                    <a:pt x="0" y="2286115"/>
                  </a:lnTo>
                  <a:lnTo>
                    <a:pt x="502" y="2334557"/>
                  </a:lnTo>
                  <a:lnTo>
                    <a:pt x="2003" y="2382752"/>
                  </a:lnTo>
                  <a:lnTo>
                    <a:pt x="4493" y="2430693"/>
                  </a:lnTo>
                  <a:lnTo>
                    <a:pt x="7961" y="2478367"/>
                  </a:lnTo>
                  <a:lnTo>
                    <a:pt x="12399" y="2525767"/>
                  </a:lnTo>
                  <a:lnTo>
                    <a:pt x="17795" y="2572881"/>
                  </a:lnTo>
                  <a:lnTo>
                    <a:pt x="24140" y="2619699"/>
                  </a:lnTo>
                  <a:lnTo>
                    <a:pt x="31424" y="2666213"/>
                  </a:lnTo>
                  <a:lnTo>
                    <a:pt x="39637" y="2712411"/>
                  </a:lnTo>
                  <a:lnTo>
                    <a:pt x="48770" y="2758285"/>
                  </a:lnTo>
                  <a:lnTo>
                    <a:pt x="58812" y="2803823"/>
                  </a:lnTo>
                  <a:lnTo>
                    <a:pt x="69753" y="2849017"/>
                  </a:lnTo>
                  <a:lnTo>
                    <a:pt x="81584" y="2893855"/>
                  </a:lnTo>
                  <a:lnTo>
                    <a:pt x="94295" y="2938329"/>
                  </a:lnTo>
                  <a:lnTo>
                    <a:pt x="107875" y="2982429"/>
                  </a:lnTo>
                  <a:lnTo>
                    <a:pt x="122315" y="3026144"/>
                  </a:lnTo>
                  <a:lnTo>
                    <a:pt x="137605" y="3069464"/>
                  </a:lnTo>
                  <a:lnTo>
                    <a:pt x="153735" y="3112380"/>
                  </a:lnTo>
                  <a:lnTo>
                    <a:pt x="170695" y="3154882"/>
                  </a:lnTo>
                  <a:lnTo>
                    <a:pt x="188475" y="3196960"/>
                  </a:lnTo>
                  <a:lnTo>
                    <a:pt x="207065" y="3238603"/>
                  </a:lnTo>
                  <a:lnTo>
                    <a:pt x="226456" y="3279803"/>
                  </a:lnTo>
                  <a:lnTo>
                    <a:pt x="246637" y="3320548"/>
                  </a:lnTo>
                  <a:lnTo>
                    <a:pt x="267599" y="3360830"/>
                  </a:lnTo>
                  <a:lnTo>
                    <a:pt x="289331" y="3400638"/>
                  </a:lnTo>
                  <a:lnTo>
                    <a:pt x="311824" y="3439962"/>
                  </a:lnTo>
                  <a:lnTo>
                    <a:pt x="335068" y="3478792"/>
                  </a:lnTo>
                  <a:lnTo>
                    <a:pt x="359053" y="3517119"/>
                  </a:lnTo>
                  <a:lnTo>
                    <a:pt x="383769" y="3554932"/>
                  </a:lnTo>
                  <a:lnTo>
                    <a:pt x="409205" y="3592222"/>
                  </a:lnTo>
                  <a:lnTo>
                    <a:pt x="435353" y="3628979"/>
                  </a:lnTo>
                  <a:lnTo>
                    <a:pt x="462203" y="3665193"/>
                  </a:lnTo>
                  <a:lnTo>
                    <a:pt x="489743" y="3700853"/>
                  </a:lnTo>
                  <a:lnTo>
                    <a:pt x="517965" y="3735950"/>
                  </a:lnTo>
                  <a:lnTo>
                    <a:pt x="546859" y="3770475"/>
                  </a:lnTo>
                  <a:lnTo>
                    <a:pt x="576414" y="3804416"/>
                  </a:lnTo>
                  <a:lnTo>
                    <a:pt x="606621" y="3837764"/>
                  </a:lnTo>
                  <a:lnTo>
                    <a:pt x="637469" y="3870510"/>
                  </a:lnTo>
                  <a:lnTo>
                    <a:pt x="668950" y="3902643"/>
                  </a:lnTo>
                  <a:lnTo>
                    <a:pt x="701052" y="3934154"/>
                  </a:lnTo>
                  <a:lnTo>
                    <a:pt x="733767" y="3965032"/>
                  </a:lnTo>
                  <a:lnTo>
                    <a:pt x="767084" y="3995268"/>
                  </a:lnTo>
                  <a:lnTo>
                    <a:pt x="800993" y="4024851"/>
                  </a:lnTo>
                  <a:lnTo>
                    <a:pt x="835484" y="4053772"/>
                  </a:lnTo>
                  <a:lnTo>
                    <a:pt x="870548" y="4082021"/>
                  </a:lnTo>
                  <a:lnTo>
                    <a:pt x="906175" y="4109588"/>
                  </a:lnTo>
                  <a:lnTo>
                    <a:pt x="942354" y="4136463"/>
                  </a:lnTo>
                  <a:lnTo>
                    <a:pt x="979075" y="4162636"/>
                  </a:lnTo>
                  <a:lnTo>
                    <a:pt x="1016330" y="4188097"/>
                  </a:lnTo>
                  <a:lnTo>
                    <a:pt x="1054107" y="4212836"/>
                  </a:lnTo>
                  <a:lnTo>
                    <a:pt x="1092397" y="4236844"/>
                  </a:lnTo>
                  <a:lnTo>
                    <a:pt x="1131191" y="4260110"/>
                  </a:lnTo>
                  <a:lnTo>
                    <a:pt x="1170478" y="4282624"/>
                  </a:lnTo>
                  <a:lnTo>
                    <a:pt x="1210247" y="4304377"/>
                  </a:lnTo>
                  <a:lnTo>
                    <a:pt x="1250491" y="4325359"/>
                  </a:lnTo>
                  <a:lnTo>
                    <a:pt x="1291197" y="4345559"/>
                  </a:lnTo>
                  <a:lnTo>
                    <a:pt x="1332358" y="4364968"/>
                  </a:lnTo>
                  <a:lnTo>
                    <a:pt x="1373961" y="4383577"/>
                  </a:lnTo>
                  <a:lnTo>
                    <a:pt x="1415999" y="4401374"/>
                  </a:lnTo>
                  <a:lnTo>
                    <a:pt x="1458460" y="4418350"/>
                  </a:lnTo>
                  <a:lnTo>
                    <a:pt x="1501335" y="4434495"/>
                  </a:lnTo>
                  <a:lnTo>
                    <a:pt x="1544615" y="4449800"/>
                  </a:lnTo>
                  <a:lnTo>
                    <a:pt x="1588288" y="4464253"/>
                  </a:lnTo>
                  <a:lnTo>
                    <a:pt x="1632345" y="4477847"/>
                  </a:lnTo>
                  <a:lnTo>
                    <a:pt x="1676777" y="4490569"/>
                  </a:lnTo>
                  <a:lnTo>
                    <a:pt x="1721573" y="4502411"/>
                  </a:lnTo>
                  <a:lnTo>
                    <a:pt x="1766724" y="4513363"/>
                  </a:lnTo>
                  <a:lnTo>
                    <a:pt x="1812219" y="4523415"/>
                  </a:lnTo>
                  <a:lnTo>
                    <a:pt x="1858049" y="4532556"/>
                  </a:lnTo>
                  <a:lnTo>
                    <a:pt x="1904203" y="4540777"/>
                  </a:lnTo>
                  <a:lnTo>
                    <a:pt x="1950672" y="4548068"/>
                  </a:lnTo>
                  <a:lnTo>
                    <a:pt x="1997446" y="4554419"/>
                  </a:lnTo>
                  <a:lnTo>
                    <a:pt x="2044515" y="4559821"/>
                  </a:lnTo>
                  <a:lnTo>
                    <a:pt x="2091869" y="4564262"/>
                  </a:lnTo>
                  <a:lnTo>
                    <a:pt x="2139499" y="4567734"/>
                  </a:lnTo>
                  <a:lnTo>
                    <a:pt x="2187393" y="4570226"/>
                  </a:lnTo>
                  <a:lnTo>
                    <a:pt x="2235543" y="4571728"/>
                  </a:lnTo>
                  <a:lnTo>
                    <a:pt x="2283939" y="4572232"/>
                  </a:lnTo>
                  <a:lnTo>
                    <a:pt x="2332334" y="4571728"/>
                  </a:lnTo>
                  <a:lnTo>
                    <a:pt x="2380484" y="4570226"/>
                  </a:lnTo>
                  <a:lnTo>
                    <a:pt x="2428378" y="4567734"/>
                  </a:lnTo>
                  <a:lnTo>
                    <a:pt x="2476008" y="4564262"/>
                  </a:lnTo>
                  <a:lnTo>
                    <a:pt x="2523362" y="4559821"/>
                  </a:lnTo>
                  <a:lnTo>
                    <a:pt x="2570431" y="4554419"/>
                  </a:lnTo>
                  <a:lnTo>
                    <a:pt x="2617205" y="4548068"/>
                  </a:lnTo>
                  <a:lnTo>
                    <a:pt x="2663674" y="4540777"/>
                  </a:lnTo>
                  <a:lnTo>
                    <a:pt x="2709829" y="4532556"/>
                  </a:lnTo>
                  <a:lnTo>
                    <a:pt x="2755658" y="4523415"/>
                  </a:lnTo>
                  <a:lnTo>
                    <a:pt x="2801153" y="4513363"/>
                  </a:lnTo>
                  <a:lnTo>
                    <a:pt x="2846304" y="4502411"/>
                  </a:lnTo>
                  <a:lnTo>
                    <a:pt x="2891100" y="4490569"/>
                  </a:lnTo>
                  <a:lnTo>
                    <a:pt x="2935532" y="4477847"/>
                  </a:lnTo>
                  <a:lnTo>
                    <a:pt x="2979589" y="4464253"/>
                  </a:lnTo>
                  <a:lnTo>
                    <a:pt x="3023262" y="4449800"/>
                  </a:lnTo>
                  <a:lnTo>
                    <a:pt x="3066542" y="4434495"/>
                  </a:lnTo>
                  <a:lnTo>
                    <a:pt x="3109417" y="4418350"/>
                  </a:lnTo>
                  <a:lnTo>
                    <a:pt x="3151878" y="4401374"/>
                  </a:lnTo>
                  <a:lnTo>
                    <a:pt x="3193916" y="4383577"/>
                  </a:lnTo>
                  <a:lnTo>
                    <a:pt x="3235519" y="4364968"/>
                  </a:lnTo>
                  <a:lnTo>
                    <a:pt x="3276680" y="4345559"/>
                  </a:lnTo>
                  <a:lnTo>
                    <a:pt x="3317386" y="4325359"/>
                  </a:lnTo>
                  <a:lnTo>
                    <a:pt x="3357630" y="4304377"/>
                  </a:lnTo>
                  <a:lnTo>
                    <a:pt x="3397399" y="4282624"/>
                  </a:lnTo>
                  <a:lnTo>
                    <a:pt x="3436686" y="4260110"/>
                  </a:lnTo>
                  <a:lnTo>
                    <a:pt x="3475480" y="4236844"/>
                  </a:lnTo>
                  <a:lnTo>
                    <a:pt x="3513770" y="4212836"/>
                  </a:lnTo>
                  <a:lnTo>
                    <a:pt x="3551547" y="4188097"/>
                  </a:lnTo>
                  <a:lnTo>
                    <a:pt x="3588802" y="4162636"/>
                  </a:lnTo>
                  <a:lnTo>
                    <a:pt x="3625523" y="4136463"/>
                  </a:lnTo>
                  <a:lnTo>
                    <a:pt x="3661702" y="4109588"/>
                  </a:lnTo>
                  <a:lnTo>
                    <a:pt x="3697329" y="4082021"/>
                  </a:lnTo>
                  <a:lnTo>
                    <a:pt x="3732393" y="4053772"/>
                  </a:lnTo>
                  <a:lnTo>
                    <a:pt x="3766884" y="4024851"/>
                  </a:lnTo>
                  <a:lnTo>
                    <a:pt x="3800793" y="3995268"/>
                  </a:lnTo>
                  <a:lnTo>
                    <a:pt x="3834110" y="3965032"/>
                  </a:lnTo>
                  <a:lnTo>
                    <a:pt x="3866825" y="3934154"/>
                  </a:lnTo>
                  <a:lnTo>
                    <a:pt x="3898927" y="3902643"/>
                  </a:lnTo>
                  <a:lnTo>
                    <a:pt x="3930408" y="3870510"/>
                  </a:lnTo>
                  <a:lnTo>
                    <a:pt x="3961256" y="3837764"/>
                  </a:lnTo>
                  <a:lnTo>
                    <a:pt x="3991463" y="3804416"/>
                  </a:lnTo>
                  <a:lnTo>
                    <a:pt x="4021018" y="3770475"/>
                  </a:lnTo>
                  <a:lnTo>
                    <a:pt x="4049912" y="3735950"/>
                  </a:lnTo>
                  <a:lnTo>
                    <a:pt x="4078134" y="3700853"/>
                  </a:lnTo>
                  <a:lnTo>
                    <a:pt x="4105674" y="3665193"/>
                  </a:lnTo>
                  <a:lnTo>
                    <a:pt x="4132524" y="3628979"/>
                  </a:lnTo>
                  <a:lnTo>
                    <a:pt x="4158672" y="3592222"/>
                  </a:lnTo>
                  <a:lnTo>
                    <a:pt x="4184108" y="3554932"/>
                  </a:lnTo>
                  <a:lnTo>
                    <a:pt x="4208824" y="3517119"/>
                  </a:lnTo>
                  <a:lnTo>
                    <a:pt x="4232809" y="3478792"/>
                  </a:lnTo>
                  <a:lnTo>
                    <a:pt x="4256053" y="3439962"/>
                  </a:lnTo>
                  <a:lnTo>
                    <a:pt x="4278546" y="3400638"/>
                  </a:lnTo>
                  <a:lnTo>
                    <a:pt x="4300278" y="3360830"/>
                  </a:lnTo>
                  <a:lnTo>
                    <a:pt x="4321240" y="3320548"/>
                  </a:lnTo>
                  <a:lnTo>
                    <a:pt x="4341421" y="3279803"/>
                  </a:lnTo>
                  <a:lnTo>
                    <a:pt x="4360812" y="3238603"/>
                  </a:lnTo>
                  <a:lnTo>
                    <a:pt x="4379402" y="3196960"/>
                  </a:lnTo>
                  <a:lnTo>
                    <a:pt x="4397182" y="3154882"/>
                  </a:lnTo>
                  <a:lnTo>
                    <a:pt x="4414142" y="3112380"/>
                  </a:lnTo>
                  <a:lnTo>
                    <a:pt x="4430272" y="3069464"/>
                  </a:lnTo>
                  <a:lnTo>
                    <a:pt x="4445562" y="3026144"/>
                  </a:lnTo>
                  <a:lnTo>
                    <a:pt x="4460002" y="2982429"/>
                  </a:lnTo>
                  <a:lnTo>
                    <a:pt x="4473582" y="2938329"/>
                  </a:lnTo>
                  <a:lnTo>
                    <a:pt x="4486293" y="2893855"/>
                  </a:lnTo>
                  <a:lnTo>
                    <a:pt x="4498124" y="2849017"/>
                  </a:lnTo>
                  <a:lnTo>
                    <a:pt x="4509065" y="2803823"/>
                  </a:lnTo>
                  <a:lnTo>
                    <a:pt x="4519107" y="2758285"/>
                  </a:lnTo>
                  <a:lnTo>
                    <a:pt x="4528240" y="2712411"/>
                  </a:lnTo>
                  <a:lnTo>
                    <a:pt x="4536453" y="2666213"/>
                  </a:lnTo>
                  <a:lnTo>
                    <a:pt x="4543737" y="2619699"/>
                  </a:lnTo>
                  <a:lnTo>
                    <a:pt x="4550082" y="2572881"/>
                  </a:lnTo>
                  <a:lnTo>
                    <a:pt x="4555478" y="2525767"/>
                  </a:lnTo>
                  <a:lnTo>
                    <a:pt x="4559916" y="2478367"/>
                  </a:lnTo>
                  <a:lnTo>
                    <a:pt x="4563384" y="2430693"/>
                  </a:lnTo>
                  <a:lnTo>
                    <a:pt x="4565874" y="2382752"/>
                  </a:lnTo>
                  <a:lnTo>
                    <a:pt x="4567375" y="2334557"/>
                  </a:lnTo>
                  <a:lnTo>
                    <a:pt x="4567877" y="2286115"/>
                  </a:lnTo>
                  <a:lnTo>
                    <a:pt x="4567375" y="2237674"/>
                  </a:lnTo>
                  <a:lnTo>
                    <a:pt x="4565874" y="2189478"/>
                  </a:lnTo>
                  <a:lnTo>
                    <a:pt x="4563384" y="2141537"/>
                  </a:lnTo>
                  <a:lnTo>
                    <a:pt x="4559916" y="2093863"/>
                  </a:lnTo>
                  <a:lnTo>
                    <a:pt x="4555478" y="2046463"/>
                  </a:lnTo>
                  <a:lnTo>
                    <a:pt x="4550082" y="1999350"/>
                  </a:lnTo>
                  <a:lnTo>
                    <a:pt x="4543737" y="1952531"/>
                  </a:lnTo>
                  <a:lnTo>
                    <a:pt x="4536453" y="1906017"/>
                  </a:lnTo>
                  <a:lnTo>
                    <a:pt x="4528240" y="1859819"/>
                  </a:lnTo>
                  <a:lnTo>
                    <a:pt x="4519107" y="1813946"/>
                  </a:lnTo>
                  <a:lnTo>
                    <a:pt x="4509065" y="1768407"/>
                  </a:lnTo>
                  <a:lnTo>
                    <a:pt x="4498124" y="1723214"/>
                  </a:lnTo>
                  <a:lnTo>
                    <a:pt x="4486293" y="1678375"/>
                  </a:lnTo>
                  <a:lnTo>
                    <a:pt x="4473582" y="1633901"/>
                  </a:lnTo>
                  <a:lnTo>
                    <a:pt x="4460002" y="1589801"/>
                  </a:lnTo>
                  <a:lnTo>
                    <a:pt x="4445562" y="1546086"/>
                  </a:lnTo>
                  <a:lnTo>
                    <a:pt x="4430272" y="1502766"/>
                  </a:lnTo>
                  <a:lnTo>
                    <a:pt x="4414142" y="1459850"/>
                  </a:lnTo>
                  <a:lnTo>
                    <a:pt x="4397182" y="1417348"/>
                  </a:lnTo>
                  <a:lnTo>
                    <a:pt x="4379402" y="1375270"/>
                  </a:lnTo>
                  <a:lnTo>
                    <a:pt x="4360812" y="1333627"/>
                  </a:lnTo>
                  <a:lnTo>
                    <a:pt x="4341421" y="1292428"/>
                  </a:lnTo>
                  <a:lnTo>
                    <a:pt x="4321240" y="1251682"/>
                  </a:lnTo>
                  <a:lnTo>
                    <a:pt x="4300278" y="1211401"/>
                  </a:lnTo>
                  <a:lnTo>
                    <a:pt x="4278546" y="1171593"/>
                  </a:lnTo>
                  <a:lnTo>
                    <a:pt x="4256053" y="1132269"/>
                  </a:lnTo>
                  <a:lnTo>
                    <a:pt x="4232809" y="1093438"/>
                  </a:lnTo>
                  <a:lnTo>
                    <a:pt x="4208824" y="1055111"/>
                  </a:lnTo>
                  <a:lnTo>
                    <a:pt x="4184108" y="1017298"/>
                  </a:lnTo>
                  <a:lnTo>
                    <a:pt x="4158672" y="980008"/>
                  </a:lnTo>
                  <a:lnTo>
                    <a:pt x="4132524" y="943251"/>
                  </a:lnTo>
                  <a:lnTo>
                    <a:pt x="4105674" y="907038"/>
                  </a:lnTo>
                  <a:lnTo>
                    <a:pt x="4078134" y="871377"/>
                  </a:lnTo>
                  <a:lnTo>
                    <a:pt x="4049912" y="836280"/>
                  </a:lnTo>
                  <a:lnTo>
                    <a:pt x="4021018" y="801756"/>
                  </a:lnTo>
                  <a:lnTo>
                    <a:pt x="3991463" y="767815"/>
                  </a:lnTo>
                  <a:lnTo>
                    <a:pt x="3961256" y="734466"/>
                  </a:lnTo>
                  <a:lnTo>
                    <a:pt x="3930408" y="701720"/>
                  </a:lnTo>
                  <a:lnTo>
                    <a:pt x="3898927" y="669587"/>
                  </a:lnTo>
                  <a:lnTo>
                    <a:pt x="3866825" y="638077"/>
                  </a:lnTo>
                  <a:lnTo>
                    <a:pt x="3834110" y="607199"/>
                  </a:lnTo>
                  <a:lnTo>
                    <a:pt x="3800793" y="576963"/>
                  </a:lnTo>
                  <a:lnTo>
                    <a:pt x="3766884" y="547380"/>
                  </a:lnTo>
                  <a:lnTo>
                    <a:pt x="3732393" y="518459"/>
                  </a:lnTo>
                  <a:lnTo>
                    <a:pt x="3697329" y="490210"/>
                  </a:lnTo>
                  <a:lnTo>
                    <a:pt x="3661702" y="462643"/>
                  </a:lnTo>
                  <a:lnTo>
                    <a:pt x="3625523" y="435768"/>
                  </a:lnTo>
                  <a:lnTo>
                    <a:pt x="3588802" y="409595"/>
                  </a:lnTo>
                  <a:lnTo>
                    <a:pt x="3551547" y="384134"/>
                  </a:lnTo>
                  <a:lnTo>
                    <a:pt x="3513770" y="359395"/>
                  </a:lnTo>
                  <a:lnTo>
                    <a:pt x="3475480" y="335387"/>
                  </a:lnTo>
                  <a:lnTo>
                    <a:pt x="3436686" y="312121"/>
                  </a:lnTo>
                  <a:lnTo>
                    <a:pt x="3397399" y="289607"/>
                  </a:lnTo>
                  <a:lnTo>
                    <a:pt x="3357630" y="267854"/>
                  </a:lnTo>
                  <a:lnTo>
                    <a:pt x="3317386" y="246872"/>
                  </a:lnTo>
                  <a:lnTo>
                    <a:pt x="3276680" y="226672"/>
                  </a:lnTo>
                  <a:lnTo>
                    <a:pt x="3235519" y="207262"/>
                  </a:lnTo>
                  <a:lnTo>
                    <a:pt x="3193916" y="188654"/>
                  </a:lnTo>
                  <a:lnTo>
                    <a:pt x="3151878" y="170857"/>
                  </a:lnTo>
                  <a:lnTo>
                    <a:pt x="3109417" y="153881"/>
                  </a:lnTo>
                  <a:lnTo>
                    <a:pt x="3066542" y="137736"/>
                  </a:lnTo>
                  <a:lnTo>
                    <a:pt x="3023262" y="122431"/>
                  </a:lnTo>
                  <a:lnTo>
                    <a:pt x="2979589" y="107978"/>
                  </a:lnTo>
                  <a:lnTo>
                    <a:pt x="2935532" y="94384"/>
                  </a:lnTo>
                  <a:lnTo>
                    <a:pt x="2891100" y="81662"/>
                  </a:lnTo>
                  <a:lnTo>
                    <a:pt x="2846304" y="69820"/>
                  </a:lnTo>
                  <a:lnTo>
                    <a:pt x="2801153" y="58868"/>
                  </a:lnTo>
                  <a:lnTo>
                    <a:pt x="2755658" y="48816"/>
                  </a:lnTo>
                  <a:lnTo>
                    <a:pt x="2709829" y="39675"/>
                  </a:lnTo>
                  <a:lnTo>
                    <a:pt x="2663674" y="31454"/>
                  </a:lnTo>
                  <a:lnTo>
                    <a:pt x="2617205" y="24163"/>
                  </a:lnTo>
                  <a:lnTo>
                    <a:pt x="2570431" y="17812"/>
                  </a:lnTo>
                  <a:lnTo>
                    <a:pt x="2523362" y="12410"/>
                  </a:lnTo>
                  <a:lnTo>
                    <a:pt x="2476008" y="7969"/>
                  </a:lnTo>
                  <a:lnTo>
                    <a:pt x="2428378" y="4497"/>
                  </a:lnTo>
                  <a:lnTo>
                    <a:pt x="2380484" y="2005"/>
                  </a:lnTo>
                  <a:lnTo>
                    <a:pt x="2332334" y="503"/>
                  </a:lnTo>
                  <a:lnTo>
                    <a:pt x="2283939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4841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0" y="2286116"/>
                  </a:moveTo>
                  <a:lnTo>
                    <a:pt x="502" y="2237674"/>
                  </a:lnTo>
                  <a:lnTo>
                    <a:pt x="2003" y="2189478"/>
                  </a:lnTo>
                  <a:lnTo>
                    <a:pt x="4493" y="2141538"/>
                  </a:lnTo>
                  <a:lnTo>
                    <a:pt x="7961" y="2093863"/>
                  </a:lnTo>
                  <a:lnTo>
                    <a:pt x="12399" y="2046464"/>
                  </a:lnTo>
                  <a:lnTo>
                    <a:pt x="17795" y="1999350"/>
                  </a:lnTo>
                  <a:lnTo>
                    <a:pt x="24140" y="1952531"/>
                  </a:lnTo>
                  <a:lnTo>
                    <a:pt x="31424" y="1906018"/>
                  </a:lnTo>
                  <a:lnTo>
                    <a:pt x="39637" y="1859819"/>
                  </a:lnTo>
                  <a:lnTo>
                    <a:pt x="48770" y="1813946"/>
                  </a:lnTo>
                  <a:lnTo>
                    <a:pt x="58812" y="1768408"/>
                  </a:lnTo>
                  <a:lnTo>
                    <a:pt x="69753" y="1723214"/>
                  </a:lnTo>
                  <a:lnTo>
                    <a:pt x="81584" y="1678375"/>
                  </a:lnTo>
                  <a:lnTo>
                    <a:pt x="94295" y="1633901"/>
                  </a:lnTo>
                  <a:lnTo>
                    <a:pt x="107875" y="1589802"/>
                  </a:lnTo>
                  <a:lnTo>
                    <a:pt x="122315" y="1546087"/>
                  </a:lnTo>
                  <a:lnTo>
                    <a:pt x="137605" y="1502766"/>
                  </a:lnTo>
                  <a:lnTo>
                    <a:pt x="153735" y="1459850"/>
                  </a:lnTo>
                  <a:lnTo>
                    <a:pt x="170695" y="1417348"/>
                  </a:lnTo>
                  <a:lnTo>
                    <a:pt x="188475" y="1375271"/>
                  </a:lnTo>
                  <a:lnTo>
                    <a:pt x="207065" y="1333627"/>
                  </a:lnTo>
                  <a:lnTo>
                    <a:pt x="226456" y="1292428"/>
                  </a:lnTo>
                  <a:lnTo>
                    <a:pt x="246637" y="1251682"/>
                  </a:lnTo>
                  <a:lnTo>
                    <a:pt x="267599" y="1211401"/>
                  </a:lnTo>
                  <a:lnTo>
                    <a:pt x="289331" y="1171593"/>
                  </a:lnTo>
                  <a:lnTo>
                    <a:pt x="311824" y="1132269"/>
                  </a:lnTo>
                  <a:lnTo>
                    <a:pt x="335068" y="1093439"/>
                  </a:lnTo>
                  <a:lnTo>
                    <a:pt x="359053" y="1055112"/>
                  </a:lnTo>
                  <a:lnTo>
                    <a:pt x="383768" y="1017298"/>
                  </a:lnTo>
                  <a:lnTo>
                    <a:pt x="409205" y="980008"/>
                  </a:lnTo>
                  <a:lnTo>
                    <a:pt x="435353" y="943252"/>
                  </a:lnTo>
                  <a:lnTo>
                    <a:pt x="462202" y="907038"/>
                  </a:lnTo>
                  <a:lnTo>
                    <a:pt x="489743" y="871378"/>
                  </a:lnTo>
                  <a:lnTo>
                    <a:pt x="517965" y="836281"/>
                  </a:lnTo>
                  <a:lnTo>
                    <a:pt x="546858" y="801756"/>
                  </a:lnTo>
                  <a:lnTo>
                    <a:pt x="576414" y="767815"/>
                  </a:lnTo>
                  <a:lnTo>
                    <a:pt x="606620" y="734466"/>
                  </a:lnTo>
                  <a:lnTo>
                    <a:pt x="637469" y="701721"/>
                  </a:lnTo>
                  <a:lnTo>
                    <a:pt x="668950" y="669587"/>
                  </a:lnTo>
                  <a:lnTo>
                    <a:pt x="701052" y="638077"/>
                  </a:lnTo>
                  <a:lnTo>
                    <a:pt x="733767" y="607199"/>
                  </a:lnTo>
                  <a:lnTo>
                    <a:pt x="767084" y="576963"/>
                  </a:lnTo>
                  <a:lnTo>
                    <a:pt x="800993" y="547380"/>
                  </a:lnTo>
                  <a:lnTo>
                    <a:pt x="835484" y="518459"/>
                  </a:lnTo>
                  <a:lnTo>
                    <a:pt x="870548" y="490210"/>
                  </a:lnTo>
                  <a:lnTo>
                    <a:pt x="906174" y="462643"/>
                  </a:lnTo>
                  <a:lnTo>
                    <a:pt x="942353" y="435768"/>
                  </a:lnTo>
                  <a:lnTo>
                    <a:pt x="979075" y="409595"/>
                  </a:lnTo>
                  <a:lnTo>
                    <a:pt x="1016329" y="384134"/>
                  </a:lnTo>
                  <a:lnTo>
                    <a:pt x="1054107" y="359395"/>
                  </a:lnTo>
                  <a:lnTo>
                    <a:pt x="1092397" y="335387"/>
                  </a:lnTo>
                  <a:lnTo>
                    <a:pt x="1131191" y="312121"/>
                  </a:lnTo>
                  <a:lnTo>
                    <a:pt x="1170477" y="289607"/>
                  </a:lnTo>
                  <a:lnTo>
                    <a:pt x="1210247" y="267854"/>
                  </a:lnTo>
                  <a:lnTo>
                    <a:pt x="1250490" y="246872"/>
                  </a:lnTo>
                  <a:lnTo>
                    <a:pt x="1291197" y="226672"/>
                  </a:lnTo>
                  <a:lnTo>
                    <a:pt x="1332357" y="207262"/>
                  </a:lnTo>
                  <a:lnTo>
                    <a:pt x="1373961" y="188654"/>
                  </a:lnTo>
                  <a:lnTo>
                    <a:pt x="1415999" y="170857"/>
                  </a:lnTo>
                  <a:lnTo>
                    <a:pt x="1458460" y="153881"/>
                  </a:lnTo>
                  <a:lnTo>
                    <a:pt x="1501335" y="137736"/>
                  </a:lnTo>
                  <a:lnTo>
                    <a:pt x="1544614" y="122431"/>
                  </a:lnTo>
                  <a:lnTo>
                    <a:pt x="1588288" y="107978"/>
                  </a:lnTo>
                  <a:lnTo>
                    <a:pt x="1632345" y="94384"/>
                  </a:lnTo>
                  <a:lnTo>
                    <a:pt x="1676777" y="81662"/>
                  </a:lnTo>
                  <a:lnTo>
                    <a:pt x="1721573" y="69820"/>
                  </a:lnTo>
                  <a:lnTo>
                    <a:pt x="1766724" y="58868"/>
                  </a:lnTo>
                  <a:lnTo>
                    <a:pt x="1812219" y="48816"/>
                  </a:lnTo>
                  <a:lnTo>
                    <a:pt x="1858048" y="39675"/>
                  </a:lnTo>
                  <a:lnTo>
                    <a:pt x="1904203" y="31454"/>
                  </a:lnTo>
                  <a:lnTo>
                    <a:pt x="1950672" y="24163"/>
                  </a:lnTo>
                  <a:lnTo>
                    <a:pt x="1997446" y="17812"/>
                  </a:lnTo>
                  <a:lnTo>
                    <a:pt x="2044515" y="12410"/>
                  </a:lnTo>
                  <a:lnTo>
                    <a:pt x="2091869" y="7969"/>
                  </a:lnTo>
                  <a:lnTo>
                    <a:pt x="2139499" y="4497"/>
                  </a:lnTo>
                  <a:lnTo>
                    <a:pt x="2187393" y="2005"/>
                  </a:lnTo>
                  <a:lnTo>
                    <a:pt x="2235543" y="503"/>
                  </a:lnTo>
                  <a:lnTo>
                    <a:pt x="2283939" y="0"/>
                  </a:lnTo>
                  <a:lnTo>
                    <a:pt x="2332334" y="503"/>
                  </a:lnTo>
                  <a:lnTo>
                    <a:pt x="2380484" y="2005"/>
                  </a:lnTo>
                  <a:lnTo>
                    <a:pt x="2428378" y="4497"/>
                  </a:lnTo>
                  <a:lnTo>
                    <a:pt x="2476008" y="7969"/>
                  </a:lnTo>
                  <a:lnTo>
                    <a:pt x="2523362" y="12410"/>
                  </a:lnTo>
                  <a:lnTo>
                    <a:pt x="2570431" y="17812"/>
                  </a:lnTo>
                  <a:lnTo>
                    <a:pt x="2617205" y="24163"/>
                  </a:lnTo>
                  <a:lnTo>
                    <a:pt x="2663674" y="31454"/>
                  </a:lnTo>
                  <a:lnTo>
                    <a:pt x="2709828" y="39675"/>
                  </a:lnTo>
                  <a:lnTo>
                    <a:pt x="2755658" y="48816"/>
                  </a:lnTo>
                  <a:lnTo>
                    <a:pt x="2801153" y="58868"/>
                  </a:lnTo>
                  <a:lnTo>
                    <a:pt x="2846304" y="69820"/>
                  </a:lnTo>
                  <a:lnTo>
                    <a:pt x="2891100" y="81662"/>
                  </a:lnTo>
                  <a:lnTo>
                    <a:pt x="2935531" y="94384"/>
                  </a:lnTo>
                  <a:lnTo>
                    <a:pt x="2979589" y="107978"/>
                  </a:lnTo>
                  <a:lnTo>
                    <a:pt x="3023262" y="122431"/>
                  </a:lnTo>
                  <a:lnTo>
                    <a:pt x="3066541" y="137736"/>
                  </a:lnTo>
                  <a:lnTo>
                    <a:pt x="3109417" y="153881"/>
                  </a:lnTo>
                  <a:lnTo>
                    <a:pt x="3151878" y="170857"/>
                  </a:lnTo>
                  <a:lnTo>
                    <a:pt x="3193916" y="188654"/>
                  </a:lnTo>
                  <a:lnTo>
                    <a:pt x="3235519" y="207262"/>
                  </a:lnTo>
                  <a:lnTo>
                    <a:pt x="3276680" y="226672"/>
                  </a:lnTo>
                  <a:lnTo>
                    <a:pt x="3317386" y="246872"/>
                  </a:lnTo>
                  <a:lnTo>
                    <a:pt x="3357629" y="267854"/>
                  </a:lnTo>
                  <a:lnTo>
                    <a:pt x="3397399" y="289607"/>
                  </a:lnTo>
                  <a:lnTo>
                    <a:pt x="3436686" y="312121"/>
                  </a:lnTo>
                  <a:lnTo>
                    <a:pt x="3475479" y="335387"/>
                  </a:lnTo>
                  <a:lnTo>
                    <a:pt x="3513770" y="359395"/>
                  </a:lnTo>
                  <a:lnTo>
                    <a:pt x="3551547" y="384134"/>
                  </a:lnTo>
                  <a:lnTo>
                    <a:pt x="3588802" y="409595"/>
                  </a:lnTo>
                  <a:lnTo>
                    <a:pt x="3625523" y="435768"/>
                  </a:lnTo>
                  <a:lnTo>
                    <a:pt x="3661702" y="462643"/>
                  </a:lnTo>
                  <a:lnTo>
                    <a:pt x="3697329" y="490210"/>
                  </a:lnTo>
                  <a:lnTo>
                    <a:pt x="3732393" y="518459"/>
                  </a:lnTo>
                  <a:lnTo>
                    <a:pt x="3766884" y="547380"/>
                  </a:lnTo>
                  <a:lnTo>
                    <a:pt x="3800793" y="576963"/>
                  </a:lnTo>
                  <a:lnTo>
                    <a:pt x="3834110" y="607199"/>
                  </a:lnTo>
                  <a:lnTo>
                    <a:pt x="3866825" y="638077"/>
                  </a:lnTo>
                  <a:lnTo>
                    <a:pt x="3898927" y="669587"/>
                  </a:lnTo>
                  <a:lnTo>
                    <a:pt x="3930408" y="701721"/>
                  </a:lnTo>
                  <a:lnTo>
                    <a:pt x="3961256" y="734466"/>
                  </a:lnTo>
                  <a:lnTo>
                    <a:pt x="3991463" y="767815"/>
                  </a:lnTo>
                  <a:lnTo>
                    <a:pt x="4021018" y="801756"/>
                  </a:lnTo>
                  <a:lnTo>
                    <a:pt x="4049912" y="836281"/>
                  </a:lnTo>
                  <a:lnTo>
                    <a:pt x="4078134" y="871378"/>
                  </a:lnTo>
                  <a:lnTo>
                    <a:pt x="4105674" y="907038"/>
                  </a:lnTo>
                  <a:lnTo>
                    <a:pt x="4132524" y="943252"/>
                  </a:lnTo>
                  <a:lnTo>
                    <a:pt x="4158672" y="980008"/>
                  </a:lnTo>
                  <a:lnTo>
                    <a:pt x="4184108" y="1017298"/>
                  </a:lnTo>
                  <a:lnTo>
                    <a:pt x="4208824" y="1055112"/>
                  </a:lnTo>
                  <a:lnTo>
                    <a:pt x="4232809" y="1093439"/>
                  </a:lnTo>
                  <a:lnTo>
                    <a:pt x="4256053" y="1132269"/>
                  </a:lnTo>
                  <a:lnTo>
                    <a:pt x="4278546" y="1171593"/>
                  </a:lnTo>
                  <a:lnTo>
                    <a:pt x="4300278" y="1211401"/>
                  </a:lnTo>
                  <a:lnTo>
                    <a:pt x="4321240" y="1251682"/>
                  </a:lnTo>
                  <a:lnTo>
                    <a:pt x="4341421" y="1292428"/>
                  </a:lnTo>
                  <a:lnTo>
                    <a:pt x="4360812" y="1333627"/>
                  </a:lnTo>
                  <a:lnTo>
                    <a:pt x="4379402" y="1375271"/>
                  </a:lnTo>
                  <a:lnTo>
                    <a:pt x="4397182" y="1417348"/>
                  </a:lnTo>
                  <a:lnTo>
                    <a:pt x="4414142" y="1459850"/>
                  </a:lnTo>
                  <a:lnTo>
                    <a:pt x="4430272" y="1502766"/>
                  </a:lnTo>
                  <a:lnTo>
                    <a:pt x="4445562" y="1546087"/>
                  </a:lnTo>
                  <a:lnTo>
                    <a:pt x="4460002" y="1589802"/>
                  </a:lnTo>
                  <a:lnTo>
                    <a:pt x="4473582" y="1633901"/>
                  </a:lnTo>
                  <a:lnTo>
                    <a:pt x="4486293" y="1678375"/>
                  </a:lnTo>
                  <a:lnTo>
                    <a:pt x="4498124" y="1723214"/>
                  </a:lnTo>
                  <a:lnTo>
                    <a:pt x="4509065" y="1768408"/>
                  </a:lnTo>
                  <a:lnTo>
                    <a:pt x="4519107" y="1813946"/>
                  </a:lnTo>
                  <a:lnTo>
                    <a:pt x="4528240" y="1859819"/>
                  </a:lnTo>
                  <a:lnTo>
                    <a:pt x="4536453" y="1906018"/>
                  </a:lnTo>
                  <a:lnTo>
                    <a:pt x="4543737" y="1952531"/>
                  </a:lnTo>
                  <a:lnTo>
                    <a:pt x="4550082" y="1999350"/>
                  </a:lnTo>
                  <a:lnTo>
                    <a:pt x="4555479" y="2046464"/>
                  </a:lnTo>
                  <a:lnTo>
                    <a:pt x="4559916" y="2093863"/>
                  </a:lnTo>
                  <a:lnTo>
                    <a:pt x="4563384" y="2141538"/>
                  </a:lnTo>
                  <a:lnTo>
                    <a:pt x="4565874" y="2189478"/>
                  </a:lnTo>
                  <a:lnTo>
                    <a:pt x="4567375" y="2237674"/>
                  </a:lnTo>
                  <a:lnTo>
                    <a:pt x="4567878" y="2286116"/>
                  </a:lnTo>
                  <a:lnTo>
                    <a:pt x="4567375" y="2334557"/>
                  </a:lnTo>
                  <a:lnTo>
                    <a:pt x="4565874" y="2382753"/>
                  </a:lnTo>
                  <a:lnTo>
                    <a:pt x="4563384" y="2430693"/>
                  </a:lnTo>
                  <a:lnTo>
                    <a:pt x="4559916" y="2478368"/>
                  </a:lnTo>
                  <a:lnTo>
                    <a:pt x="4555479" y="2525767"/>
                  </a:lnTo>
                  <a:lnTo>
                    <a:pt x="4550082" y="2572881"/>
                  </a:lnTo>
                  <a:lnTo>
                    <a:pt x="4543737" y="2619700"/>
                  </a:lnTo>
                  <a:lnTo>
                    <a:pt x="4536453" y="2666213"/>
                  </a:lnTo>
                  <a:lnTo>
                    <a:pt x="4528240" y="2712412"/>
                  </a:lnTo>
                  <a:lnTo>
                    <a:pt x="4519107" y="2758285"/>
                  </a:lnTo>
                  <a:lnTo>
                    <a:pt x="4509065" y="2803823"/>
                  </a:lnTo>
                  <a:lnTo>
                    <a:pt x="4498124" y="2849017"/>
                  </a:lnTo>
                  <a:lnTo>
                    <a:pt x="4486293" y="2893856"/>
                  </a:lnTo>
                  <a:lnTo>
                    <a:pt x="4473582" y="2938330"/>
                  </a:lnTo>
                  <a:lnTo>
                    <a:pt x="4460002" y="2982429"/>
                  </a:lnTo>
                  <a:lnTo>
                    <a:pt x="4445562" y="3026144"/>
                  </a:lnTo>
                  <a:lnTo>
                    <a:pt x="4430272" y="3069465"/>
                  </a:lnTo>
                  <a:lnTo>
                    <a:pt x="4414142" y="3112381"/>
                  </a:lnTo>
                  <a:lnTo>
                    <a:pt x="4397182" y="3154883"/>
                  </a:lnTo>
                  <a:lnTo>
                    <a:pt x="4379402" y="3196960"/>
                  </a:lnTo>
                  <a:lnTo>
                    <a:pt x="4360812" y="3238604"/>
                  </a:lnTo>
                  <a:lnTo>
                    <a:pt x="4341421" y="3279803"/>
                  </a:lnTo>
                  <a:lnTo>
                    <a:pt x="4321240" y="3320549"/>
                  </a:lnTo>
                  <a:lnTo>
                    <a:pt x="4300278" y="3360830"/>
                  </a:lnTo>
                  <a:lnTo>
                    <a:pt x="4278546" y="3400638"/>
                  </a:lnTo>
                  <a:lnTo>
                    <a:pt x="4256053" y="3439962"/>
                  </a:lnTo>
                  <a:lnTo>
                    <a:pt x="4232809" y="3478793"/>
                  </a:lnTo>
                  <a:lnTo>
                    <a:pt x="4208824" y="3517119"/>
                  </a:lnTo>
                  <a:lnTo>
                    <a:pt x="4184108" y="3554933"/>
                  </a:lnTo>
                  <a:lnTo>
                    <a:pt x="4158672" y="3592223"/>
                  </a:lnTo>
                  <a:lnTo>
                    <a:pt x="4132524" y="3628979"/>
                  </a:lnTo>
                  <a:lnTo>
                    <a:pt x="4105674" y="3665193"/>
                  </a:lnTo>
                  <a:lnTo>
                    <a:pt x="4078134" y="3700853"/>
                  </a:lnTo>
                  <a:lnTo>
                    <a:pt x="4049912" y="3735951"/>
                  </a:lnTo>
                  <a:lnTo>
                    <a:pt x="4021018" y="3770475"/>
                  </a:lnTo>
                  <a:lnTo>
                    <a:pt x="3991463" y="3804416"/>
                  </a:lnTo>
                  <a:lnTo>
                    <a:pt x="3961256" y="3837765"/>
                  </a:lnTo>
                  <a:lnTo>
                    <a:pt x="3930408" y="3870511"/>
                  </a:lnTo>
                  <a:lnTo>
                    <a:pt x="3898927" y="3902644"/>
                  </a:lnTo>
                  <a:lnTo>
                    <a:pt x="3866825" y="3934154"/>
                  </a:lnTo>
                  <a:lnTo>
                    <a:pt x="3834110" y="3965032"/>
                  </a:lnTo>
                  <a:lnTo>
                    <a:pt x="3800793" y="3995268"/>
                  </a:lnTo>
                  <a:lnTo>
                    <a:pt x="3766884" y="4024851"/>
                  </a:lnTo>
                  <a:lnTo>
                    <a:pt x="3732393" y="4053772"/>
                  </a:lnTo>
                  <a:lnTo>
                    <a:pt x="3697329" y="4082021"/>
                  </a:lnTo>
                  <a:lnTo>
                    <a:pt x="3661702" y="4109588"/>
                  </a:lnTo>
                  <a:lnTo>
                    <a:pt x="3625523" y="4136463"/>
                  </a:lnTo>
                  <a:lnTo>
                    <a:pt x="3588802" y="4162636"/>
                  </a:lnTo>
                  <a:lnTo>
                    <a:pt x="3551547" y="4188097"/>
                  </a:lnTo>
                  <a:lnTo>
                    <a:pt x="3513770" y="4212836"/>
                  </a:lnTo>
                  <a:lnTo>
                    <a:pt x="3475479" y="4236844"/>
                  </a:lnTo>
                  <a:lnTo>
                    <a:pt x="3436686" y="4260110"/>
                  </a:lnTo>
                  <a:lnTo>
                    <a:pt x="3397399" y="4282624"/>
                  </a:lnTo>
                  <a:lnTo>
                    <a:pt x="3357629" y="4304377"/>
                  </a:lnTo>
                  <a:lnTo>
                    <a:pt x="3317386" y="4325359"/>
                  </a:lnTo>
                  <a:lnTo>
                    <a:pt x="3276680" y="4345559"/>
                  </a:lnTo>
                  <a:lnTo>
                    <a:pt x="3235519" y="4364969"/>
                  </a:lnTo>
                  <a:lnTo>
                    <a:pt x="3193916" y="4383577"/>
                  </a:lnTo>
                  <a:lnTo>
                    <a:pt x="3151878" y="4401374"/>
                  </a:lnTo>
                  <a:lnTo>
                    <a:pt x="3109417" y="4418350"/>
                  </a:lnTo>
                  <a:lnTo>
                    <a:pt x="3066541" y="4434495"/>
                  </a:lnTo>
                  <a:lnTo>
                    <a:pt x="3023262" y="4449800"/>
                  </a:lnTo>
                  <a:lnTo>
                    <a:pt x="2979589" y="4464253"/>
                  </a:lnTo>
                  <a:lnTo>
                    <a:pt x="2935531" y="4477847"/>
                  </a:lnTo>
                  <a:lnTo>
                    <a:pt x="2891100" y="4490569"/>
                  </a:lnTo>
                  <a:lnTo>
                    <a:pt x="2846304" y="4502411"/>
                  </a:lnTo>
                  <a:lnTo>
                    <a:pt x="2801153" y="4513363"/>
                  </a:lnTo>
                  <a:lnTo>
                    <a:pt x="2755658" y="4523415"/>
                  </a:lnTo>
                  <a:lnTo>
                    <a:pt x="2709828" y="4532556"/>
                  </a:lnTo>
                  <a:lnTo>
                    <a:pt x="2663674" y="4540777"/>
                  </a:lnTo>
                  <a:lnTo>
                    <a:pt x="2617205" y="4548068"/>
                  </a:lnTo>
                  <a:lnTo>
                    <a:pt x="2570431" y="4554419"/>
                  </a:lnTo>
                  <a:lnTo>
                    <a:pt x="2523362" y="4559821"/>
                  </a:lnTo>
                  <a:lnTo>
                    <a:pt x="2476008" y="4564262"/>
                  </a:lnTo>
                  <a:lnTo>
                    <a:pt x="2428378" y="4567734"/>
                  </a:lnTo>
                  <a:lnTo>
                    <a:pt x="2380484" y="4570226"/>
                  </a:lnTo>
                  <a:lnTo>
                    <a:pt x="2332334" y="4571729"/>
                  </a:lnTo>
                  <a:lnTo>
                    <a:pt x="2283939" y="4572232"/>
                  </a:lnTo>
                  <a:lnTo>
                    <a:pt x="2235543" y="4571729"/>
                  </a:lnTo>
                  <a:lnTo>
                    <a:pt x="2187393" y="4570226"/>
                  </a:lnTo>
                  <a:lnTo>
                    <a:pt x="2139499" y="4567734"/>
                  </a:lnTo>
                  <a:lnTo>
                    <a:pt x="2091869" y="4564262"/>
                  </a:lnTo>
                  <a:lnTo>
                    <a:pt x="2044515" y="4559821"/>
                  </a:lnTo>
                  <a:lnTo>
                    <a:pt x="1997446" y="4554419"/>
                  </a:lnTo>
                  <a:lnTo>
                    <a:pt x="1950672" y="4548068"/>
                  </a:lnTo>
                  <a:lnTo>
                    <a:pt x="1904203" y="4540777"/>
                  </a:lnTo>
                  <a:lnTo>
                    <a:pt x="1858048" y="4532556"/>
                  </a:lnTo>
                  <a:lnTo>
                    <a:pt x="1812219" y="4523415"/>
                  </a:lnTo>
                  <a:lnTo>
                    <a:pt x="1766724" y="4513363"/>
                  </a:lnTo>
                  <a:lnTo>
                    <a:pt x="1721573" y="4502411"/>
                  </a:lnTo>
                  <a:lnTo>
                    <a:pt x="1676777" y="4490569"/>
                  </a:lnTo>
                  <a:lnTo>
                    <a:pt x="1632345" y="4477847"/>
                  </a:lnTo>
                  <a:lnTo>
                    <a:pt x="1588288" y="4464253"/>
                  </a:lnTo>
                  <a:lnTo>
                    <a:pt x="1544614" y="4449800"/>
                  </a:lnTo>
                  <a:lnTo>
                    <a:pt x="1501335" y="4434495"/>
                  </a:lnTo>
                  <a:lnTo>
                    <a:pt x="1458460" y="4418350"/>
                  </a:lnTo>
                  <a:lnTo>
                    <a:pt x="1415999" y="4401374"/>
                  </a:lnTo>
                  <a:lnTo>
                    <a:pt x="1373961" y="4383577"/>
                  </a:lnTo>
                  <a:lnTo>
                    <a:pt x="1332357" y="4364969"/>
                  </a:lnTo>
                  <a:lnTo>
                    <a:pt x="1291197" y="4345559"/>
                  </a:lnTo>
                  <a:lnTo>
                    <a:pt x="1250490" y="4325359"/>
                  </a:lnTo>
                  <a:lnTo>
                    <a:pt x="1210247" y="4304377"/>
                  </a:lnTo>
                  <a:lnTo>
                    <a:pt x="1170477" y="4282624"/>
                  </a:lnTo>
                  <a:lnTo>
                    <a:pt x="1131191" y="4260110"/>
                  </a:lnTo>
                  <a:lnTo>
                    <a:pt x="1092397" y="4236844"/>
                  </a:lnTo>
                  <a:lnTo>
                    <a:pt x="1054107" y="4212836"/>
                  </a:lnTo>
                  <a:lnTo>
                    <a:pt x="1016329" y="4188097"/>
                  </a:lnTo>
                  <a:lnTo>
                    <a:pt x="979075" y="4162636"/>
                  </a:lnTo>
                  <a:lnTo>
                    <a:pt x="942353" y="4136463"/>
                  </a:lnTo>
                  <a:lnTo>
                    <a:pt x="906174" y="4109588"/>
                  </a:lnTo>
                  <a:lnTo>
                    <a:pt x="870548" y="4082021"/>
                  </a:lnTo>
                  <a:lnTo>
                    <a:pt x="835484" y="4053772"/>
                  </a:lnTo>
                  <a:lnTo>
                    <a:pt x="800993" y="4024851"/>
                  </a:lnTo>
                  <a:lnTo>
                    <a:pt x="767084" y="3995268"/>
                  </a:lnTo>
                  <a:lnTo>
                    <a:pt x="733767" y="3965032"/>
                  </a:lnTo>
                  <a:lnTo>
                    <a:pt x="701052" y="3934154"/>
                  </a:lnTo>
                  <a:lnTo>
                    <a:pt x="668950" y="3902644"/>
                  </a:lnTo>
                  <a:lnTo>
                    <a:pt x="637469" y="3870511"/>
                  </a:lnTo>
                  <a:lnTo>
                    <a:pt x="606620" y="3837765"/>
                  </a:lnTo>
                  <a:lnTo>
                    <a:pt x="576414" y="3804416"/>
                  </a:lnTo>
                  <a:lnTo>
                    <a:pt x="546858" y="3770475"/>
                  </a:lnTo>
                  <a:lnTo>
                    <a:pt x="517965" y="3735951"/>
                  </a:lnTo>
                  <a:lnTo>
                    <a:pt x="489743" y="3700853"/>
                  </a:lnTo>
                  <a:lnTo>
                    <a:pt x="462202" y="3665193"/>
                  </a:lnTo>
                  <a:lnTo>
                    <a:pt x="435353" y="3628979"/>
                  </a:lnTo>
                  <a:lnTo>
                    <a:pt x="409205" y="3592223"/>
                  </a:lnTo>
                  <a:lnTo>
                    <a:pt x="383768" y="3554933"/>
                  </a:lnTo>
                  <a:lnTo>
                    <a:pt x="359053" y="3517119"/>
                  </a:lnTo>
                  <a:lnTo>
                    <a:pt x="335068" y="3478793"/>
                  </a:lnTo>
                  <a:lnTo>
                    <a:pt x="311824" y="3439962"/>
                  </a:lnTo>
                  <a:lnTo>
                    <a:pt x="289331" y="3400638"/>
                  </a:lnTo>
                  <a:lnTo>
                    <a:pt x="267599" y="3360830"/>
                  </a:lnTo>
                  <a:lnTo>
                    <a:pt x="246637" y="3320549"/>
                  </a:lnTo>
                  <a:lnTo>
                    <a:pt x="226456" y="3279803"/>
                  </a:lnTo>
                  <a:lnTo>
                    <a:pt x="207065" y="3238604"/>
                  </a:lnTo>
                  <a:lnTo>
                    <a:pt x="188475" y="3196960"/>
                  </a:lnTo>
                  <a:lnTo>
                    <a:pt x="170695" y="3154883"/>
                  </a:lnTo>
                  <a:lnTo>
                    <a:pt x="153735" y="3112381"/>
                  </a:lnTo>
                  <a:lnTo>
                    <a:pt x="137605" y="3069465"/>
                  </a:lnTo>
                  <a:lnTo>
                    <a:pt x="122315" y="3026144"/>
                  </a:lnTo>
                  <a:lnTo>
                    <a:pt x="107875" y="2982429"/>
                  </a:lnTo>
                  <a:lnTo>
                    <a:pt x="94295" y="2938330"/>
                  </a:lnTo>
                  <a:lnTo>
                    <a:pt x="81584" y="2893856"/>
                  </a:lnTo>
                  <a:lnTo>
                    <a:pt x="69753" y="2849017"/>
                  </a:lnTo>
                  <a:lnTo>
                    <a:pt x="58812" y="2803823"/>
                  </a:lnTo>
                  <a:lnTo>
                    <a:pt x="48770" y="2758285"/>
                  </a:lnTo>
                  <a:lnTo>
                    <a:pt x="39637" y="2712412"/>
                  </a:lnTo>
                  <a:lnTo>
                    <a:pt x="31424" y="2666213"/>
                  </a:lnTo>
                  <a:lnTo>
                    <a:pt x="24140" y="2619700"/>
                  </a:lnTo>
                  <a:lnTo>
                    <a:pt x="17795" y="2572881"/>
                  </a:lnTo>
                  <a:lnTo>
                    <a:pt x="12399" y="2525767"/>
                  </a:lnTo>
                  <a:lnTo>
                    <a:pt x="7961" y="2478368"/>
                  </a:lnTo>
                  <a:lnTo>
                    <a:pt x="4493" y="2430693"/>
                  </a:lnTo>
                  <a:lnTo>
                    <a:pt x="2003" y="2382753"/>
                  </a:lnTo>
                  <a:lnTo>
                    <a:pt x="502" y="2334557"/>
                  </a:lnTo>
                  <a:lnTo>
                    <a:pt x="0" y="2286116"/>
                  </a:lnTo>
                  <a:close/>
                </a:path>
              </a:pathLst>
            </a:custGeom>
            <a:ln w="127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080" y="1101343"/>
              <a:ext cx="5486400" cy="5476875"/>
            </a:xfrm>
            <a:custGeom>
              <a:avLst/>
              <a:gdLst/>
              <a:ahLst/>
              <a:cxnLst/>
              <a:rect l="l" t="t" r="r" b="b"/>
              <a:pathLst>
                <a:path w="5486400" h="5476875">
                  <a:moveTo>
                    <a:pt x="5486400" y="2836329"/>
                  </a:moveTo>
                  <a:lnTo>
                    <a:pt x="5295900" y="2741079"/>
                  </a:lnTo>
                  <a:lnTo>
                    <a:pt x="5356860" y="2817279"/>
                  </a:lnTo>
                  <a:lnTo>
                    <a:pt x="2657741" y="2817279"/>
                  </a:lnTo>
                  <a:lnTo>
                    <a:pt x="2657741" y="129540"/>
                  </a:lnTo>
                  <a:lnTo>
                    <a:pt x="2733941" y="190500"/>
                  </a:lnTo>
                  <a:lnTo>
                    <a:pt x="2703461" y="129540"/>
                  </a:lnTo>
                  <a:lnTo>
                    <a:pt x="2638691" y="0"/>
                  </a:lnTo>
                  <a:lnTo>
                    <a:pt x="2543441" y="190500"/>
                  </a:lnTo>
                  <a:lnTo>
                    <a:pt x="2619641" y="129540"/>
                  </a:lnTo>
                  <a:lnTo>
                    <a:pt x="2619641" y="2817279"/>
                  </a:lnTo>
                  <a:lnTo>
                    <a:pt x="0" y="2817279"/>
                  </a:lnTo>
                  <a:lnTo>
                    <a:pt x="0" y="2855379"/>
                  </a:lnTo>
                  <a:lnTo>
                    <a:pt x="2619641" y="2855379"/>
                  </a:lnTo>
                  <a:lnTo>
                    <a:pt x="2619641" y="5476811"/>
                  </a:lnTo>
                  <a:lnTo>
                    <a:pt x="2657741" y="5476811"/>
                  </a:lnTo>
                  <a:lnTo>
                    <a:pt x="2657741" y="2855379"/>
                  </a:lnTo>
                  <a:lnTo>
                    <a:pt x="5356860" y="2855379"/>
                  </a:lnTo>
                  <a:lnTo>
                    <a:pt x="5295900" y="2931579"/>
                  </a:lnTo>
                  <a:lnTo>
                    <a:pt x="5486400" y="283632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81847" y="118809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6897" y="40022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9544" y="6178191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343" y="3957990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1648" y="1857912"/>
            <a:ext cx="1975982" cy="246535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924154" y="2340287"/>
            <a:ext cx="354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𝐰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25741" y="1366786"/>
            <a:ext cx="239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44351" y="1710974"/>
            <a:ext cx="5073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Assume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800" spc="-1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𝐰</a:t>
            </a:r>
            <a:r>
              <a:rPr sz="2800" spc="-1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are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unit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vectors: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69697" y="2309014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44805" y="2309014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57175" y="2362236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31"/>
                </a:lnTo>
                <a:lnTo>
                  <a:pt x="26739" y="323131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7328" y="2362236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31"/>
                </a:lnTo>
                <a:lnTo>
                  <a:pt x="26739" y="323131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38679" y="2309014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13775" y="2309014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26157" y="2362236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31"/>
                </a:lnTo>
                <a:lnTo>
                  <a:pt x="26739" y="323131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26297" y="2362236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31"/>
                </a:lnTo>
                <a:lnTo>
                  <a:pt x="26739" y="323131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170214" y="2257074"/>
            <a:ext cx="9912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712" baseline="-38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.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4"/>
              <p:cNvSpPr txBox="1"/>
              <p:nvPr/>
            </p:nvSpPr>
            <p:spPr>
              <a:xfrm>
                <a:off x="6406251" y="2257074"/>
                <a:ext cx="3852545" cy="20523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120140">
                  <a:lnSpc>
                    <a:spcPct val="100000"/>
                  </a:lnSpc>
                  <a:spcBef>
                    <a:spcPts val="100"/>
                  </a:spcBef>
                  <a:tabLst>
                    <a:tab pos="1532890" algn="l"/>
                    <a:tab pos="3289300" algn="l"/>
                  </a:tabLst>
                </a:pPr>
                <a:r>
                  <a:rPr sz="2800" spc="-50" dirty="0">
                    <a:solidFill>
                      <a:srgbClr val="4472C4"/>
                    </a:solidFill>
                    <a:latin typeface="Cambria Math" panose="02040503050406030204"/>
                    <a:cs typeface="Cambria Math" panose="02040503050406030204"/>
                  </a:rPr>
                  <a:t>𝐱</a:t>
                </a:r>
                <a:r>
                  <a:rPr sz="2800" dirty="0">
                    <a:solidFill>
                      <a:srgbClr val="4472C4"/>
                    </a:solidFill>
                    <a:latin typeface="Cambria Math" panose="02040503050406030204"/>
                    <a:cs typeface="Cambria Math" panose="02040503050406030204"/>
                  </a:rPr>
                  <a:t>	</a:t>
                </a:r>
                <a:r>
                  <a:rPr sz="2800" dirty="0">
                    <a:latin typeface="Cambria Math" panose="02040503050406030204"/>
                    <a:cs typeface="Cambria Math" panose="02040503050406030204"/>
                  </a:rPr>
                  <a:t>=</a:t>
                </a:r>
                <a:r>
                  <a:rPr sz="2800" spc="155" dirty="0">
                    <a:latin typeface="Cambria Math" panose="02040503050406030204"/>
                    <a:cs typeface="Cambria Math" panose="02040503050406030204"/>
                  </a:rPr>
                  <a:t> </a:t>
                </a:r>
                <a:r>
                  <a:rPr sz="2800" dirty="0">
                    <a:latin typeface="Cambria Math" panose="02040503050406030204"/>
                    <a:cs typeface="Cambria Math" panose="02040503050406030204"/>
                  </a:rPr>
                  <a:t>1</a:t>
                </a:r>
                <a:r>
                  <a:rPr sz="2800" spc="20" dirty="0">
                    <a:latin typeface="Cambria Math" panose="02040503050406030204"/>
                    <a:cs typeface="Cambria Math" panose="02040503050406030204"/>
                  </a:rPr>
                  <a:t> </a:t>
                </a:r>
                <a:r>
                  <a:rPr sz="2800" spc="-25" dirty="0">
                    <a:latin typeface="Calibri" panose="020F0502020204030204"/>
                    <a:cs typeface="Calibri" panose="020F0502020204030204"/>
                  </a:rPr>
                  <a:t>and</a:t>
                </a:r>
                <a:r>
                  <a:rPr sz="2800" dirty="0">
                    <a:latin typeface="Calibri" panose="020F0502020204030204"/>
                    <a:cs typeface="Calibri" panose="020F0502020204030204"/>
                  </a:rPr>
                  <a:t>	</a:t>
                </a:r>
                <a:r>
                  <a:rPr sz="2800" spc="-50" dirty="0">
                    <a:solidFill>
                      <a:srgbClr val="FF0000"/>
                    </a:solidFill>
                    <a:latin typeface="Cambria Math" panose="02040503050406030204"/>
                    <a:cs typeface="Cambria Math" panose="02040503050406030204"/>
                  </a:rPr>
                  <a:t>𝐰</a:t>
                </a:r>
                <a:endParaRPr sz="2800" dirty="0">
                  <a:latin typeface="Cambria Math" panose="02040503050406030204"/>
                  <a:cs typeface="Cambria Math" panose="02040503050406030204"/>
                </a:endParaRPr>
              </a:p>
              <a:p>
                <a:pPr>
                  <a:lnSpc>
                    <a:spcPct val="100000"/>
                  </a:lnSpc>
                  <a:spcBef>
                    <a:spcPts val="1855"/>
                  </a:spcBef>
                </a:pPr>
                <a:endParaRPr sz="2800" dirty="0">
                  <a:latin typeface="Cambria Math" panose="02040503050406030204"/>
                  <a:cs typeface="Cambria Math" panose="02040503050406030204"/>
                </a:endParaRPr>
              </a:p>
              <a:p>
                <a:pPr marL="278765" indent="-227965">
                  <a:lnSpc>
                    <a:spcPct val="100000"/>
                  </a:lnSpc>
                  <a:buFont typeface="Arial" panose="020B0604020202020204"/>
                  <a:buChar char="•"/>
                  <a:tabLst>
                    <a:tab pos="278765" algn="l"/>
                  </a:tabLst>
                </a:pPr>
                <a:r>
                  <a:rPr sz="2800" dirty="0">
                    <a:latin typeface="Calibri" panose="020F0502020204030204"/>
                    <a:cs typeface="Calibri" panose="020F0502020204030204"/>
                  </a:rPr>
                  <a:t>Cosine</a:t>
                </a:r>
                <a:r>
                  <a:rPr sz="2800" spc="-50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sz="2800" spc="-10" dirty="0">
                    <a:latin typeface="Calibri" panose="020F0502020204030204"/>
                    <a:cs typeface="Calibri" panose="020F0502020204030204"/>
                  </a:rPr>
                  <a:t>similarity:</a:t>
                </a:r>
                <a:endParaRPr sz="2800" dirty="0">
                  <a:latin typeface="Calibri" panose="020F0502020204030204"/>
                  <a:cs typeface="Calibri" panose="020F0502020204030204"/>
                </a:endParaRPr>
              </a:p>
              <a:p>
                <a:pPr marL="1811020">
                  <a:lnSpc>
                    <a:spcPct val="100000"/>
                  </a:lnSpc>
                  <a:spcBef>
                    <a:spcPts val="740"/>
                  </a:spcBef>
                </a:pPr>
                <a:r>
                  <a:rPr lang="en-US" sz="2800" spc="-10" dirty="0">
                    <a:latin typeface="Cambria Math" panose="02040503050406030204"/>
                    <a:cs typeface="Cambria Math" panose="02040503050406030204"/>
                  </a:rPr>
                  <a:t>cos</a:t>
                </a:r>
                <a:r>
                  <a:rPr lang="en-US" sz="2800" spc="-155" dirty="0">
                    <a:latin typeface="Cambria Math" panose="02040503050406030204"/>
                    <a:cs typeface="Cambria Math" panose="02040503050406030204"/>
                  </a:rPr>
                  <a:t> </a:t>
                </a:r>
                <a:r>
                  <a:rPr lang="en-US" sz="2800" dirty="0">
                    <a:latin typeface="Cambria Math" panose="02040503050406030204"/>
                    <a:cs typeface="Cambria Math" panose="02040503050406030204"/>
                  </a:rPr>
                  <a:t>𝜃</a:t>
                </a:r>
                <a:r>
                  <a:rPr lang="en-US" sz="2800" spc="240" dirty="0">
                    <a:latin typeface="Cambria Math" panose="02040503050406030204"/>
                    <a:cs typeface="Cambria Math" panose="02040503050406030204"/>
                  </a:rPr>
                  <a:t> </a:t>
                </a:r>
                <a:r>
                  <a:rPr lang="en-US" sz="2800" dirty="0">
                    <a:latin typeface="Cambria Math" panose="02040503050406030204"/>
                    <a:cs typeface="Cambria Math" panose="02040503050406030204"/>
                  </a:rPr>
                  <a:t>=</a:t>
                </a:r>
                <a:r>
                  <a:rPr lang="en-US" sz="2800" spc="155" dirty="0">
                    <a:latin typeface="Cambria Math" panose="02040503050406030204"/>
                    <a:cs typeface="Cambria Math" panose="0204050305040603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2800" b="0" i="1" spc="-20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cs typeface="Cambria Math" panose="02040503050406030204"/>
                          </a:rPr>
                        </m:ctrlPr>
                      </m:sSupPr>
                      <m:e>
                        <m:r>
                          <a:rPr lang="ar-AE" sz="2800" i="1" spc="-20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cs typeface="Cambria Math" panose="02040503050406030204"/>
                          </a:rPr>
                          <m:t>𝐱</m:t>
                        </m:r>
                      </m:e>
                      <m:sup>
                        <m:r>
                          <a:rPr lang="ar-AE" sz="2800" b="0" i="1" spc="-20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  <a:cs typeface="Cambria Math" panose="02040503050406030204"/>
                          </a:rPr>
                          <m:t>𝑇</m:t>
                        </m:r>
                      </m:sup>
                    </m:sSup>
                    <m:r>
                      <a:rPr lang="ar-AE" sz="2800" i="1" spc="-2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mbria Math" panose="02040503050406030204"/>
                      </a:rPr>
                      <m:t>𝐰</m:t>
                    </m:r>
                  </m:oMath>
                </a14:m>
                <a:r>
                  <a:rPr lang="ar-AE" sz="2800" spc="-20" dirty="0">
                    <a:latin typeface="Calibri" panose="020F0502020204030204"/>
                    <a:cs typeface="Calibri" panose="020F0502020204030204"/>
                  </a:rPr>
                  <a:t>.</a:t>
                </a:r>
                <a:endParaRPr lang="ar-AE" sz="2800" dirty="0">
                  <a:latin typeface="Calibri" panose="020F0502020204030204"/>
                  <a:cs typeface="Calibri" panose="020F0502020204030204"/>
                </a:endParaRPr>
              </a:p>
            </p:txBody>
          </p:sp>
        </mc:Choice>
        <mc:Fallback xmlns="">
          <p:sp>
            <p:nvSpPr>
              <p:cNvPr id="24" name="object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251" y="2257074"/>
                <a:ext cx="3852545" cy="2052320"/>
              </a:xfrm>
              <a:prstGeom prst="rect">
                <a:avLst/>
              </a:prstGeom>
              <a:blipFill>
                <a:blip r:embed="rId3"/>
                <a:stretch>
                  <a:fillRect l="-3956" t="-5341" r="-6013" b="-106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bject 25"/>
          <p:cNvSpPr txBox="1"/>
          <p:nvPr/>
        </p:nvSpPr>
        <p:spPr>
          <a:xfrm>
            <a:off x="3063209" y="3398399"/>
            <a:ext cx="196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𝜃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9873" y="266509"/>
            <a:ext cx="1084392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9580">
              <a:lnSpc>
                <a:spcPct val="100000"/>
              </a:lnSpc>
              <a:spcBef>
                <a:spcPts val="100"/>
              </a:spcBef>
            </a:pPr>
            <a:r>
              <a:rPr sz="3600" spc="195" dirty="0"/>
              <a:t>Cosine</a:t>
            </a:r>
            <a:r>
              <a:rPr sz="3600" spc="335" dirty="0"/>
              <a:t> </a:t>
            </a:r>
            <a:r>
              <a:rPr sz="3600" spc="100" dirty="0"/>
              <a:t>Similarity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40084" y="1101336"/>
            <a:ext cx="5486400" cy="5476875"/>
            <a:chOff x="240084" y="1101336"/>
            <a:chExt cx="5486400" cy="5476875"/>
          </a:xfrm>
        </p:grpSpPr>
        <p:sp>
          <p:nvSpPr>
            <p:cNvPr id="4" name="object 4"/>
            <p:cNvSpPr/>
            <p:nvPr/>
          </p:nvSpPr>
          <p:spPr>
            <a:xfrm>
              <a:off x="594841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2283939" y="0"/>
                  </a:moveTo>
                  <a:lnTo>
                    <a:pt x="2235543" y="503"/>
                  </a:lnTo>
                  <a:lnTo>
                    <a:pt x="2187393" y="2005"/>
                  </a:lnTo>
                  <a:lnTo>
                    <a:pt x="2139499" y="4497"/>
                  </a:lnTo>
                  <a:lnTo>
                    <a:pt x="2091869" y="7969"/>
                  </a:lnTo>
                  <a:lnTo>
                    <a:pt x="2044515" y="12410"/>
                  </a:lnTo>
                  <a:lnTo>
                    <a:pt x="1997446" y="17812"/>
                  </a:lnTo>
                  <a:lnTo>
                    <a:pt x="1950672" y="24163"/>
                  </a:lnTo>
                  <a:lnTo>
                    <a:pt x="1904203" y="31454"/>
                  </a:lnTo>
                  <a:lnTo>
                    <a:pt x="1858049" y="39675"/>
                  </a:lnTo>
                  <a:lnTo>
                    <a:pt x="1812219" y="48816"/>
                  </a:lnTo>
                  <a:lnTo>
                    <a:pt x="1766724" y="58868"/>
                  </a:lnTo>
                  <a:lnTo>
                    <a:pt x="1721573" y="69820"/>
                  </a:lnTo>
                  <a:lnTo>
                    <a:pt x="1676777" y="81662"/>
                  </a:lnTo>
                  <a:lnTo>
                    <a:pt x="1632345" y="94384"/>
                  </a:lnTo>
                  <a:lnTo>
                    <a:pt x="1588288" y="107978"/>
                  </a:lnTo>
                  <a:lnTo>
                    <a:pt x="1544615" y="122431"/>
                  </a:lnTo>
                  <a:lnTo>
                    <a:pt x="1501335" y="137736"/>
                  </a:lnTo>
                  <a:lnTo>
                    <a:pt x="1458460" y="153881"/>
                  </a:lnTo>
                  <a:lnTo>
                    <a:pt x="1415999" y="170857"/>
                  </a:lnTo>
                  <a:lnTo>
                    <a:pt x="1373961" y="188654"/>
                  </a:lnTo>
                  <a:lnTo>
                    <a:pt x="1332358" y="207262"/>
                  </a:lnTo>
                  <a:lnTo>
                    <a:pt x="1291197" y="226672"/>
                  </a:lnTo>
                  <a:lnTo>
                    <a:pt x="1250491" y="246872"/>
                  </a:lnTo>
                  <a:lnTo>
                    <a:pt x="1210247" y="267854"/>
                  </a:lnTo>
                  <a:lnTo>
                    <a:pt x="1170478" y="289607"/>
                  </a:lnTo>
                  <a:lnTo>
                    <a:pt x="1131191" y="312121"/>
                  </a:lnTo>
                  <a:lnTo>
                    <a:pt x="1092397" y="335387"/>
                  </a:lnTo>
                  <a:lnTo>
                    <a:pt x="1054107" y="359395"/>
                  </a:lnTo>
                  <a:lnTo>
                    <a:pt x="1016330" y="384134"/>
                  </a:lnTo>
                  <a:lnTo>
                    <a:pt x="979075" y="409595"/>
                  </a:lnTo>
                  <a:lnTo>
                    <a:pt x="942354" y="435768"/>
                  </a:lnTo>
                  <a:lnTo>
                    <a:pt x="906175" y="462643"/>
                  </a:lnTo>
                  <a:lnTo>
                    <a:pt x="870548" y="490210"/>
                  </a:lnTo>
                  <a:lnTo>
                    <a:pt x="835484" y="518459"/>
                  </a:lnTo>
                  <a:lnTo>
                    <a:pt x="800993" y="547380"/>
                  </a:lnTo>
                  <a:lnTo>
                    <a:pt x="767084" y="576963"/>
                  </a:lnTo>
                  <a:lnTo>
                    <a:pt x="733767" y="607199"/>
                  </a:lnTo>
                  <a:lnTo>
                    <a:pt x="701052" y="638077"/>
                  </a:lnTo>
                  <a:lnTo>
                    <a:pt x="668950" y="669587"/>
                  </a:lnTo>
                  <a:lnTo>
                    <a:pt x="637469" y="701720"/>
                  </a:lnTo>
                  <a:lnTo>
                    <a:pt x="606621" y="734466"/>
                  </a:lnTo>
                  <a:lnTo>
                    <a:pt x="576414" y="767815"/>
                  </a:lnTo>
                  <a:lnTo>
                    <a:pt x="546859" y="801756"/>
                  </a:lnTo>
                  <a:lnTo>
                    <a:pt x="517965" y="836280"/>
                  </a:lnTo>
                  <a:lnTo>
                    <a:pt x="489743" y="871377"/>
                  </a:lnTo>
                  <a:lnTo>
                    <a:pt x="462203" y="907038"/>
                  </a:lnTo>
                  <a:lnTo>
                    <a:pt x="435353" y="943251"/>
                  </a:lnTo>
                  <a:lnTo>
                    <a:pt x="409205" y="980008"/>
                  </a:lnTo>
                  <a:lnTo>
                    <a:pt x="383769" y="1017298"/>
                  </a:lnTo>
                  <a:lnTo>
                    <a:pt x="359053" y="1055111"/>
                  </a:lnTo>
                  <a:lnTo>
                    <a:pt x="335068" y="1093438"/>
                  </a:lnTo>
                  <a:lnTo>
                    <a:pt x="311824" y="1132269"/>
                  </a:lnTo>
                  <a:lnTo>
                    <a:pt x="289331" y="1171593"/>
                  </a:lnTo>
                  <a:lnTo>
                    <a:pt x="267599" y="1211401"/>
                  </a:lnTo>
                  <a:lnTo>
                    <a:pt x="246637" y="1251682"/>
                  </a:lnTo>
                  <a:lnTo>
                    <a:pt x="226456" y="1292428"/>
                  </a:lnTo>
                  <a:lnTo>
                    <a:pt x="207065" y="1333627"/>
                  </a:lnTo>
                  <a:lnTo>
                    <a:pt x="188475" y="1375270"/>
                  </a:lnTo>
                  <a:lnTo>
                    <a:pt x="170695" y="1417348"/>
                  </a:lnTo>
                  <a:lnTo>
                    <a:pt x="153735" y="1459850"/>
                  </a:lnTo>
                  <a:lnTo>
                    <a:pt x="137605" y="1502766"/>
                  </a:lnTo>
                  <a:lnTo>
                    <a:pt x="122315" y="1546086"/>
                  </a:lnTo>
                  <a:lnTo>
                    <a:pt x="107875" y="1589801"/>
                  </a:lnTo>
                  <a:lnTo>
                    <a:pt x="94295" y="1633901"/>
                  </a:lnTo>
                  <a:lnTo>
                    <a:pt x="81584" y="1678375"/>
                  </a:lnTo>
                  <a:lnTo>
                    <a:pt x="69753" y="1723214"/>
                  </a:lnTo>
                  <a:lnTo>
                    <a:pt x="58812" y="1768407"/>
                  </a:lnTo>
                  <a:lnTo>
                    <a:pt x="48770" y="1813946"/>
                  </a:lnTo>
                  <a:lnTo>
                    <a:pt x="39637" y="1859819"/>
                  </a:lnTo>
                  <a:lnTo>
                    <a:pt x="31424" y="1906017"/>
                  </a:lnTo>
                  <a:lnTo>
                    <a:pt x="24140" y="1952531"/>
                  </a:lnTo>
                  <a:lnTo>
                    <a:pt x="17795" y="1999350"/>
                  </a:lnTo>
                  <a:lnTo>
                    <a:pt x="12399" y="2046463"/>
                  </a:lnTo>
                  <a:lnTo>
                    <a:pt x="7961" y="2093863"/>
                  </a:lnTo>
                  <a:lnTo>
                    <a:pt x="4493" y="2141537"/>
                  </a:lnTo>
                  <a:lnTo>
                    <a:pt x="2003" y="2189478"/>
                  </a:lnTo>
                  <a:lnTo>
                    <a:pt x="502" y="2237674"/>
                  </a:lnTo>
                  <a:lnTo>
                    <a:pt x="0" y="2286115"/>
                  </a:lnTo>
                  <a:lnTo>
                    <a:pt x="502" y="2334557"/>
                  </a:lnTo>
                  <a:lnTo>
                    <a:pt x="2003" y="2382752"/>
                  </a:lnTo>
                  <a:lnTo>
                    <a:pt x="4493" y="2430693"/>
                  </a:lnTo>
                  <a:lnTo>
                    <a:pt x="7961" y="2478367"/>
                  </a:lnTo>
                  <a:lnTo>
                    <a:pt x="12399" y="2525767"/>
                  </a:lnTo>
                  <a:lnTo>
                    <a:pt x="17795" y="2572881"/>
                  </a:lnTo>
                  <a:lnTo>
                    <a:pt x="24140" y="2619699"/>
                  </a:lnTo>
                  <a:lnTo>
                    <a:pt x="31424" y="2666213"/>
                  </a:lnTo>
                  <a:lnTo>
                    <a:pt x="39637" y="2712411"/>
                  </a:lnTo>
                  <a:lnTo>
                    <a:pt x="48770" y="2758285"/>
                  </a:lnTo>
                  <a:lnTo>
                    <a:pt x="58812" y="2803823"/>
                  </a:lnTo>
                  <a:lnTo>
                    <a:pt x="69753" y="2849017"/>
                  </a:lnTo>
                  <a:lnTo>
                    <a:pt x="81584" y="2893855"/>
                  </a:lnTo>
                  <a:lnTo>
                    <a:pt x="94295" y="2938329"/>
                  </a:lnTo>
                  <a:lnTo>
                    <a:pt x="107875" y="2982429"/>
                  </a:lnTo>
                  <a:lnTo>
                    <a:pt x="122315" y="3026144"/>
                  </a:lnTo>
                  <a:lnTo>
                    <a:pt x="137605" y="3069464"/>
                  </a:lnTo>
                  <a:lnTo>
                    <a:pt x="153735" y="3112380"/>
                  </a:lnTo>
                  <a:lnTo>
                    <a:pt x="170695" y="3154882"/>
                  </a:lnTo>
                  <a:lnTo>
                    <a:pt x="188475" y="3196960"/>
                  </a:lnTo>
                  <a:lnTo>
                    <a:pt x="207065" y="3238603"/>
                  </a:lnTo>
                  <a:lnTo>
                    <a:pt x="226456" y="3279803"/>
                  </a:lnTo>
                  <a:lnTo>
                    <a:pt x="246637" y="3320548"/>
                  </a:lnTo>
                  <a:lnTo>
                    <a:pt x="267599" y="3360830"/>
                  </a:lnTo>
                  <a:lnTo>
                    <a:pt x="289331" y="3400638"/>
                  </a:lnTo>
                  <a:lnTo>
                    <a:pt x="311824" y="3439962"/>
                  </a:lnTo>
                  <a:lnTo>
                    <a:pt x="335068" y="3478792"/>
                  </a:lnTo>
                  <a:lnTo>
                    <a:pt x="359053" y="3517119"/>
                  </a:lnTo>
                  <a:lnTo>
                    <a:pt x="383769" y="3554932"/>
                  </a:lnTo>
                  <a:lnTo>
                    <a:pt x="409205" y="3592222"/>
                  </a:lnTo>
                  <a:lnTo>
                    <a:pt x="435353" y="3628979"/>
                  </a:lnTo>
                  <a:lnTo>
                    <a:pt x="462203" y="3665193"/>
                  </a:lnTo>
                  <a:lnTo>
                    <a:pt x="489743" y="3700853"/>
                  </a:lnTo>
                  <a:lnTo>
                    <a:pt x="517965" y="3735950"/>
                  </a:lnTo>
                  <a:lnTo>
                    <a:pt x="546859" y="3770475"/>
                  </a:lnTo>
                  <a:lnTo>
                    <a:pt x="576414" y="3804416"/>
                  </a:lnTo>
                  <a:lnTo>
                    <a:pt x="606621" y="3837764"/>
                  </a:lnTo>
                  <a:lnTo>
                    <a:pt x="637469" y="3870510"/>
                  </a:lnTo>
                  <a:lnTo>
                    <a:pt x="668950" y="3902643"/>
                  </a:lnTo>
                  <a:lnTo>
                    <a:pt x="701052" y="3934154"/>
                  </a:lnTo>
                  <a:lnTo>
                    <a:pt x="733767" y="3965032"/>
                  </a:lnTo>
                  <a:lnTo>
                    <a:pt x="767084" y="3995268"/>
                  </a:lnTo>
                  <a:lnTo>
                    <a:pt x="800993" y="4024851"/>
                  </a:lnTo>
                  <a:lnTo>
                    <a:pt x="835484" y="4053772"/>
                  </a:lnTo>
                  <a:lnTo>
                    <a:pt x="870548" y="4082021"/>
                  </a:lnTo>
                  <a:lnTo>
                    <a:pt x="906175" y="4109588"/>
                  </a:lnTo>
                  <a:lnTo>
                    <a:pt x="942354" y="4136463"/>
                  </a:lnTo>
                  <a:lnTo>
                    <a:pt x="979075" y="4162636"/>
                  </a:lnTo>
                  <a:lnTo>
                    <a:pt x="1016330" y="4188097"/>
                  </a:lnTo>
                  <a:lnTo>
                    <a:pt x="1054107" y="4212836"/>
                  </a:lnTo>
                  <a:lnTo>
                    <a:pt x="1092397" y="4236844"/>
                  </a:lnTo>
                  <a:lnTo>
                    <a:pt x="1131191" y="4260110"/>
                  </a:lnTo>
                  <a:lnTo>
                    <a:pt x="1170478" y="4282624"/>
                  </a:lnTo>
                  <a:lnTo>
                    <a:pt x="1210247" y="4304377"/>
                  </a:lnTo>
                  <a:lnTo>
                    <a:pt x="1250491" y="4325359"/>
                  </a:lnTo>
                  <a:lnTo>
                    <a:pt x="1291197" y="4345559"/>
                  </a:lnTo>
                  <a:lnTo>
                    <a:pt x="1332358" y="4364968"/>
                  </a:lnTo>
                  <a:lnTo>
                    <a:pt x="1373961" y="4383577"/>
                  </a:lnTo>
                  <a:lnTo>
                    <a:pt x="1415999" y="4401374"/>
                  </a:lnTo>
                  <a:lnTo>
                    <a:pt x="1458460" y="4418350"/>
                  </a:lnTo>
                  <a:lnTo>
                    <a:pt x="1501335" y="4434495"/>
                  </a:lnTo>
                  <a:lnTo>
                    <a:pt x="1544615" y="4449800"/>
                  </a:lnTo>
                  <a:lnTo>
                    <a:pt x="1588288" y="4464253"/>
                  </a:lnTo>
                  <a:lnTo>
                    <a:pt x="1632345" y="4477847"/>
                  </a:lnTo>
                  <a:lnTo>
                    <a:pt x="1676777" y="4490569"/>
                  </a:lnTo>
                  <a:lnTo>
                    <a:pt x="1721573" y="4502411"/>
                  </a:lnTo>
                  <a:lnTo>
                    <a:pt x="1766724" y="4513363"/>
                  </a:lnTo>
                  <a:lnTo>
                    <a:pt x="1812219" y="4523415"/>
                  </a:lnTo>
                  <a:lnTo>
                    <a:pt x="1858049" y="4532556"/>
                  </a:lnTo>
                  <a:lnTo>
                    <a:pt x="1904203" y="4540777"/>
                  </a:lnTo>
                  <a:lnTo>
                    <a:pt x="1950672" y="4548068"/>
                  </a:lnTo>
                  <a:lnTo>
                    <a:pt x="1997446" y="4554419"/>
                  </a:lnTo>
                  <a:lnTo>
                    <a:pt x="2044515" y="4559821"/>
                  </a:lnTo>
                  <a:lnTo>
                    <a:pt x="2091869" y="4564262"/>
                  </a:lnTo>
                  <a:lnTo>
                    <a:pt x="2139499" y="4567734"/>
                  </a:lnTo>
                  <a:lnTo>
                    <a:pt x="2187393" y="4570226"/>
                  </a:lnTo>
                  <a:lnTo>
                    <a:pt x="2235543" y="4571728"/>
                  </a:lnTo>
                  <a:lnTo>
                    <a:pt x="2283939" y="4572232"/>
                  </a:lnTo>
                  <a:lnTo>
                    <a:pt x="2332334" y="4571728"/>
                  </a:lnTo>
                  <a:lnTo>
                    <a:pt x="2380484" y="4570226"/>
                  </a:lnTo>
                  <a:lnTo>
                    <a:pt x="2428378" y="4567734"/>
                  </a:lnTo>
                  <a:lnTo>
                    <a:pt x="2476008" y="4564262"/>
                  </a:lnTo>
                  <a:lnTo>
                    <a:pt x="2523362" y="4559821"/>
                  </a:lnTo>
                  <a:lnTo>
                    <a:pt x="2570431" y="4554419"/>
                  </a:lnTo>
                  <a:lnTo>
                    <a:pt x="2617205" y="4548068"/>
                  </a:lnTo>
                  <a:lnTo>
                    <a:pt x="2663674" y="4540777"/>
                  </a:lnTo>
                  <a:lnTo>
                    <a:pt x="2709829" y="4532556"/>
                  </a:lnTo>
                  <a:lnTo>
                    <a:pt x="2755658" y="4523415"/>
                  </a:lnTo>
                  <a:lnTo>
                    <a:pt x="2801153" y="4513363"/>
                  </a:lnTo>
                  <a:lnTo>
                    <a:pt x="2846304" y="4502411"/>
                  </a:lnTo>
                  <a:lnTo>
                    <a:pt x="2891100" y="4490569"/>
                  </a:lnTo>
                  <a:lnTo>
                    <a:pt x="2935532" y="4477847"/>
                  </a:lnTo>
                  <a:lnTo>
                    <a:pt x="2979589" y="4464253"/>
                  </a:lnTo>
                  <a:lnTo>
                    <a:pt x="3023262" y="4449800"/>
                  </a:lnTo>
                  <a:lnTo>
                    <a:pt x="3066542" y="4434495"/>
                  </a:lnTo>
                  <a:lnTo>
                    <a:pt x="3109417" y="4418350"/>
                  </a:lnTo>
                  <a:lnTo>
                    <a:pt x="3151878" y="4401374"/>
                  </a:lnTo>
                  <a:lnTo>
                    <a:pt x="3193916" y="4383577"/>
                  </a:lnTo>
                  <a:lnTo>
                    <a:pt x="3235519" y="4364968"/>
                  </a:lnTo>
                  <a:lnTo>
                    <a:pt x="3276680" y="4345559"/>
                  </a:lnTo>
                  <a:lnTo>
                    <a:pt x="3317386" y="4325359"/>
                  </a:lnTo>
                  <a:lnTo>
                    <a:pt x="3357630" y="4304377"/>
                  </a:lnTo>
                  <a:lnTo>
                    <a:pt x="3397399" y="4282624"/>
                  </a:lnTo>
                  <a:lnTo>
                    <a:pt x="3436686" y="4260110"/>
                  </a:lnTo>
                  <a:lnTo>
                    <a:pt x="3475480" y="4236844"/>
                  </a:lnTo>
                  <a:lnTo>
                    <a:pt x="3513770" y="4212836"/>
                  </a:lnTo>
                  <a:lnTo>
                    <a:pt x="3551547" y="4188097"/>
                  </a:lnTo>
                  <a:lnTo>
                    <a:pt x="3588802" y="4162636"/>
                  </a:lnTo>
                  <a:lnTo>
                    <a:pt x="3625523" y="4136463"/>
                  </a:lnTo>
                  <a:lnTo>
                    <a:pt x="3661702" y="4109588"/>
                  </a:lnTo>
                  <a:lnTo>
                    <a:pt x="3697329" y="4082021"/>
                  </a:lnTo>
                  <a:lnTo>
                    <a:pt x="3732393" y="4053772"/>
                  </a:lnTo>
                  <a:lnTo>
                    <a:pt x="3766884" y="4024851"/>
                  </a:lnTo>
                  <a:lnTo>
                    <a:pt x="3800793" y="3995268"/>
                  </a:lnTo>
                  <a:lnTo>
                    <a:pt x="3834110" y="3965032"/>
                  </a:lnTo>
                  <a:lnTo>
                    <a:pt x="3866825" y="3934154"/>
                  </a:lnTo>
                  <a:lnTo>
                    <a:pt x="3898927" y="3902643"/>
                  </a:lnTo>
                  <a:lnTo>
                    <a:pt x="3930408" y="3870510"/>
                  </a:lnTo>
                  <a:lnTo>
                    <a:pt x="3961256" y="3837764"/>
                  </a:lnTo>
                  <a:lnTo>
                    <a:pt x="3991463" y="3804416"/>
                  </a:lnTo>
                  <a:lnTo>
                    <a:pt x="4021018" y="3770475"/>
                  </a:lnTo>
                  <a:lnTo>
                    <a:pt x="4049912" y="3735950"/>
                  </a:lnTo>
                  <a:lnTo>
                    <a:pt x="4078134" y="3700853"/>
                  </a:lnTo>
                  <a:lnTo>
                    <a:pt x="4105674" y="3665193"/>
                  </a:lnTo>
                  <a:lnTo>
                    <a:pt x="4132524" y="3628979"/>
                  </a:lnTo>
                  <a:lnTo>
                    <a:pt x="4158672" y="3592222"/>
                  </a:lnTo>
                  <a:lnTo>
                    <a:pt x="4184108" y="3554932"/>
                  </a:lnTo>
                  <a:lnTo>
                    <a:pt x="4208824" y="3517119"/>
                  </a:lnTo>
                  <a:lnTo>
                    <a:pt x="4232809" y="3478792"/>
                  </a:lnTo>
                  <a:lnTo>
                    <a:pt x="4256053" y="3439962"/>
                  </a:lnTo>
                  <a:lnTo>
                    <a:pt x="4278546" y="3400638"/>
                  </a:lnTo>
                  <a:lnTo>
                    <a:pt x="4300278" y="3360830"/>
                  </a:lnTo>
                  <a:lnTo>
                    <a:pt x="4321240" y="3320548"/>
                  </a:lnTo>
                  <a:lnTo>
                    <a:pt x="4341421" y="3279803"/>
                  </a:lnTo>
                  <a:lnTo>
                    <a:pt x="4360812" y="3238603"/>
                  </a:lnTo>
                  <a:lnTo>
                    <a:pt x="4379402" y="3196960"/>
                  </a:lnTo>
                  <a:lnTo>
                    <a:pt x="4397182" y="3154882"/>
                  </a:lnTo>
                  <a:lnTo>
                    <a:pt x="4414142" y="3112380"/>
                  </a:lnTo>
                  <a:lnTo>
                    <a:pt x="4430272" y="3069464"/>
                  </a:lnTo>
                  <a:lnTo>
                    <a:pt x="4445562" y="3026144"/>
                  </a:lnTo>
                  <a:lnTo>
                    <a:pt x="4460002" y="2982429"/>
                  </a:lnTo>
                  <a:lnTo>
                    <a:pt x="4473582" y="2938329"/>
                  </a:lnTo>
                  <a:lnTo>
                    <a:pt x="4486293" y="2893855"/>
                  </a:lnTo>
                  <a:lnTo>
                    <a:pt x="4498124" y="2849017"/>
                  </a:lnTo>
                  <a:lnTo>
                    <a:pt x="4509065" y="2803823"/>
                  </a:lnTo>
                  <a:lnTo>
                    <a:pt x="4519107" y="2758285"/>
                  </a:lnTo>
                  <a:lnTo>
                    <a:pt x="4528240" y="2712411"/>
                  </a:lnTo>
                  <a:lnTo>
                    <a:pt x="4536453" y="2666213"/>
                  </a:lnTo>
                  <a:lnTo>
                    <a:pt x="4543737" y="2619699"/>
                  </a:lnTo>
                  <a:lnTo>
                    <a:pt x="4550082" y="2572881"/>
                  </a:lnTo>
                  <a:lnTo>
                    <a:pt x="4555478" y="2525767"/>
                  </a:lnTo>
                  <a:lnTo>
                    <a:pt x="4559916" y="2478367"/>
                  </a:lnTo>
                  <a:lnTo>
                    <a:pt x="4563384" y="2430693"/>
                  </a:lnTo>
                  <a:lnTo>
                    <a:pt x="4565874" y="2382752"/>
                  </a:lnTo>
                  <a:lnTo>
                    <a:pt x="4567375" y="2334557"/>
                  </a:lnTo>
                  <a:lnTo>
                    <a:pt x="4567877" y="2286115"/>
                  </a:lnTo>
                  <a:lnTo>
                    <a:pt x="4567375" y="2237674"/>
                  </a:lnTo>
                  <a:lnTo>
                    <a:pt x="4565874" y="2189478"/>
                  </a:lnTo>
                  <a:lnTo>
                    <a:pt x="4563384" y="2141537"/>
                  </a:lnTo>
                  <a:lnTo>
                    <a:pt x="4559916" y="2093863"/>
                  </a:lnTo>
                  <a:lnTo>
                    <a:pt x="4555478" y="2046463"/>
                  </a:lnTo>
                  <a:lnTo>
                    <a:pt x="4550082" y="1999350"/>
                  </a:lnTo>
                  <a:lnTo>
                    <a:pt x="4543737" y="1952531"/>
                  </a:lnTo>
                  <a:lnTo>
                    <a:pt x="4536453" y="1906017"/>
                  </a:lnTo>
                  <a:lnTo>
                    <a:pt x="4528240" y="1859819"/>
                  </a:lnTo>
                  <a:lnTo>
                    <a:pt x="4519107" y="1813946"/>
                  </a:lnTo>
                  <a:lnTo>
                    <a:pt x="4509065" y="1768407"/>
                  </a:lnTo>
                  <a:lnTo>
                    <a:pt x="4498124" y="1723214"/>
                  </a:lnTo>
                  <a:lnTo>
                    <a:pt x="4486293" y="1678375"/>
                  </a:lnTo>
                  <a:lnTo>
                    <a:pt x="4473582" y="1633901"/>
                  </a:lnTo>
                  <a:lnTo>
                    <a:pt x="4460002" y="1589801"/>
                  </a:lnTo>
                  <a:lnTo>
                    <a:pt x="4445562" y="1546086"/>
                  </a:lnTo>
                  <a:lnTo>
                    <a:pt x="4430272" y="1502766"/>
                  </a:lnTo>
                  <a:lnTo>
                    <a:pt x="4414142" y="1459850"/>
                  </a:lnTo>
                  <a:lnTo>
                    <a:pt x="4397182" y="1417348"/>
                  </a:lnTo>
                  <a:lnTo>
                    <a:pt x="4379402" y="1375270"/>
                  </a:lnTo>
                  <a:lnTo>
                    <a:pt x="4360812" y="1333627"/>
                  </a:lnTo>
                  <a:lnTo>
                    <a:pt x="4341421" y="1292428"/>
                  </a:lnTo>
                  <a:lnTo>
                    <a:pt x="4321240" y="1251682"/>
                  </a:lnTo>
                  <a:lnTo>
                    <a:pt x="4300278" y="1211401"/>
                  </a:lnTo>
                  <a:lnTo>
                    <a:pt x="4278546" y="1171593"/>
                  </a:lnTo>
                  <a:lnTo>
                    <a:pt x="4256053" y="1132269"/>
                  </a:lnTo>
                  <a:lnTo>
                    <a:pt x="4232809" y="1093438"/>
                  </a:lnTo>
                  <a:lnTo>
                    <a:pt x="4208824" y="1055111"/>
                  </a:lnTo>
                  <a:lnTo>
                    <a:pt x="4184108" y="1017298"/>
                  </a:lnTo>
                  <a:lnTo>
                    <a:pt x="4158672" y="980008"/>
                  </a:lnTo>
                  <a:lnTo>
                    <a:pt x="4132524" y="943251"/>
                  </a:lnTo>
                  <a:lnTo>
                    <a:pt x="4105674" y="907038"/>
                  </a:lnTo>
                  <a:lnTo>
                    <a:pt x="4078134" y="871377"/>
                  </a:lnTo>
                  <a:lnTo>
                    <a:pt x="4049912" y="836280"/>
                  </a:lnTo>
                  <a:lnTo>
                    <a:pt x="4021018" y="801756"/>
                  </a:lnTo>
                  <a:lnTo>
                    <a:pt x="3991463" y="767815"/>
                  </a:lnTo>
                  <a:lnTo>
                    <a:pt x="3961256" y="734466"/>
                  </a:lnTo>
                  <a:lnTo>
                    <a:pt x="3930408" y="701720"/>
                  </a:lnTo>
                  <a:lnTo>
                    <a:pt x="3898927" y="669587"/>
                  </a:lnTo>
                  <a:lnTo>
                    <a:pt x="3866825" y="638077"/>
                  </a:lnTo>
                  <a:lnTo>
                    <a:pt x="3834110" y="607199"/>
                  </a:lnTo>
                  <a:lnTo>
                    <a:pt x="3800793" y="576963"/>
                  </a:lnTo>
                  <a:lnTo>
                    <a:pt x="3766884" y="547380"/>
                  </a:lnTo>
                  <a:lnTo>
                    <a:pt x="3732393" y="518459"/>
                  </a:lnTo>
                  <a:lnTo>
                    <a:pt x="3697329" y="490210"/>
                  </a:lnTo>
                  <a:lnTo>
                    <a:pt x="3661702" y="462643"/>
                  </a:lnTo>
                  <a:lnTo>
                    <a:pt x="3625523" y="435768"/>
                  </a:lnTo>
                  <a:lnTo>
                    <a:pt x="3588802" y="409595"/>
                  </a:lnTo>
                  <a:lnTo>
                    <a:pt x="3551547" y="384134"/>
                  </a:lnTo>
                  <a:lnTo>
                    <a:pt x="3513770" y="359395"/>
                  </a:lnTo>
                  <a:lnTo>
                    <a:pt x="3475480" y="335387"/>
                  </a:lnTo>
                  <a:lnTo>
                    <a:pt x="3436686" y="312121"/>
                  </a:lnTo>
                  <a:lnTo>
                    <a:pt x="3397399" y="289607"/>
                  </a:lnTo>
                  <a:lnTo>
                    <a:pt x="3357630" y="267854"/>
                  </a:lnTo>
                  <a:lnTo>
                    <a:pt x="3317386" y="246872"/>
                  </a:lnTo>
                  <a:lnTo>
                    <a:pt x="3276680" y="226672"/>
                  </a:lnTo>
                  <a:lnTo>
                    <a:pt x="3235519" y="207262"/>
                  </a:lnTo>
                  <a:lnTo>
                    <a:pt x="3193916" y="188654"/>
                  </a:lnTo>
                  <a:lnTo>
                    <a:pt x="3151878" y="170857"/>
                  </a:lnTo>
                  <a:lnTo>
                    <a:pt x="3109417" y="153881"/>
                  </a:lnTo>
                  <a:lnTo>
                    <a:pt x="3066542" y="137736"/>
                  </a:lnTo>
                  <a:lnTo>
                    <a:pt x="3023262" y="122431"/>
                  </a:lnTo>
                  <a:lnTo>
                    <a:pt x="2979589" y="107978"/>
                  </a:lnTo>
                  <a:lnTo>
                    <a:pt x="2935532" y="94384"/>
                  </a:lnTo>
                  <a:lnTo>
                    <a:pt x="2891100" y="81662"/>
                  </a:lnTo>
                  <a:lnTo>
                    <a:pt x="2846304" y="69820"/>
                  </a:lnTo>
                  <a:lnTo>
                    <a:pt x="2801153" y="58868"/>
                  </a:lnTo>
                  <a:lnTo>
                    <a:pt x="2755658" y="48816"/>
                  </a:lnTo>
                  <a:lnTo>
                    <a:pt x="2709829" y="39675"/>
                  </a:lnTo>
                  <a:lnTo>
                    <a:pt x="2663674" y="31454"/>
                  </a:lnTo>
                  <a:lnTo>
                    <a:pt x="2617205" y="24163"/>
                  </a:lnTo>
                  <a:lnTo>
                    <a:pt x="2570431" y="17812"/>
                  </a:lnTo>
                  <a:lnTo>
                    <a:pt x="2523362" y="12410"/>
                  </a:lnTo>
                  <a:lnTo>
                    <a:pt x="2476008" y="7969"/>
                  </a:lnTo>
                  <a:lnTo>
                    <a:pt x="2428378" y="4497"/>
                  </a:lnTo>
                  <a:lnTo>
                    <a:pt x="2380484" y="2005"/>
                  </a:lnTo>
                  <a:lnTo>
                    <a:pt x="2332334" y="503"/>
                  </a:lnTo>
                  <a:lnTo>
                    <a:pt x="2283939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4841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0" y="2286116"/>
                  </a:moveTo>
                  <a:lnTo>
                    <a:pt x="502" y="2237674"/>
                  </a:lnTo>
                  <a:lnTo>
                    <a:pt x="2003" y="2189478"/>
                  </a:lnTo>
                  <a:lnTo>
                    <a:pt x="4493" y="2141538"/>
                  </a:lnTo>
                  <a:lnTo>
                    <a:pt x="7961" y="2093863"/>
                  </a:lnTo>
                  <a:lnTo>
                    <a:pt x="12399" y="2046464"/>
                  </a:lnTo>
                  <a:lnTo>
                    <a:pt x="17795" y="1999350"/>
                  </a:lnTo>
                  <a:lnTo>
                    <a:pt x="24140" y="1952531"/>
                  </a:lnTo>
                  <a:lnTo>
                    <a:pt x="31424" y="1906018"/>
                  </a:lnTo>
                  <a:lnTo>
                    <a:pt x="39637" y="1859819"/>
                  </a:lnTo>
                  <a:lnTo>
                    <a:pt x="48770" y="1813946"/>
                  </a:lnTo>
                  <a:lnTo>
                    <a:pt x="58812" y="1768408"/>
                  </a:lnTo>
                  <a:lnTo>
                    <a:pt x="69753" y="1723214"/>
                  </a:lnTo>
                  <a:lnTo>
                    <a:pt x="81584" y="1678375"/>
                  </a:lnTo>
                  <a:lnTo>
                    <a:pt x="94295" y="1633901"/>
                  </a:lnTo>
                  <a:lnTo>
                    <a:pt x="107875" y="1589802"/>
                  </a:lnTo>
                  <a:lnTo>
                    <a:pt x="122315" y="1546087"/>
                  </a:lnTo>
                  <a:lnTo>
                    <a:pt x="137605" y="1502766"/>
                  </a:lnTo>
                  <a:lnTo>
                    <a:pt x="153735" y="1459850"/>
                  </a:lnTo>
                  <a:lnTo>
                    <a:pt x="170695" y="1417348"/>
                  </a:lnTo>
                  <a:lnTo>
                    <a:pt x="188475" y="1375271"/>
                  </a:lnTo>
                  <a:lnTo>
                    <a:pt x="207065" y="1333627"/>
                  </a:lnTo>
                  <a:lnTo>
                    <a:pt x="226456" y="1292428"/>
                  </a:lnTo>
                  <a:lnTo>
                    <a:pt x="246637" y="1251682"/>
                  </a:lnTo>
                  <a:lnTo>
                    <a:pt x="267599" y="1211401"/>
                  </a:lnTo>
                  <a:lnTo>
                    <a:pt x="289331" y="1171593"/>
                  </a:lnTo>
                  <a:lnTo>
                    <a:pt x="311824" y="1132269"/>
                  </a:lnTo>
                  <a:lnTo>
                    <a:pt x="335068" y="1093439"/>
                  </a:lnTo>
                  <a:lnTo>
                    <a:pt x="359053" y="1055112"/>
                  </a:lnTo>
                  <a:lnTo>
                    <a:pt x="383768" y="1017298"/>
                  </a:lnTo>
                  <a:lnTo>
                    <a:pt x="409205" y="980008"/>
                  </a:lnTo>
                  <a:lnTo>
                    <a:pt x="435353" y="943252"/>
                  </a:lnTo>
                  <a:lnTo>
                    <a:pt x="462202" y="907038"/>
                  </a:lnTo>
                  <a:lnTo>
                    <a:pt x="489743" y="871378"/>
                  </a:lnTo>
                  <a:lnTo>
                    <a:pt x="517965" y="836281"/>
                  </a:lnTo>
                  <a:lnTo>
                    <a:pt x="546858" y="801756"/>
                  </a:lnTo>
                  <a:lnTo>
                    <a:pt x="576414" y="767815"/>
                  </a:lnTo>
                  <a:lnTo>
                    <a:pt x="606620" y="734466"/>
                  </a:lnTo>
                  <a:lnTo>
                    <a:pt x="637469" y="701721"/>
                  </a:lnTo>
                  <a:lnTo>
                    <a:pt x="668950" y="669587"/>
                  </a:lnTo>
                  <a:lnTo>
                    <a:pt x="701052" y="638077"/>
                  </a:lnTo>
                  <a:lnTo>
                    <a:pt x="733767" y="607199"/>
                  </a:lnTo>
                  <a:lnTo>
                    <a:pt x="767084" y="576963"/>
                  </a:lnTo>
                  <a:lnTo>
                    <a:pt x="800993" y="547380"/>
                  </a:lnTo>
                  <a:lnTo>
                    <a:pt x="835484" y="518459"/>
                  </a:lnTo>
                  <a:lnTo>
                    <a:pt x="870548" y="490210"/>
                  </a:lnTo>
                  <a:lnTo>
                    <a:pt x="906174" y="462643"/>
                  </a:lnTo>
                  <a:lnTo>
                    <a:pt x="942353" y="435768"/>
                  </a:lnTo>
                  <a:lnTo>
                    <a:pt x="979075" y="409595"/>
                  </a:lnTo>
                  <a:lnTo>
                    <a:pt x="1016329" y="384134"/>
                  </a:lnTo>
                  <a:lnTo>
                    <a:pt x="1054107" y="359395"/>
                  </a:lnTo>
                  <a:lnTo>
                    <a:pt x="1092397" y="335387"/>
                  </a:lnTo>
                  <a:lnTo>
                    <a:pt x="1131191" y="312121"/>
                  </a:lnTo>
                  <a:lnTo>
                    <a:pt x="1170477" y="289607"/>
                  </a:lnTo>
                  <a:lnTo>
                    <a:pt x="1210247" y="267854"/>
                  </a:lnTo>
                  <a:lnTo>
                    <a:pt x="1250490" y="246872"/>
                  </a:lnTo>
                  <a:lnTo>
                    <a:pt x="1291197" y="226672"/>
                  </a:lnTo>
                  <a:lnTo>
                    <a:pt x="1332357" y="207262"/>
                  </a:lnTo>
                  <a:lnTo>
                    <a:pt x="1373961" y="188654"/>
                  </a:lnTo>
                  <a:lnTo>
                    <a:pt x="1415999" y="170857"/>
                  </a:lnTo>
                  <a:lnTo>
                    <a:pt x="1458460" y="153881"/>
                  </a:lnTo>
                  <a:lnTo>
                    <a:pt x="1501335" y="137736"/>
                  </a:lnTo>
                  <a:lnTo>
                    <a:pt x="1544614" y="122431"/>
                  </a:lnTo>
                  <a:lnTo>
                    <a:pt x="1588288" y="107978"/>
                  </a:lnTo>
                  <a:lnTo>
                    <a:pt x="1632345" y="94384"/>
                  </a:lnTo>
                  <a:lnTo>
                    <a:pt x="1676777" y="81662"/>
                  </a:lnTo>
                  <a:lnTo>
                    <a:pt x="1721573" y="69820"/>
                  </a:lnTo>
                  <a:lnTo>
                    <a:pt x="1766724" y="58868"/>
                  </a:lnTo>
                  <a:lnTo>
                    <a:pt x="1812219" y="48816"/>
                  </a:lnTo>
                  <a:lnTo>
                    <a:pt x="1858048" y="39675"/>
                  </a:lnTo>
                  <a:lnTo>
                    <a:pt x="1904203" y="31454"/>
                  </a:lnTo>
                  <a:lnTo>
                    <a:pt x="1950672" y="24163"/>
                  </a:lnTo>
                  <a:lnTo>
                    <a:pt x="1997446" y="17812"/>
                  </a:lnTo>
                  <a:lnTo>
                    <a:pt x="2044515" y="12410"/>
                  </a:lnTo>
                  <a:lnTo>
                    <a:pt x="2091869" y="7969"/>
                  </a:lnTo>
                  <a:lnTo>
                    <a:pt x="2139499" y="4497"/>
                  </a:lnTo>
                  <a:lnTo>
                    <a:pt x="2187393" y="2005"/>
                  </a:lnTo>
                  <a:lnTo>
                    <a:pt x="2235543" y="503"/>
                  </a:lnTo>
                  <a:lnTo>
                    <a:pt x="2283939" y="0"/>
                  </a:lnTo>
                  <a:lnTo>
                    <a:pt x="2332334" y="503"/>
                  </a:lnTo>
                  <a:lnTo>
                    <a:pt x="2380484" y="2005"/>
                  </a:lnTo>
                  <a:lnTo>
                    <a:pt x="2428378" y="4497"/>
                  </a:lnTo>
                  <a:lnTo>
                    <a:pt x="2476008" y="7969"/>
                  </a:lnTo>
                  <a:lnTo>
                    <a:pt x="2523362" y="12410"/>
                  </a:lnTo>
                  <a:lnTo>
                    <a:pt x="2570431" y="17812"/>
                  </a:lnTo>
                  <a:lnTo>
                    <a:pt x="2617205" y="24163"/>
                  </a:lnTo>
                  <a:lnTo>
                    <a:pt x="2663674" y="31454"/>
                  </a:lnTo>
                  <a:lnTo>
                    <a:pt x="2709828" y="39675"/>
                  </a:lnTo>
                  <a:lnTo>
                    <a:pt x="2755658" y="48816"/>
                  </a:lnTo>
                  <a:lnTo>
                    <a:pt x="2801153" y="58868"/>
                  </a:lnTo>
                  <a:lnTo>
                    <a:pt x="2846304" y="69820"/>
                  </a:lnTo>
                  <a:lnTo>
                    <a:pt x="2891100" y="81662"/>
                  </a:lnTo>
                  <a:lnTo>
                    <a:pt x="2935531" y="94384"/>
                  </a:lnTo>
                  <a:lnTo>
                    <a:pt x="2979589" y="107978"/>
                  </a:lnTo>
                  <a:lnTo>
                    <a:pt x="3023262" y="122431"/>
                  </a:lnTo>
                  <a:lnTo>
                    <a:pt x="3066541" y="137736"/>
                  </a:lnTo>
                  <a:lnTo>
                    <a:pt x="3109417" y="153881"/>
                  </a:lnTo>
                  <a:lnTo>
                    <a:pt x="3151878" y="170857"/>
                  </a:lnTo>
                  <a:lnTo>
                    <a:pt x="3193916" y="188654"/>
                  </a:lnTo>
                  <a:lnTo>
                    <a:pt x="3235519" y="207262"/>
                  </a:lnTo>
                  <a:lnTo>
                    <a:pt x="3276680" y="226672"/>
                  </a:lnTo>
                  <a:lnTo>
                    <a:pt x="3317386" y="246872"/>
                  </a:lnTo>
                  <a:lnTo>
                    <a:pt x="3357629" y="267854"/>
                  </a:lnTo>
                  <a:lnTo>
                    <a:pt x="3397399" y="289607"/>
                  </a:lnTo>
                  <a:lnTo>
                    <a:pt x="3436686" y="312121"/>
                  </a:lnTo>
                  <a:lnTo>
                    <a:pt x="3475479" y="335387"/>
                  </a:lnTo>
                  <a:lnTo>
                    <a:pt x="3513770" y="359395"/>
                  </a:lnTo>
                  <a:lnTo>
                    <a:pt x="3551547" y="384134"/>
                  </a:lnTo>
                  <a:lnTo>
                    <a:pt x="3588802" y="409595"/>
                  </a:lnTo>
                  <a:lnTo>
                    <a:pt x="3625523" y="435768"/>
                  </a:lnTo>
                  <a:lnTo>
                    <a:pt x="3661702" y="462643"/>
                  </a:lnTo>
                  <a:lnTo>
                    <a:pt x="3697329" y="490210"/>
                  </a:lnTo>
                  <a:lnTo>
                    <a:pt x="3732393" y="518459"/>
                  </a:lnTo>
                  <a:lnTo>
                    <a:pt x="3766884" y="547380"/>
                  </a:lnTo>
                  <a:lnTo>
                    <a:pt x="3800793" y="576963"/>
                  </a:lnTo>
                  <a:lnTo>
                    <a:pt x="3834110" y="607199"/>
                  </a:lnTo>
                  <a:lnTo>
                    <a:pt x="3866825" y="638077"/>
                  </a:lnTo>
                  <a:lnTo>
                    <a:pt x="3898927" y="669587"/>
                  </a:lnTo>
                  <a:lnTo>
                    <a:pt x="3930408" y="701721"/>
                  </a:lnTo>
                  <a:lnTo>
                    <a:pt x="3961256" y="734466"/>
                  </a:lnTo>
                  <a:lnTo>
                    <a:pt x="3991463" y="767815"/>
                  </a:lnTo>
                  <a:lnTo>
                    <a:pt x="4021018" y="801756"/>
                  </a:lnTo>
                  <a:lnTo>
                    <a:pt x="4049912" y="836281"/>
                  </a:lnTo>
                  <a:lnTo>
                    <a:pt x="4078134" y="871378"/>
                  </a:lnTo>
                  <a:lnTo>
                    <a:pt x="4105674" y="907038"/>
                  </a:lnTo>
                  <a:lnTo>
                    <a:pt x="4132524" y="943252"/>
                  </a:lnTo>
                  <a:lnTo>
                    <a:pt x="4158672" y="980008"/>
                  </a:lnTo>
                  <a:lnTo>
                    <a:pt x="4184108" y="1017298"/>
                  </a:lnTo>
                  <a:lnTo>
                    <a:pt x="4208824" y="1055112"/>
                  </a:lnTo>
                  <a:lnTo>
                    <a:pt x="4232809" y="1093439"/>
                  </a:lnTo>
                  <a:lnTo>
                    <a:pt x="4256053" y="1132269"/>
                  </a:lnTo>
                  <a:lnTo>
                    <a:pt x="4278546" y="1171593"/>
                  </a:lnTo>
                  <a:lnTo>
                    <a:pt x="4300278" y="1211401"/>
                  </a:lnTo>
                  <a:lnTo>
                    <a:pt x="4321240" y="1251682"/>
                  </a:lnTo>
                  <a:lnTo>
                    <a:pt x="4341421" y="1292428"/>
                  </a:lnTo>
                  <a:lnTo>
                    <a:pt x="4360812" y="1333627"/>
                  </a:lnTo>
                  <a:lnTo>
                    <a:pt x="4379402" y="1375271"/>
                  </a:lnTo>
                  <a:lnTo>
                    <a:pt x="4397182" y="1417348"/>
                  </a:lnTo>
                  <a:lnTo>
                    <a:pt x="4414142" y="1459850"/>
                  </a:lnTo>
                  <a:lnTo>
                    <a:pt x="4430272" y="1502766"/>
                  </a:lnTo>
                  <a:lnTo>
                    <a:pt x="4445562" y="1546087"/>
                  </a:lnTo>
                  <a:lnTo>
                    <a:pt x="4460002" y="1589802"/>
                  </a:lnTo>
                  <a:lnTo>
                    <a:pt x="4473582" y="1633901"/>
                  </a:lnTo>
                  <a:lnTo>
                    <a:pt x="4486293" y="1678375"/>
                  </a:lnTo>
                  <a:lnTo>
                    <a:pt x="4498124" y="1723214"/>
                  </a:lnTo>
                  <a:lnTo>
                    <a:pt x="4509065" y="1768408"/>
                  </a:lnTo>
                  <a:lnTo>
                    <a:pt x="4519107" y="1813946"/>
                  </a:lnTo>
                  <a:lnTo>
                    <a:pt x="4528240" y="1859819"/>
                  </a:lnTo>
                  <a:lnTo>
                    <a:pt x="4536453" y="1906018"/>
                  </a:lnTo>
                  <a:lnTo>
                    <a:pt x="4543737" y="1952531"/>
                  </a:lnTo>
                  <a:lnTo>
                    <a:pt x="4550082" y="1999350"/>
                  </a:lnTo>
                  <a:lnTo>
                    <a:pt x="4555479" y="2046464"/>
                  </a:lnTo>
                  <a:lnTo>
                    <a:pt x="4559916" y="2093863"/>
                  </a:lnTo>
                  <a:lnTo>
                    <a:pt x="4563384" y="2141538"/>
                  </a:lnTo>
                  <a:lnTo>
                    <a:pt x="4565874" y="2189478"/>
                  </a:lnTo>
                  <a:lnTo>
                    <a:pt x="4567375" y="2237674"/>
                  </a:lnTo>
                  <a:lnTo>
                    <a:pt x="4567878" y="2286116"/>
                  </a:lnTo>
                  <a:lnTo>
                    <a:pt x="4567375" y="2334557"/>
                  </a:lnTo>
                  <a:lnTo>
                    <a:pt x="4565874" y="2382753"/>
                  </a:lnTo>
                  <a:lnTo>
                    <a:pt x="4563384" y="2430693"/>
                  </a:lnTo>
                  <a:lnTo>
                    <a:pt x="4559916" y="2478368"/>
                  </a:lnTo>
                  <a:lnTo>
                    <a:pt x="4555479" y="2525767"/>
                  </a:lnTo>
                  <a:lnTo>
                    <a:pt x="4550082" y="2572881"/>
                  </a:lnTo>
                  <a:lnTo>
                    <a:pt x="4543737" y="2619700"/>
                  </a:lnTo>
                  <a:lnTo>
                    <a:pt x="4536453" y="2666213"/>
                  </a:lnTo>
                  <a:lnTo>
                    <a:pt x="4528240" y="2712412"/>
                  </a:lnTo>
                  <a:lnTo>
                    <a:pt x="4519107" y="2758285"/>
                  </a:lnTo>
                  <a:lnTo>
                    <a:pt x="4509065" y="2803823"/>
                  </a:lnTo>
                  <a:lnTo>
                    <a:pt x="4498124" y="2849017"/>
                  </a:lnTo>
                  <a:lnTo>
                    <a:pt x="4486293" y="2893856"/>
                  </a:lnTo>
                  <a:lnTo>
                    <a:pt x="4473582" y="2938330"/>
                  </a:lnTo>
                  <a:lnTo>
                    <a:pt x="4460002" y="2982429"/>
                  </a:lnTo>
                  <a:lnTo>
                    <a:pt x="4445562" y="3026144"/>
                  </a:lnTo>
                  <a:lnTo>
                    <a:pt x="4430272" y="3069465"/>
                  </a:lnTo>
                  <a:lnTo>
                    <a:pt x="4414142" y="3112381"/>
                  </a:lnTo>
                  <a:lnTo>
                    <a:pt x="4397182" y="3154883"/>
                  </a:lnTo>
                  <a:lnTo>
                    <a:pt x="4379402" y="3196960"/>
                  </a:lnTo>
                  <a:lnTo>
                    <a:pt x="4360812" y="3238604"/>
                  </a:lnTo>
                  <a:lnTo>
                    <a:pt x="4341421" y="3279803"/>
                  </a:lnTo>
                  <a:lnTo>
                    <a:pt x="4321240" y="3320549"/>
                  </a:lnTo>
                  <a:lnTo>
                    <a:pt x="4300278" y="3360830"/>
                  </a:lnTo>
                  <a:lnTo>
                    <a:pt x="4278546" y="3400638"/>
                  </a:lnTo>
                  <a:lnTo>
                    <a:pt x="4256053" y="3439962"/>
                  </a:lnTo>
                  <a:lnTo>
                    <a:pt x="4232809" y="3478793"/>
                  </a:lnTo>
                  <a:lnTo>
                    <a:pt x="4208824" y="3517119"/>
                  </a:lnTo>
                  <a:lnTo>
                    <a:pt x="4184108" y="3554933"/>
                  </a:lnTo>
                  <a:lnTo>
                    <a:pt x="4158672" y="3592223"/>
                  </a:lnTo>
                  <a:lnTo>
                    <a:pt x="4132524" y="3628979"/>
                  </a:lnTo>
                  <a:lnTo>
                    <a:pt x="4105674" y="3665193"/>
                  </a:lnTo>
                  <a:lnTo>
                    <a:pt x="4078134" y="3700853"/>
                  </a:lnTo>
                  <a:lnTo>
                    <a:pt x="4049912" y="3735951"/>
                  </a:lnTo>
                  <a:lnTo>
                    <a:pt x="4021018" y="3770475"/>
                  </a:lnTo>
                  <a:lnTo>
                    <a:pt x="3991463" y="3804416"/>
                  </a:lnTo>
                  <a:lnTo>
                    <a:pt x="3961256" y="3837765"/>
                  </a:lnTo>
                  <a:lnTo>
                    <a:pt x="3930408" y="3870511"/>
                  </a:lnTo>
                  <a:lnTo>
                    <a:pt x="3898927" y="3902644"/>
                  </a:lnTo>
                  <a:lnTo>
                    <a:pt x="3866825" y="3934154"/>
                  </a:lnTo>
                  <a:lnTo>
                    <a:pt x="3834110" y="3965032"/>
                  </a:lnTo>
                  <a:lnTo>
                    <a:pt x="3800793" y="3995268"/>
                  </a:lnTo>
                  <a:lnTo>
                    <a:pt x="3766884" y="4024851"/>
                  </a:lnTo>
                  <a:lnTo>
                    <a:pt x="3732393" y="4053772"/>
                  </a:lnTo>
                  <a:lnTo>
                    <a:pt x="3697329" y="4082021"/>
                  </a:lnTo>
                  <a:lnTo>
                    <a:pt x="3661702" y="4109588"/>
                  </a:lnTo>
                  <a:lnTo>
                    <a:pt x="3625523" y="4136463"/>
                  </a:lnTo>
                  <a:lnTo>
                    <a:pt x="3588802" y="4162636"/>
                  </a:lnTo>
                  <a:lnTo>
                    <a:pt x="3551547" y="4188097"/>
                  </a:lnTo>
                  <a:lnTo>
                    <a:pt x="3513770" y="4212836"/>
                  </a:lnTo>
                  <a:lnTo>
                    <a:pt x="3475479" y="4236844"/>
                  </a:lnTo>
                  <a:lnTo>
                    <a:pt x="3436686" y="4260110"/>
                  </a:lnTo>
                  <a:lnTo>
                    <a:pt x="3397399" y="4282624"/>
                  </a:lnTo>
                  <a:lnTo>
                    <a:pt x="3357629" y="4304377"/>
                  </a:lnTo>
                  <a:lnTo>
                    <a:pt x="3317386" y="4325359"/>
                  </a:lnTo>
                  <a:lnTo>
                    <a:pt x="3276680" y="4345559"/>
                  </a:lnTo>
                  <a:lnTo>
                    <a:pt x="3235519" y="4364969"/>
                  </a:lnTo>
                  <a:lnTo>
                    <a:pt x="3193916" y="4383577"/>
                  </a:lnTo>
                  <a:lnTo>
                    <a:pt x="3151878" y="4401374"/>
                  </a:lnTo>
                  <a:lnTo>
                    <a:pt x="3109417" y="4418350"/>
                  </a:lnTo>
                  <a:lnTo>
                    <a:pt x="3066541" y="4434495"/>
                  </a:lnTo>
                  <a:lnTo>
                    <a:pt x="3023262" y="4449800"/>
                  </a:lnTo>
                  <a:lnTo>
                    <a:pt x="2979589" y="4464253"/>
                  </a:lnTo>
                  <a:lnTo>
                    <a:pt x="2935531" y="4477847"/>
                  </a:lnTo>
                  <a:lnTo>
                    <a:pt x="2891100" y="4490569"/>
                  </a:lnTo>
                  <a:lnTo>
                    <a:pt x="2846304" y="4502411"/>
                  </a:lnTo>
                  <a:lnTo>
                    <a:pt x="2801153" y="4513363"/>
                  </a:lnTo>
                  <a:lnTo>
                    <a:pt x="2755658" y="4523415"/>
                  </a:lnTo>
                  <a:lnTo>
                    <a:pt x="2709828" y="4532556"/>
                  </a:lnTo>
                  <a:lnTo>
                    <a:pt x="2663674" y="4540777"/>
                  </a:lnTo>
                  <a:lnTo>
                    <a:pt x="2617205" y="4548068"/>
                  </a:lnTo>
                  <a:lnTo>
                    <a:pt x="2570431" y="4554419"/>
                  </a:lnTo>
                  <a:lnTo>
                    <a:pt x="2523362" y="4559821"/>
                  </a:lnTo>
                  <a:lnTo>
                    <a:pt x="2476008" y="4564262"/>
                  </a:lnTo>
                  <a:lnTo>
                    <a:pt x="2428378" y="4567734"/>
                  </a:lnTo>
                  <a:lnTo>
                    <a:pt x="2380484" y="4570226"/>
                  </a:lnTo>
                  <a:lnTo>
                    <a:pt x="2332334" y="4571729"/>
                  </a:lnTo>
                  <a:lnTo>
                    <a:pt x="2283939" y="4572232"/>
                  </a:lnTo>
                  <a:lnTo>
                    <a:pt x="2235543" y="4571729"/>
                  </a:lnTo>
                  <a:lnTo>
                    <a:pt x="2187393" y="4570226"/>
                  </a:lnTo>
                  <a:lnTo>
                    <a:pt x="2139499" y="4567734"/>
                  </a:lnTo>
                  <a:lnTo>
                    <a:pt x="2091869" y="4564262"/>
                  </a:lnTo>
                  <a:lnTo>
                    <a:pt x="2044515" y="4559821"/>
                  </a:lnTo>
                  <a:lnTo>
                    <a:pt x="1997446" y="4554419"/>
                  </a:lnTo>
                  <a:lnTo>
                    <a:pt x="1950672" y="4548068"/>
                  </a:lnTo>
                  <a:lnTo>
                    <a:pt x="1904203" y="4540777"/>
                  </a:lnTo>
                  <a:lnTo>
                    <a:pt x="1858048" y="4532556"/>
                  </a:lnTo>
                  <a:lnTo>
                    <a:pt x="1812219" y="4523415"/>
                  </a:lnTo>
                  <a:lnTo>
                    <a:pt x="1766724" y="4513363"/>
                  </a:lnTo>
                  <a:lnTo>
                    <a:pt x="1721573" y="4502411"/>
                  </a:lnTo>
                  <a:lnTo>
                    <a:pt x="1676777" y="4490569"/>
                  </a:lnTo>
                  <a:lnTo>
                    <a:pt x="1632345" y="4477847"/>
                  </a:lnTo>
                  <a:lnTo>
                    <a:pt x="1588288" y="4464253"/>
                  </a:lnTo>
                  <a:lnTo>
                    <a:pt x="1544614" y="4449800"/>
                  </a:lnTo>
                  <a:lnTo>
                    <a:pt x="1501335" y="4434495"/>
                  </a:lnTo>
                  <a:lnTo>
                    <a:pt x="1458460" y="4418350"/>
                  </a:lnTo>
                  <a:lnTo>
                    <a:pt x="1415999" y="4401374"/>
                  </a:lnTo>
                  <a:lnTo>
                    <a:pt x="1373961" y="4383577"/>
                  </a:lnTo>
                  <a:lnTo>
                    <a:pt x="1332357" y="4364969"/>
                  </a:lnTo>
                  <a:lnTo>
                    <a:pt x="1291197" y="4345559"/>
                  </a:lnTo>
                  <a:lnTo>
                    <a:pt x="1250490" y="4325359"/>
                  </a:lnTo>
                  <a:lnTo>
                    <a:pt x="1210247" y="4304377"/>
                  </a:lnTo>
                  <a:lnTo>
                    <a:pt x="1170477" y="4282624"/>
                  </a:lnTo>
                  <a:lnTo>
                    <a:pt x="1131191" y="4260110"/>
                  </a:lnTo>
                  <a:lnTo>
                    <a:pt x="1092397" y="4236844"/>
                  </a:lnTo>
                  <a:lnTo>
                    <a:pt x="1054107" y="4212836"/>
                  </a:lnTo>
                  <a:lnTo>
                    <a:pt x="1016329" y="4188097"/>
                  </a:lnTo>
                  <a:lnTo>
                    <a:pt x="979075" y="4162636"/>
                  </a:lnTo>
                  <a:lnTo>
                    <a:pt x="942353" y="4136463"/>
                  </a:lnTo>
                  <a:lnTo>
                    <a:pt x="906174" y="4109588"/>
                  </a:lnTo>
                  <a:lnTo>
                    <a:pt x="870548" y="4082021"/>
                  </a:lnTo>
                  <a:lnTo>
                    <a:pt x="835484" y="4053772"/>
                  </a:lnTo>
                  <a:lnTo>
                    <a:pt x="800993" y="4024851"/>
                  </a:lnTo>
                  <a:lnTo>
                    <a:pt x="767084" y="3995268"/>
                  </a:lnTo>
                  <a:lnTo>
                    <a:pt x="733767" y="3965032"/>
                  </a:lnTo>
                  <a:lnTo>
                    <a:pt x="701052" y="3934154"/>
                  </a:lnTo>
                  <a:lnTo>
                    <a:pt x="668950" y="3902644"/>
                  </a:lnTo>
                  <a:lnTo>
                    <a:pt x="637469" y="3870511"/>
                  </a:lnTo>
                  <a:lnTo>
                    <a:pt x="606620" y="3837765"/>
                  </a:lnTo>
                  <a:lnTo>
                    <a:pt x="576414" y="3804416"/>
                  </a:lnTo>
                  <a:lnTo>
                    <a:pt x="546858" y="3770475"/>
                  </a:lnTo>
                  <a:lnTo>
                    <a:pt x="517965" y="3735951"/>
                  </a:lnTo>
                  <a:lnTo>
                    <a:pt x="489743" y="3700853"/>
                  </a:lnTo>
                  <a:lnTo>
                    <a:pt x="462202" y="3665193"/>
                  </a:lnTo>
                  <a:lnTo>
                    <a:pt x="435353" y="3628979"/>
                  </a:lnTo>
                  <a:lnTo>
                    <a:pt x="409205" y="3592223"/>
                  </a:lnTo>
                  <a:lnTo>
                    <a:pt x="383768" y="3554933"/>
                  </a:lnTo>
                  <a:lnTo>
                    <a:pt x="359053" y="3517119"/>
                  </a:lnTo>
                  <a:lnTo>
                    <a:pt x="335068" y="3478793"/>
                  </a:lnTo>
                  <a:lnTo>
                    <a:pt x="311824" y="3439962"/>
                  </a:lnTo>
                  <a:lnTo>
                    <a:pt x="289331" y="3400638"/>
                  </a:lnTo>
                  <a:lnTo>
                    <a:pt x="267599" y="3360830"/>
                  </a:lnTo>
                  <a:lnTo>
                    <a:pt x="246637" y="3320549"/>
                  </a:lnTo>
                  <a:lnTo>
                    <a:pt x="226456" y="3279803"/>
                  </a:lnTo>
                  <a:lnTo>
                    <a:pt x="207065" y="3238604"/>
                  </a:lnTo>
                  <a:lnTo>
                    <a:pt x="188475" y="3196960"/>
                  </a:lnTo>
                  <a:lnTo>
                    <a:pt x="170695" y="3154883"/>
                  </a:lnTo>
                  <a:lnTo>
                    <a:pt x="153735" y="3112381"/>
                  </a:lnTo>
                  <a:lnTo>
                    <a:pt x="137605" y="3069465"/>
                  </a:lnTo>
                  <a:lnTo>
                    <a:pt x="122315" y="3026144"/>
                  </a:lnTo>
                  <a:lnTo>
                    <a:pt x="107875" y="2982429"/>
                  </a:lnTo>
                  <a:lnTo>
                    <a:pt x="94295" y="2938330"/>
                  </a:lnTo>
                  <a:lnTo>
                    <a:pt x="81584" y="2893856"/>
                  </a:lnTo>
                  <a:lnTo>
                    <a:pt x="69753" y="2849017"/>
                  </a:lnTo>
                  <a:lnTo>
                    <a:pt x="58812" y="2803823"/>
                  </a:lnTo>
                  <a:lnTo>
                    <a:pt x="48770" y="2758285"/>
                  </a:lnTo>
                  <a:lnTo>
                    <a:pt x="39637" y="2712412"/>
                  </a:lnTo>
                  <a:lnTo>
                    <a:pt x="31424" y="2666213"/>
                  </a:lnTo>
                  <a:lnTo>
                    <a:pt x="24140" y="2619700"/>
                  </a:lnTo>
                  <a:lnTo>
                    <a:pt x="17795" y="2572881"/>
                  </a:lnTo>
                  <a:lnTo>
                    <a:pt x="12399" y="2525767"/>
                  </a:lnTo>
                  <a:lnTo>
                    <a:pt x="7961" y="2478368"/>
                  </a:lnTo>
                  <a:lnTo>
                    <a:pt x="4493" y="2430693"/>
                  </a:lnTo>
                  <a:lnTo>
                    <a:pt x="2003" y="2382753"/>
                  </a:lnTo>
                  <a:lnTo>
                    <a:pt x="502" y="2334557"/>
                  </a:lnTo>
                  <a:lnTo>
                    <a:pt x="0" y="2286116"/>
                  </a:lnTo>
                  <a:close/>
                </a:path>
              </a:pathLst>
            </a:custGeom>
            <a:ln w="127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0080" y="1101343"/>
              <a:ext cx="5486400" cy="5476875"/>
            </a:xfrm>
            <a:custGeom>
              <a:avLst/>
              <a:gdLst/>
              <a:ahLst/>
              <a:cxnLst/>
              <a:rect l="l" t="t" r="r" b="b"/>
              <a:pathLst>
                <a:path w="5486400" h="5476875">
                  <a:moveTo>
                    <a:pt x="5486400" y="2836329"/>
                  </a:moveTo>
                  <a:lnTo>
                    <a:pt x="5295900" y="2741079"/>
                  </a:lnTo>
                  <a:lnTo>
                    <a:pt x="5356860" y="2817279"/>
                  </a:lnTo>
                  <a:lnTo>
                    <a:pt x="2657741" y="2817279"/>
                  </a:lnTo>
                  <a:lnTo>
                    <a:pt x="2657741" y="129540"/>
                  </a:lnTo>
                  <a:lnTo>
                    <a:pt x="2733941" y="190500"/>
                  </a:lnTo>
                  <a:lnTo>
                    <a:pt x="2703461" y="129540"/>
                  </a:lnTo>
                  <a:lnTo>
                    <a:pt x="2638691" y="0"/>
                  </a:lnTo>
                  <a:lnTo>
                    <a:pt x="2543441" y="190500"/>
                  </a:lnTo>
                  <a:lnTo>
                    <a:pt x="2619641" y="129540"/>
                  </a:lnTo>
                  <a:lnTo>
                    <a:pt x="2619641" y="2817279"/>
                  </a:lnTo>
                  <a:lnTo>
                    <a:pt x="0" y="2817279"/>
                  </a:lnTo>
                  <a:lnTo>
                    <a:pt x="0" y="2855379"/>
                  </a:lnTo>
                  <a:lnTo>
                    <a:pt x="2619641" y="2855379"/>
                  </a:lnTo>
                  <a:lnTo>
                    <a:pt x="2619641" y="5476811"/>
                  </a:lnTo>
                  <a:lnTo>
                    <a:pt x="2657741" y="5476811"/>
                  </a:lnTo>
                  <a:lnTo>
                    <a:pt x="2657741" y="2855379"/>
                  </a:lnTo>
                  <a:lnTo>
                    <a:pt x="5356860" y="2855379"/>
                  </a:lnTo>
                  <a:lnTo>
                    <a:pt x="5295900" y="2931579"/>
                  </a:lnTo>
                  <a:lnTo>
                    <a:pt x="5486400" y="283632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81847" y="118809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6897" y="40022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9544" y="6178191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343" y="3957990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0630" y="1963554"/>
            <a:ext cx="2393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2007" y="2145527"/>
            <a:ext cx="470471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If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800" spc="-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𝐰 </a:t>
            </a:r>
            <a:r>
              <a:rPr sz="2800" dirty="0">
                <a:latin typeface="Calibri" panose="020F0502020204030204"/>
                <a:cs typeface="Calibri" panose="020F0502020204030204"/>
              </a:rPr>
              <a:t>are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not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unit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vectors,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then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their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cosine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similarity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is: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9560" y="3707693"/>
            <a:ext cx="103011" cy="9172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063209" y="3398399"/>
            <a:ext cx="196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𝜃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817580" y="2387715"/>
            <a:ext cx="2430145" cy="1616075"/>
            <a:chOff x="2817580" y="2387715"/>
            <a:chExt cx="2430145" cy="1616075"/>
          </a:xfrm>
        </p:grpSpPr>
        <p:sp>
          <p:nvSpPr>
            <p:cNvPr id="26" name="object 26"/>
            <p:cNvSpPr/>
            <p:nvPr/>
          </p:nvSpPr>
          <p:spPr>
            <a:xfrm>
              <a:off x="2817580" y="2445824"/>
              <a:ext cx="750570" cy="1544955"/>
            </a:xfrm>
            <a:custGeom>
              <a:avLst/>
              <a:gdLst/>
              <a:ahLst/>
              <a:cxnLst/>
              <a:rect l="l" t="t" r="r" b="b"/>
              <a:pathLst>
                <a:path w="750570" h="1544954">
                  <a:moveTo>
                    <a:pt x="37384" y="1433591"/>
                  </a:moveTo>
                  <a:lnTo>
                    <a:pt x="5246" y="1463264"/>
                  </a:lnTo>
                  <a:lnTo>
                    <a:pt x="0" y="1485344"/>
                  </a:lnTo>
                  <a:lnTo>
                    <a:pt x="3505" y="1506970"/>
                  </a:lnTo>
                  <a:lnTo>
                    <a:pt x="14863" y="1525704"/>
                  </a:lnTo>
                  <a:lnTo>
                    <a:pt x="33177" y="1539106"/>
                  </a:lnTo>
                  <a:lnTo>
                    <a:pt x="44121" y="1542880"/>
                  </a:lnTo>
                  <a:lnTo>
                    <a:pt x="55257" y="1544354"/>
                  </a:lnTo>
                  <a:lnTo>
                    <a:pt x="66279" y="1543639"/>
                  </a:lnTo>
                  <a:lnTo>
                    <a:pt x="103138" y="1521146"/>
                  </a:lnTo>
                  <a:lnTo>
                    <a:pt x="113811" y="1494670"/>
                  </a:lnTo>
                  <a:lnTo>
                    <a:pt x="113553" y="1478074"/>
                  </a:lnTo>
                  <a:lnTo>
                    <a:pt x="108624" y="1462420"/>
                  </a:lnTo>
                  <a:lnTo>
                    <a:pt x="99404" y="1448735"/>
                  </a:lnTo>
                  <a:lnTo>
                    <a:pt x="96773" y="1446810"/>
                  </a:lnTo>
                  <a:lnTo>
                    <a:pt x="102451" y="1434511"/>
                  </a:lnTo>
                  <a:lnTo>
                    <a:pt x="60486" y="1434511"/>
                  </a:lnTo>
                  <a:lnTo>
                    <a:pt x="37384" y="1433591"/>
                  </a:lnTo>
                  <a:close/>
                </a:path>
                <a:path w="750570" h="1544954">
                  <a:moveTo>
                    <a:pt x="747192" y="109625"/>
                  </a:moveTo>
                  <a:lnTo>
                    <a:pt x="672184" y="109625"/>
                  </a:lnTo>
                  <a:lnTo>
                    <a:pt x="60486" y="1434511"/>
                  </a:lnTo>
                  <a:lnTo>
                    <a:pt x="102451" y="1434511"/>
                  </a:lnTo>
                  <a:lnTo>
                    <a:pt x="706775" y="125595"/>
                  </a:lnTo>
                  <a:lnTo>
                    <a:pt x="747689" y="125595"/>
                  </a:lnTo>
                  <a:lnTo>
                    <a:pt x="747192" y="109625"/>
                  </a:lnTo>
                  <a:close/>
                </a:path>
                <a:path w="750570" h="1544954">
                  <a:moveTo>
                    <a:pt x="747689" y="125595"/>
                  </a:moveTo>
                  <a:lnTo>
                    <a:pt x="706775" y="125595"/>
                  </a:lnTo>
                  <a:lnTo>
                    <a:pt x="750405" y="212882"/>
                  </a:lnTo>
                  <a:lnTo>
                    <a:pt x="747689" y="125595"/>
                  </a:lnTo>
                  <a:close/>
                </a:path>
                <a:path w="750570" h="1544954">
                  <a:moveTo>
                    <a:pt x="743780" y="0"/>
                  </a:moveTo>
                  <a:lnTo>
                    <a:pt x="577450" y="133029"/>
                  </a:lnTo>
                  <a:lnTo>
                    <a:pt x="672184" y="109625"/>
                  </a:lnTo>
                  <a:lnTo>
                    <a:pt x="747192" y="109625"/>
                  </a:lnTo>
                  <a:lnTo>
                    <a:pt x="747010" y="103776"/>
                  </a:lnTo>
                  <a:lnTo>
                    <a:pt x="695866" y="103774"/>
                  </a:lnTo>
                  <a:lnTo>
                    <a:pt x="747010" y="103774"/>
                  </a:lnTo>
                  <a:lnTo>
                    <a:pt x="743780" y="0"/>
                  </a:lnTo>
                  <a:close/>
                </a:path>
                <a:path w="750570" h="1544954">
                  <a:moveTo>
                    <a:pt x="747010" y="103774"/>
                  </a:moveTo>
                  <a:lnTo>
                    <a:pt x="695866" y="103774"/>
                  </a:lnTo>
                  <a:lnTo>
                    <a:pt x="747010" y="103776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18489" y="2387715"/>
              <a:ext cx="2429510" cy="1616075"/>
            </a:xfrm>
            <a:custGeom>
              <a:avLst/>
              <a:gdLst/>
              <a:ahLst/>
              <a:cxnLst/>
              <a:rect l="l" t="t" r="r" b="b"/>
              <a:pathLst>
                <a:path w="2429510" h="1616075">
                  <a:moveTo>
                    <a:pt x="2429118" y="0"/>
                  </a:moveTo>
                  <a:lnTo>
                    <a:pt x="2217603" y="24984"/>
                  </a:lnTo>
                  <a:lnTo>
                    <a:pt x="2310390" y="55201"/>
                  </a:lnTo>
                  <a:lnTo>
                    <a:pt x="90317" y="1513612"/>
                  </a:lnTo>
                  <a:lnTo>
                    <a:pt x="88023" y="1511296"/>
                  </a:lnTo>
                  <a:lnTo>
                    <a:pt x="73124" y="1504204"/>
                  </a:lnTo>
                  <a:lnTo>
                    <a:pt x="56912" y="1501648"/>
                  </a:lnTo>
                  <a:lnTo>
                    <a:pt x="40462" y="1503851"/>
                  </a:lnTo>
                  <a:lnTo>
                    <a:pt x="24847" y="1511034"/>
                  </a:lnTo>
                  <a:lnTo>
                    <a:pt x="8720" y="1527002"/>
                  </a:lnTo>
                  <a:lnTo>
                    <a:pt x="262" y="1547212"/>
                  </a:lnTo>
                  <a:lnTo>
                    <a:pt x="0" y="1569120"/>
                  </a:lnTo>
                  <a:lnTo>
                    <a:pt x="8460" y="1590178"/>
                  </a:lnTo>
                  <a:lnTo>
                    <a:pt x="19938" y="1602971"/>
                  </a:lnTo>
                  <a:lnTo>
                    <a:pt x="34161" y="1611525"/>
                  </a:lnTo>
                  <a:lnTo>
                    <a:pt x="50055" y="1615617"/>
                  </a:lnTo>
                  <a:lnTo>
                    <a:pt x="66545" y="1615025"/>
                  </a:lnTo>
                  <a:lnTo>
                    <a:pt x="100396" y="1595087"/>
                  </a:lnTo>
                  <a:lnTo>
                    <a:pt x="113042" y="1564970"/>
                  </a:lnTo>
                  <a:lnTo>
                    <a:pt x="112450" y="1548480"/>
                  </a:lnTo>
                  <a:lnTo>
                    <a:pt x="111235" y="1545455"/>
                  </a:lnTo>
                  <a:lnTo>
                    <a:pt x="2331309" y="87045"/>
                  </a:lnTo>
                  <a:lnTo>
                    <a:pt x="2322197" y="184203"/>
                  </a:lnTo>
                  <a:lnTo>
                    <a:pt x="24291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44148" y="2040969"/>
            <a:ext cx="3543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𝐰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DD24945-DED9-45CF-9F06-254551B0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02" y="3607170"/>
            <a:ext cx="3705742" cy="118126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818" y="318464"/>
            <a:ext cx="111459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4335">
              <a:lnSpc>
                <a:spcPct val="100000"/>
              </a:lnSpc>
              <a:spcBef>
                <a:spcPts val="100"/>
              </a:spcBef>
            </a:pPr>
            <a:r>
              <a:rPr sz="3600" spc="185" dirty="0"/>
              <a:t>Softmax</a:t>
            </a:r>
            <a:r>
              <a:rPr sz="3600" spc="340" dirty="0"/>
              <a:t> </a:t>
            </a:r>
            <a:r>
              <a:rPr sz="3600" spc="130" dirty="0"/>
              <a:t>Function</a:t>
            </a:r>
            <a:endParaRPr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CB7CD5-D938-43AD-9677-6D3F9859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1465224"/>
            <a:ext cx="9488224" cy="4696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B57B59-7D0F-42B1-BC49-037CB28D7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55" y="3024979"/>
            <a:ext cx="2229161" cy="1057423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682" y="411983"/>
            <a:ext cx="109901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4335">
              <a:lnSpc>
                <a:spcPct val="100000"/>
              </a:lnSpc>
              <a:spcBef>
                <a:spcPts val="100"/>
              </a:spcBef>
            </a:pPr>
            <a:r>
              <a:rPr sz="3600" spc="185" dirty="0"/>
              <a:t>Softmax</a:t>
            </a:r>
            <a:r>
              <a:rPr sz="3600" spc="340" dirty="0"/>
              <a:t> </a:t>
            </a:r>
            <a:r>
              <a:rPr sz="3600" spc="130" dirty="0"/>
              <a:t>Function</a:t>
            </a:r>
            <a:endParaRPr sz="36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EEF987B-C662-4755-A6B0-C975111F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1" y="1290339"/>
            <a:ext cx="11946017" cy="427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D60A11-AF08-4378-B739-B8321AD1AADD}"/>
              </a:ext>
            </a:extLst>
          </p:cNvPr>
          <p:cNvSpPr txBox="1"/>
          <p:nvPr/>
        </p:nvSpPr>
        <p:spPr>
          <a:xfrm>
            <a:off x="779316" y="5350271"/>
            <a:ext cx="8154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function makes the biggest entry bigger and the other entries smaller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E90CD-6E8E-432C-B3AB-BD9B41CF25EF}"/>
              </a:ext>
            </a:extLst>
          </p:cNvPr>
          <p:cNvSpPr txBox="1"/>
          <p:nvPr/>
        </p:nvSpPr>
        <p:spPr>
          <a:xfrm>
            <a:off x="737752" y="5689892"/>
            <a:ext cx="116897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use a max function, then the biggest entry is mapped to 1. And all the other entries are mapped to 0s. </a:t>
            </a:r>
          </a:p>
          <a:p>
            <a:r>
              <a:rPr lang="en-US" dirty="0" err="1"/>
              <a:t>Softmax</a:t>
            </a:r>
            <a:r>
              <a:rPr lang="en-US" dirty="0"/>
              <a:t> makes the biggest bigger and the others smaller, which is similar to the max function. </a:t>
            </a:r>
          </a:p>
          <a:p>
            <a:r>
              <a:rPr lang="en-US" dirty="0"/>
              <a:t>But </a:t>
            </a:r>
            <a:r>
              <a:rPr lang="en-US" dirty="0" err="1"/>
              <a:t>softmax</a:t>
            </a:r>
            <a:r>
              <a:rPr lang="en-US" dirty="0"/>
              <a:t> is more gentle than max. </a:t>
            </a:r>
            <a:r>
              <a:rPr lang="en-US" dirty="0" err="1"/>
              <a:t>Softmax</a:t>
            </a:r>
            <a:r>
              <a:rPr lang="en-US" dirty="0"/>
              <a:t> does not make the biggest as big as 1 and the others as small as 0</a:t>
            </a:r>
            <a:endParaRPr lang="en-IN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90181" y="114817"/>
            <a:ext cx="4211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85" dirty="0">
                <a:latin typeface="Cambria" panose="02040503050406030204"/>
                <a:cs typeface="Cambria" panose="02040503050406030204"/>
              </a:rPr>
              <a:t>Softmax</a:t>
            </a:r>
            <a:r>
              <a:rPr sz="3600" b="1" spc="340" dirty="0">
                <a:latin typeface="Cambria" panose="02040503050406030204"/>
                <a:cs typeface="Cambria" panose="02040503050406030204"/>
              </a:rPr>
              <a:t> </a:t>
            </a:r>
            <a:r>
              <a:rPr sz="3600" b="1" spc="145" dirty="0">
                <a:latin typeface="Cambria" panose="02040503050406030204"/>
                <a:cs typeface="Cambria" panose="02040503050406030204"/>
              </a:rPr>
              <a:t>Classifier</a:t>
            </a:r>
            <a:endParaRPr sz="3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57858" y="5333786"/>
            <a:ext cx="94767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6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Here,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800" spc="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number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classes,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2800" spc="8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number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567844-C244-4507-BA08-5D96EF649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891713"/>
            <a:ext cx="11450648" cy="42392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0038" y="2723680"/>
            <a:ext cx="1787180" cy="11914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0040" y="1456161"/>
            <a:ext cx="1811489" cy="1207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74932" y="671559"/>
            <a:ext cx="1333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Elephant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83430" y="1470450"/>
            <a:ext cx="1747520" cy="2359660"/>
            <a:chOff x="5183430" y="1470450"/>
            <a:chExt cx="1747520" cy="23596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3055" y="2671983"/>
              <a:ext cx="1737344" cy="11575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3430" y="1470450"/>
              <a:ext cx="1746970" cy="11636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21005" y="671559"/>
            <a:ext cx="760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4562" y="1533457"/>
            <a:ext cx="1793632" cy="109649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53860" y="671559"/>
            <a:ext cx="1099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457166" y="1516019"/>
            <a:ext cx="1802764" cy="2239645"/>
            <a:chOff x="9457166" y="1516019"/>
            <a:chExt cx="1802764" cy="223964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7166" y="2561463"/>
              <a:ext cx="1802514" cy="11936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7166" y="1516019"/>
              <a:ext cx="1798963" cy="98788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49205" y="671559"/>
            <a:ext cx="517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95284" y="642024"/>
            <a:ext cx="11439525" cy="5611495"/>
            <a:chOff x="395284" y="943363"/>
            <a:chExt cx="11439525" cy="561149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2073" y="2669550"/>
              <a:ext cx="1793632" cy="11957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4334" y="962413"/>
              <a:ext cx="11401425" cy="5573395"/>
            </a:xfrm>
            <a:custGeom>
              <a:avLst/>
              <a:gdLst/>
              <a:ahLst/>
              <a:cxnLst/>
              <a:rect l="l" t="t" r="r" b="b"/>
              <a:pathLst>
                <a:path w="11401425" h="5573395">
                  <a:moveTo>
                    <a:pt x="0" y="928897"/>
                  </a:moveTo>
                  <a:lnTo>
                    <a:pt x="1208" y="881096"/>
                  </a:lnTo>
                  <a:lnTo>
                    <a:pt x="4795" y="833923"/>
                  </a:lnTo>
                  <a:lnTo>
                    <a:pt x="10702" y="787435"/>
                  </a:lnTo>
                  <a:lnTo>
                    <a:pt x="18871" y="741692"/>
                  </a:lnTo>
                  <a:lnTo>
                    <a:pt x="29244" y="696751"/>
                  </a:lnTo>
                  <a:lnTo>
                    <a:pt x="41761" y="652672"/>
                  </a:lnTo>
                  <a:lnTo>
                    <a:pt x="56365" y="609511"/>
                  </a:lnTo>
                  <a:lnTo>
                    <a:pt x="72997" y="567328"/>
                  </a:lnTo>
                  <a:lnTo>
                    <a:pt x="91599" y="526182"/>
                  </a:lnTo>
                  <a:lnTo>
                    <a:pt x="112112" y="486129"/>
                  </a:lnTo>
                  <a:lnTo>
                    <a:pt x="134479" y="447230"/>
                  </a:lnTo>
                  <a:lnTo>
                    <a:pt x="158641" y="409542"/>
                  </a:lnTo>
                  <a:lnTo>
                    <a:pt x="184538" y="373123"/>
                  </a:lnTo>
                  <a:lnTo>
                    <a:pt x="212114" y="338032"/>
                  </a:lnTo>
                  <a:lnTo>
                    <a:pt x="241310" y="304327"/>
                  </a:lnTo>
                  <a:lnTo>
                    <a:pt x="272067" y="272067"/>
                  </a:lnTo>
                  <a:lnTo>
                    <a:pt x="304327" y="241310"/>
                  </a:lnTo>
                  <a:lnTo>
                    <a:pt x="338032" y="212115"/>
                  </a:lnTo>
                  <a:lnTo>
                    <a:pt x="373123" y="184539"/>
                  </a:lnTo>
                  <a:lnTo>
                    <a:pt x="409541" y="158641"/>
                  </a:lnTo>
                  <a:lnTo>
                    <a:pt x="447230" y="134479"/>
                  </a:lnTo>
                  <a:lnTo>
                    <a:pt x="486129" y="112112"/>
                  </a:lnTo>
                  <a:lnTo>
                    <a:pt x="526181" y="91599"/>
                  </a:lnTo>
                  <a:lnTo>
                    <a:pt x="567328" y="72997"/>
                  </a:lnTo>
                  <a:lnTo>
                    <a:pt x="609511" y="56365"/>
                  </a:lnTo>
                  <a:lnTo>
                    <a:pt x="652671" y="41761"/>
                  </a:lnTo>
                  <a:lnTo>
                    <a:pt x="696751" y="29244"/>
                  </a:lnTo>
                  <a:lnTo>
                    <a:pt x="741692" y="18871"/>
                  </a:lnTo>
                  <a:lnTo>
                    <a:pt x="787435" y="10702"/>
                  </a:lnTo>
                  <a:lnTo>
                    <a:pt x="833922" y="4795"/>
                  </a:lnTo>
                  <a:lnTo>
                    <a:pt x="881096" y="1208"/>
                  </a:lnTo>
                  <a:lnTo>
                    <a:pt x="928897" y="0"/>
                  </a:lnTo>
                  <a:lnTo>
                    <a:pt x="10472530" y="0"/>
                  </a:lnTo>
                  <a:lnTo>
                    <a:pt x="10520331" y="1208"/>
                  </a:lnTo>
                  <a:lnTo>
                    <a:pt x="10567504" y="4795"/>
                  </a:lnTo>
                  <a:lnTo>
                    <a:pt x="10613992" y="10702"/>
                  </a:lnTo>
                  <a:lnTo>
                    <a:pt x="10659735" y="18871"/>
                  </a:lnTo>
                  <a:lnTo>
                    <a:pt x="10704676" y="29244"/>
                  </a:lnTo>
                  <a:lnTo>
                    <a:pt x="10748755" y="41761"/>
                  </a:lnTo>
                  <a:lnTo>
                    <a:pt x="10791916" y="56365"/>
                  </a:lnTo>
                  <a:lnTo>
                    <a:pt x="10834099" y="72997"/>
                  </a:lnTo>
                  <a:lnTo>
                    <a:pt x="10875245" y="91599"/>
                  </a:lnTo>
                  <a:lnTo>
                    <a:pt x="10915298" y="112112"/>
                  </a:lnTo>
                  <a:lnTo>
                    <a:pt x="10954197" y="134479"/>
                  </a:lnTo>
                  <a:lnTo>
                    <a:pt x="10991885" y="158641"/>
                  </a:lnTo>
                  <a:lnTo>
                    <a:pt x="11028304" y="184539"/>
                  </a:lnTo>
                  <a:lnTo>
                    <a:pt x="11063395" y="212115"/>
                  </a:lnTo>
                  <a:lnTo>
                    <a:pt x="11097100" y="241310"/>
                  </a:lnTo>
                  <a:lnTo>
                    <a:pt x="11129360" y="272067"/>
                  </a:lnTo>
                  <a:lnTo>
                    <a:pt x="11160117" y="304327"/>
                  </a:lnTo>
                  <a:lnTo>
                    <a:pt x="11189312" y="338032"/>
                  </a:lnTo>
                  <a:lnTo>
                    <a:pt x="11216888" y="373123"/>
                  </a:lnTo>
                  <a:lnTo>
                    <a:pt x="11242786" y="409542"/>
                  </a:lnTo>
                  <a:lnTo>
                    <a:pt x="11266948" y="447230"/>
                  </a:lnTo>
                  <a:lnTo>
                    <a:pt x="11289315" y="486129"/>
                  </a:lnTo>
                  <a:lnTo>
                    <a:pt x="11309828" y="526182"/>
                  </a:lnTo>
                  <a:lnTo>
                    <a:pt x="11328430" y="567328"/>
                  </a:lnTo>
                  <a:lnTo>
                    <a:pt x="11345062" y="609511"/>
                  </a:lnTo>
                  <a:lnTo>
                    <a:pt x="11359666" y="652672"/>
                  </a:lnTo>
                  <a:lnTo>
                    <a:pt x="11372183" y="696751"/>
                  </a:lnTo>
                  <a:lnTo>
                    <a:pt x="11382556" y="741692"/>
                  </a:lnTo>
                  <a:lnTo>
                    <a:pt x="11390725" y="787435"/>
                  </a:lnTo>
                  <a:lnTo>
                    <a:pt x="11396632" y="833923"/>
                  </a:lnTo>
                  <a:lnTo>
                    <a:pt x="11400219" y="881096"/>
                  </a:lnTo>
                  <a:lnTo>
                    <a:pt x="11401428" y="928897"/>
                  </a:lnTo>
                  <a:lnTo>
                    <a:pt x="11401428" y="4644402"/>
                  </a:lnTo>
                  <a:lnTo>
                    <a:pt x="11400219" y="4692203"/>
                  </a:lnTo>
                  <a:lnTo>
                    <a:pt x="11396632" y="4739376"/>
                  </a:lnTo>
                  <a:lnTo>
                    <a:pt x="11390725" y="4785864"/>
                  </a:lnTo>
                  <a:lnTo>
                    <a:pt x="11382556" y="4831607"/>
                  </a:lnTo>
                  <a:lnTo>
                    <a:pt x="11372183" y="4876548"/>
                  </a:lnTo>
                  <a:lnTo>
                    <a:pt x="11359666" y="4920627"/>
                  </a:lnTo>
                  <a:lnTo>
                    <a:pt x="11345062" y="4963788"/>
                  </a:lnTo>
                  <a:lnTo>
                    <a:pt x="11328430" y="5005971"/>
                  </a:lnTo>
                  <a:lnTo>
                    <a:pt x="11309828" y="5047117"/>
                  </a:lnTo>
                  <a:lnTo>
                    <a:pt x="11289315" y="5087169"/>
                  </a:lnTo>
                  <a:lnTo>
                    <a:pt x="11266948" y="5126069"/>
                  </a:lnTo>
                  <a:lnTo>
                    <a:pt x="11242786" y="5163757"/>
                  </a:lnTo>
                  <a:lnTo>
                    <a:pt x="11216888" y="5200176"/>
                  </a:lnTo>
                  <a:lnTo>
                    <a:pt x="11189312" y="5235267"/>
                  </a:lnTo>
                  <a:lnTo>
                    <a:pt x="11160117" y="5268972"/>
                  </a:lnTo>
                  <a:lnTo>
                    <a:pt x="11129360" y="5301232"/>
                  </a:lnTo>
                  <a:lnTo>
                    <a:pt x="11097100" y="5331989"/>
                  </a:lnTo>
                  <a:lnTo>
                    <a:pt x="11063395" y="5361184"/>
                  </a:lnTo>
                  <a:lnTo>
                    <a:pt x="11028304" y="5388760"/>
                  </a:lnTo>
                  <a:lnTo>
                    <a:pt x="10991885" y="5414658"/>
                  </a:lnTo>
                  <a:lnTo>
                    <a:pt x="10954197" y="5438820"/>
                  </a:lnTo>
                  <a:lnTo>
                    <a:pt x="10915298" y="5461187"/>
                  </a:lnTo>
                  <a:lnTo>
                    <a:pt x="10875245" y="5481700"/>
                  </a:lnTo>
                  <a:lnTo>
                    <a:pt x="10834099" y="5500302"/>
                  </a:lnTo>
                  <a:lnTo>
                    <a:pt x="10791916" y="5516934"/>
                  </a:lnTo>
                  <a:lnTo>
                    <a:pt x="10748755" y="5531538"/>
                  </a:lnTo>
                  <a:lnTo>
                    <a:pt x="10704676" y="5544055"/>
                  </a:lnTo>
                  <a:lnTo>
                    <a:pt x="10659735" y="5554428"/>
                  </a:lnTo>
                  <a:lnTo>
                    <a:pt x="10613992" y="5562597"/>
                  </a:lnTo>
                  <a:lnTo>
                    <a:pt x="10567504" y="5568504"/>
                  </a:lnTo>
                  <a:lnTo>
                    <a:pt x="10520331" y="5572091"/>
                  </a:lnTo>
                  <a:lnTo>
                    <a:pt x="10472530" y="5573300"/>
                  </a:lnTo>
                  <a:lnTo>
                    <a:pt x="928897" y="5573300"/>
                  </a:lnTo>
                  <a:lnTo>
                    <a:pt x="881096" y="5572091"/>
                  </a:lnTo>
                  <a:lnTo>
                    <a:pt x="833922" y="5568504"/>
                  </a:lnTo>
                  <a:lnTo>
                    <a:pt x="787435" y="5562597"/>
                  </a:lnTo>
                  <a:lnTo>
                    <a:pt x="741692" y="5554428"/>
                  </a:lnTo>
                  <a:lnTo>
                    <a:pt x="696751" y="5544055"/>
                  </a:lnTo>
                  <a:lnTo>
                    <a:pt x="652671" y="5531538"/>
                  </a:lnTo>
                  <a:lnTo>
                    <a:pt x="609511" y="5516934"/>
                  </a:lnTo>
                  <a:lnTo>
                    <a:pt x="567328" y="5500302"/>
                  </a:lnTo>
                  <a:lnTo>
                    <a:pt x="526181" y="5481700"/>
                  </a:lnTo>
                  <a:lnTo>
                    <a:pt x="486129" y="5461187"/>
                  </a:lnTo>
                  <a:lnTo>
                    <a:pt x="447230" y="5438820"/>
                  </a:lnTo>
                  <a:lnTo>
                    <a:pt x="409541" y="5414658"/>
                  </a:lnTo>
                  <a:lnTo>
                    <a:pt x="373123" y="5388760"/>
                  </a:lnTo>
                  <a:lnTo>
                    <a:pt x="338032" y="5361184"/>
                  </a:lnTo>
                  <a:lnTo>
                    <a:pt x="304327" y="5331989"/>
                  </a:lnTo>
                  <a:lnTo>
                    <a:pt x="272067" y="5301232"/>
                  </a:lnTo>
                  <a:lnTo>
                    <a:pt x="241310" y="5268972"/>
                  </a:lnTo>
                  <a:lnTo>
                    <a:pt x="212114" y="5235267"/>
                  </a:lnTo>
                  <a:lnTo>
                    <a:pt x="184538" y="5200176"/>
                  </a:lnTo>
                  <a:lnTo>
                    <a:pt x="158641" y="5163757"/>
                  </a:lnTo>
                  <a:lnTo>
                    <a:pt x="134479" y="5126069"/>
                  </a:lnTo>
                  <a:lnTo>
                    <a:pt x="112112" y="5087169"/>
                  </a:lnTo>
                  <a:lnTo>
                    <a:pt x="91599" y="5047117"/>
                  </a:lnTo>
                  <a:lnTo>
                    <a:pt x="72997" y="5005971"/>
                  </a:lnTo>
                  <a:lnTo>
                    <a:pt x="56365" y="4963788"/>
                  </a:lnTo>
                  <a:lnTo>
                    <a:pt x="41761" y="4920627"/>
                  </a:lnTo>
                  <a:lnTo>
                    <a:pt x="29244" y="4876548"/>
                  </a:lnTo>
                  <a:lnTo>
                    <a:pt x="18871" y="4831607"/>
                  </a:lnTo>
                  <a:lnTo>
                    <a:pt x="10702" y="4785864"/>
                  </a:lnTo>
                  <a:lnTo>
                    <a:pt x="4795" y="4739376"/>
                  </a:lnTo>
                  <a:lnTo>
                    <a:pt x="1208" y="4692203"/>
                  </a:lnTo>
                  <a:lnTo>
                    <a:pt x="0" y="4644402"/>
                  </a:lnTo>
                  <a:lnTo>
                    <a:pt x="0" y="928897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47440" y="639222"/>
            <a:ext cx="921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Husky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16326" y="1165625"/>
            <a:ext cx="10367645" cy="4895850"/>
            <a:chOff x="916326" y="1466964"/>
            <a:chExt cx="10367645" cy="489585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327" y="1466964"/>
              <a:ext cx="1782979" cy="11908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326" y="2705542"/>
              <a:ext cx="1782978" cy="11886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437" y="5110706"/>
              <a:ext cx="1780751" cy="11886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84846" y="5126068"/>
              <a:ext cx="1826080" cy="11909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83429" y="5213017"/>
              <a:ext cx="1737344" cy="10916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2073" y="5136103"/>
              <a:ext cx="1793632" cy="12261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77752" y="5091643"/>
              <a:ext cx="1806055" cy="122553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688539" y="3992552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5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22407" y="3992552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5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76726" y="3993243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5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84116" y="3992550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5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88692" y="3993837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5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0BB925-AF5B-4D5B-84D0-A12556022C55}"/>
              </a:ext>
            </a:extLst>
          </p:cNvPr>
          <p:cNvSpPr txBox="1"/>
          <p:nvPr/>
        </p:nvSpPr>
        <p:spPr>
          <a:xfrm>
            <a:off x="3048000" y="4236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spc="95" dirty="0">
                <a:solidFill>
                  <a:srgbClr val="C00000"/>
                </a:solidFill>
              </a:rPr>
              <a:t>                 </a:t>
            </a:r>
            <a:r>
              <a:rPr lang="en-IN" sz="3600" spc="95" dirty="0">
                <a:solidFill>
                  <a:srgbClr val="C00000"/>
                </a:solidFill>
              </a:rPr>
              <a:t>Training</a:t>
            </a:r>
            <a:r>
              <a:rPr lang="en-IN" sz="3600" spc="315" dirty="0">
                <a:solidFill>
                  <a:srgbClr val="C00000"/>
                </a:solidFill>
              </a:rPr>
              <a:t> </a:t>
            </a:r>
            <a:r>
              <a:rPr lang="en-IN" sz="3600" spc="70" dirty="0">
                <a:solidFill>
                  <a:srgbClr val="C00000"/>
                </a:solidFill>
              </a:rPr>
              <a:t>Set</a:t>
            </a:r>
            <a:endParaRPr lang="en-IN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92717B-3013-4A78-9BFF-4AE0AC2B7E76}"/>
              </a:ext>
            </a:extLst>
          </p:cNvPr>
          <p:cNvSpPr txBox="1"/>
          <p:nvPr/>
        </p:nvSpPr>
        <p:spPr>
          <a:xfrm>
            <a:off x="-83127" y="6238695"/>
            <a:ext cx="122751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b="0" i="0" u="none" strike="noStrike" baseline="0" dirty="0">
                <a:latin typeface="DejaVuSans"/>
              </a:rPr>
              <a:t>The training data has five classes which do not include the squirrel class </a:t>
            </a:r>
            <a:r>
              <a:rPr lang="en-IN" sz="1800" b="0" i="0" u="none" strike="noStrike" baseline="0" dirty="0">
                <a:latin typeface="DejaVuSans"/>
              </a:rPr>
              <a:t>Thus, the </a:t>
            </a:r>
            <a:r>
              <a:rPr lang="en-US" sz="1800" b="0" i="0" u="none" strike="noStrike" baseline="0" dirty="0">
                <a:latin typeface="DejaVuSans"/>
              </a:rPr>
              <a:t>model is unable to recognize squirrels.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If you show an image of a squirrel to the model, the model does not know it is a squirrel.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487" y="2571718"/>
            <a:ext cx="97631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0" dirty="0"/>
              <a:t>Few-</a:t>
            </a:r>
            <a:r>
              <a:rPr sz="3600" spc="135" dirty="0"/>
              <a:t>Shot</a:t>
            </a:r>
            <a:r>
              <a:rPr sz="3600" spc="360" dirty="0"/>
              <a:t> </a:t>
            </a:r>
            <a:r>
              <a:rPr sz="3600" spc="95" dirty="0"/>
              <a:t>Prediction</a:t>
            </a:r>
            <a:r>
              <a:rPr sz="3600" spc="360" dirty="0"/>
              <a:t> </a:t>
            </a:r>
            <a:r>
              <a:rPr sz="3600" spc="175" dirty="0"/>
              <a:t>Using</a:t>
            </a:r>
            <a:r>
              <a:rPr sz="3600" spc="355" dirty="0"/>
              <a:t> </a:t>
            </a:r>
            <a:r>
              <a:rPr sz="3600" spc="70" dirty="0"/>
              <a:t>Pretrained</a:t>
            </a:r>
            <a:r>
              <a:rPr sz="3600" spc="365" dirty="0"/>
              <a:t> </a:t>
            </a:r>
            <a:r>
              <a:rPr sz="3600" spc="380" dirty="0"/>
              <a:t>CNN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86021" y="4733555"/>
            <a:ext cx="979297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 panose="020F0502020204030204"/>
                <a:cs typeface="Calibri" panose="020F0502020204030204"/>
              </a:rPr>
              <a:t>Reference: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297815" indent="-285115">
              <a:lnSpc>
                <a:spcPct val="100000"/>
              </a:lnSpc>
              <a:spcBef>
                <a:spcPts val="2100"/>
              </a:spcBef>
              <a:buFont typeface="Arial" panose="020B0604020202020204"/>
              <a:buChar char="•"/>
              <a:tabLst>
                <a:tab pos="29781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Dhillon,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Chaudhari,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Ravichandran,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Soatto.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few-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image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classification.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ICLR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2020.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7815" indent="-285115">
              <a:lnSpc>
                <a:spcPct val="100000"/>
              </a:lnSpc>
              <a:spcBef>
                <a:spcPts val="40"/>
              </a:spcBef>
              <a:buFont typeface="Arial" panose="020B0604020202020204"/>
              <a:buChar char="•"/>
              <a:tabLst>
                <a:tab pos="29781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Chen,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Wang,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Liu,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Xu,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Darrell.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Meta-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Few-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Learning.</a:t>
            </a:r>
            <a:r>
              <a:rPr sz="1800" spc="-4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arXiv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2020.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47000" y="3505200"/>
            <a:ext cx="1358900" cy="1549400"/>
            <a:chOff x="7747000" y="3505200"/>
            <a:chExt cx="1358900" cy="1549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47000" y="3505200"/>
              <a:ext cx="1358900" cy="15494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50351" y="4140652"/>
              <a:ext cx="610235" cy="802640"/>
            </a:xfrm>
            <a:custGeom>
              <a:avLst/>
              <a:gdLst/>
              <a:ahLst/>
              <a:cxnLst/>
              <a:rect l="l" t="t" r="r" b="b"/>
              <a:pathLst>
                <a:path w="610234" h="802639">
                  <a:moveTo>
                    <a:pt x="609768" y="0"/>
                  </a:moveTo>
                  <a:lnTo>
                    <a:pt x="0" y="0"/>
                  </a:lnTo>
                  <a:lnTo>
                    <a:pt x="0" y="802532"/>
                  </a:lnTo>
                  <a:lnTo>
                    <a:pt x="609768" y="802532"/>
                  </a:lnTo>
                  <a:lnTo>
                    <a:pt x="60976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60120" y="3517767"/>
              <a:ext cx="622935" cy="1425575"/>
            </a:xfrm>
            <a:custGeom>
              <a:avLst/>
              <a:gdLst/>
              <a:ahLst/>
              <a:cxnLst/>
              <a:rect l="l" t="t" r="r" b="b"/>
              <a:pathLst>
                <a:path w="622934" h="1425575">
                  <a:moveTo>
                    <a:pt x="622884" y="0"/>
                  </a:moveTo>
                  <a:lnTo>
                    <a:pt x="0" y="622884"/>
                  </a:lnTo>
                  <a:lnTo>
                    <a:pt x="0" y="1425417"/>
                  </a:lnTo>
                  <a:lnTo>
                    <a:pt x="622884" y="802533"/>
                  </a:lnTo>
                  <a:lnTo>
                    <a:pt x="622884" y="0"/>
                  </a:lnTo>
                  <a:close/>
                </a:path>
              </a:pathLst>
            </a:custGeom>
            <a:solidFill>
              <a:srgbClr val="497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50351" y="3517767"/>
              <a:ext cx="1233170" cy="622935"/>
            </a:xfrm>
            <a:custGeom>
              <a:avLst/>
              <a:gdLst/>
              <a:ahLst/>
              <a:cxnLst/>
              <a:rect l="l" t="t" r="r" b="b"/>
              <a:pathLst>
                <a:path w="1233170" h="622935">
                  <a:moveTo>
                    <a:pt x="1232653" y="0"/>
                  </a:moveTo>
                  <a:lnTo>
                    <a:pt x="622884" y="0"/>
                  </a:lnTo>
                  <a:lnTo>
                    <a:pt x="0" y="622884"/>
                  </a:lnTo>
                  <a:lnTo>
                    <a:pt x="609768" y="622884"/>
                  </a:lnTo>
                  <a:lnTo>
                    <a:pt x="1232653" y="0"/>
                  </a:lnTo>
                  <a:close/>
                </a:path>
              </a:pathLst>
            </a:custGeom>
            <a:solidFill>
              <a:srgbClr val="7BA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2118" y="318464"/>
            <a:ext cx="110316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4110">
              <a:lnSpc>
                <a:spcPct val="100000"/>
              </a:lnSpc>
              <a:spcBef>
                <a:spcPts val="100"/>
              </a:spcBef>
            </a:pPr>
            <a:r>
              <a:rPr sz="3600" spc="70" dirty="0"/>
              <a:t>Pretraining</a:t>
            </a:r>
            <a:endParaRPr sz="3600" dirty="0"/>
          </a:p>
        </p:txBody>
      </p:sp>
      <p:grpSp>
        <p:nvGrpSpPr>
          <p:cNvPr id="8" name="object 8"/>
          <p:cNvGrpSpPr/>
          <p:nvPr/>
        </p:nvGrpSpPr>
        <p:grpSpPr>
          <a:xfrm>
            <a:off x="4457700" y="3556000"/>
            <a:ext cx="1574800" cy="1498600"/>
            <a:chOff x="4457700" y="3556000"/>
            <a:chExt cx="1574800" cy="14986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556000"/>
              <a:ext cx="1574800" cy="14986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70544" y="3866876"/>
              <a:ext cx="1150620" cy="1076325"/>
            </a:xfrm>
            <a:custGeom>
              <a:avLst/>
              <a:gdLst/>
              <a:ahLst/>
              <a:cxnLst/>
              <a:rect l="l" t="t" r="r" b="b"/>
              <a:pathLst>
                <a:path w="1150620" h="1076325">
                  <a:moveTo>
                    <a:pt x="1150453" y="0"/>
                  </a:moveTo>
                  <a:lnTo>
                    <a:pt x="0" y="0"/>
                  </a:lnTo>
                  <a:lnTo>
                    <a:pt x="0" y="1076308"/>
                  </a:lnTo>
                  <a:lnTo>
                    <a:pt x="1150453" y="1076308"/>
                  </a:lnTo>
                  <a:lnTo>
                    <a:pt x="1150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20997" y="3566671"/>
              <a:ext cx="300355" cy="1376680"/>
            </a:xfrm>
            <a:custGeom>
              <a:avLst/>
              <a:gdLst/>
              <a:ahLst/>
              <a:cxnLst/>
              <a:rect l="l" t="t" r="r" b="b"/>
              <a:pathLst>
                <a:path w="300354" h="1376679">
                  <a:moveTo>
                    <a:pt x="300203" y="0"/>
                  </a:moveTo>
                  <a:lnTo>
                    <a:pt x="0" y="300203"/>
                  </a:lnTo>
                  <a:lnTo>
                    <a:pt x="0" y="1376513"/>
                  </a:lnTo>
                  <a:lnTo>
                    <a:pt x="300203" y="1076308"/>
                  </a:lnTo>
                  <a:lnTo>
                    <a:pt x="300203" y="0"/>
                  </a:lnTo>
                  <a:close/>
                </a:path>
              </a:pathLst>
            </a:custGeom>
            <a:solidFill>
              <a:srgbClr val="497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70544" y="3566671"/>
              <a:ext cx="1450975" cy="300355"/>
            </a:xfrm>
            <a:custGeom>
              <a:avLst/>
              <a:gdLst/>
              <a:ahLst/>
              <a:cxnLst/>
              <a:rect l="l" t="t" r="r" b="b"/>
              <a:pathLst>
                <a:path w="1450975" h="300354">
                  <a:moveTo>
                    <a:pt x="1450656" y="0"/>
                  </a:moveTo>
                  <a:lnTo>
                    <a:pt x="300202" y="0"/>
                  </a:lnTo>
                  <a:lnTo>
                    <a:pt x="0" y="300203"/>
                  </a:lnTo>
                  <a:lnTo>
                    <a:pt x="1150452" y="300203"/>
                  </a:lnTo>
                  <a:lnTo>
                    <a:pt x="1450656" y="0"/>
                  </a:lnTo>
                  <a:close/>
                </a:path>
              </a:pathLst>
            </a:custGeom>
            <a:solidFill>
              <a:srgbClr val="7BA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0786919" y="3310770"/>
            <a:ext cx="121285" cy="1839595"/>
          </a:xfrm>
          <a:custGeom>
            <a:avLst/>
            <a:gdLst/>
            <a:ahLst/>
            <a:cxnLst/>
            <a:rect l="l" t="t" r="r" b="b"/>
            <a:pathLst>
              <a:path w="121284" h="1839595">
                <a:moveTo>
                  <a:pt x="121284" y="0"/>
                </a:moveTo>
                <a:lnTo>
                  <a:pt x="0" y="0"/>
                </a:lnTo>
                <a:lnTo>
                  <a:pt x="0" y="1839409"/>
                </a:lnTo>
                <a:lnTo>
                  <a:pt x="121284" y="1839409"/>
                </a:lnTo>
                <a:lnTo>
                  <a:pt x="121284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657102" y="5308109"/>
            <a:ext cx="599440" cy="471170"/>
          </a:xfrm>
          <a:custGeom>
            <a:avLst/>
            <a:gdLst/>
            <a:ahLst/>
            <a:cxnLst/>
            <a:rect l="l" t="t" r="r" b="b"/>
            <a:pathLst>
              <a:path w="599440" h="471170">
                <a:moveTo>
                  <a:pt x="448994" y="0"/>
                </a:moveTo>
                <a:lnTo>
                  <a:pt x="442296" y="19099"/>
                </a:lnTo>
                <a:lnTo>
                  <a:pt x="469535" y="30920"/>
                </a:lnTo>
                <a:lnTo>
                  <a:pt x="492960" y="47283"/>
                </a:lnTo>
                <a:lnTo>
                  <a:pt x="528369" y="93637"/>
                </a:lnTo>
                <a:lnTo>
                  <a:pt x="549205" y="156176"/>
                </a:lnTo>
                <a:lnTo>
                  <a:pt x="556150" y="232915"/>
                </a:lnTo>
                <a:lnTo>
                  <a:pt x="554406" y="274417"/>
                </a:lnTo>
                <a:lnTo>
                  <a:pt x="540453" y="345978"/>
                </a:lnTo>
                <a:lnTo>
                  <a:pt x="512455" y="401866"/>
                </a:lnTo>
                <a:lnTo>
                  <a:pt x="469853" y="439570"/>
                </a:lnTo>
                <a:lnTo>
                  <a:pt x="443040" y="451445"/>
                </a:lnTo>
                <a:lnTo>
                  <a:pt x="448994" y="470544"/>
                </a:lnTo>
                <a:lnTo>
                  <a:pt x="513176" y="440438"/>
                </a:lnTo>
                <a:lnTo>
                  <a:pt x="560367" y="388317"/>
                </a:lnTo>
                <a:lnTo>
                  <a:pt x="589389" y="318523"/>
                </a:lnTo>
                <a:lnTo>
                  <a:pt x="596644" y="278626"/>
                </a:lnTo>
                <a:lnTo>
                  <a:pt x="599062" y="235397"/>
                </a:lnTo>
                <a:lnTo>
                  <a:pt x="596636" y="192259"/>
                </a:lnTo>
                <a:lnTo>
                  <a:pt x="589357" y="152393"/>
                </a:lnTo>
                <a:lnTo>
                  <a:pt x="577227" y="115799"/>
                </a:lnTo>
                <a:lnTo>
                  <a:pt x="538733" y="53554"/>
                </a:lnTo>
                <a:lnTo>
                  <a:pt x="483108" y="12317"/>
                </a:lnTo>
                <a:lnTo>
                  <a:pt x="448994" y="0"/>
                </a:lnTo>
                <a:close/>
              </a:path>
              <a:path w="599440" h="471170">
                <a:moveTo>
                  <a:pt x="150068" y="0"/>
                </a:moveTo>
                <a:lnTo>
                  <a:pt x="86041" y="30168"/>
                </a:lnTo>
                <a:lnTo>
                  <a:pt x="38818" y="82475"/>
                </a:lnTo>
                <a:lnTo>
                  <a:pt x="9704" y="152393"/>
                </a:lnTo>
                <a:lnTo>
                  <a:pt x="2426" y="192259"/>
                </a:lnTo>
                <a:lnTo>
                  <a:pt x="0" y="235397"/>
                </a:lnTo>
                <a:lnTo>
                  <a:pt x="2418" y="278626"/>
                </a:lnTo>
                <a:lnTo>
                  <a:pt x="9673" y="318523"/>
                </a:lnTo>
                <a:lnTo>
                  <a:pt x="21766" y="355086"/>
                </a:lnTo>
                <a:lnTo>
                  <a:pt x="60166" y="417129"/>
                </a:lnTo>
                <a:lnTo>
                  <a:pt x="115853" y="458243"/>
                </a:lnTo>
                <a:lnTo>
                  <a:pt x="150068" y="470544"/>
                </a:lnTo>
                <a:lnTo>
                  <a:pt x="156020" y="451445"/>
                </a:lnTo>
                <a:lnTo>
                  <a:pt x="129208" y="439570"/>
                </a:lnTo>
                <a:lnTo>
                  <a:pt x="106070" y="423043"/>
                </a:lnTo>
                <a:lnTo>
                  <a:pt x="70817" y="376038"/>
                </a:lnTo>
                <a:lnTo>
                  <a:pt x="49888" y="312104"/>
                </a:lnTo>
                <a:lnTo>
                  <a:pt x="42912" y="232915"/>
                </a:lnTo>
                <a:lnTo>
                  <a:pt x="44656" y="192770"/>
                </a:lnTo>
                <a:lnTo>
                  <a:pt x="58608" y="123131"/>
                </a:lnTo>
                <a:lnTo>
                  <a:pt x="86653" y="68189"/>
                </a:lnTo>
                <a:lnTo>
                  <a:pt x="129627" y="30920"/>
                </a:lnTo>
                <a:lnTo>
                  <a:pt x="156764" y="19099"/>
                </a:lnTo>
                <a:lnTo>
                  <a:pt x="15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388616" y="5167745"/>
            <a:ext cx="7143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</a:tabLst>
            </a:pPr>
            <a:r>
              <a:rPr sz="40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4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4000" spc="-50" dirty="0">
                <a:latin typeface="Cambria Math" panose="02040503050406030204"/>
                <a:cs typeface="Cambria Math" panose="02040503050406030204"/>
              </a:rPr>
              <a:t>𝐱</a:t>
            </a:r>
            <a:endParaRPr sz="40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82900" y="4114800"/>
            <a:ext cx="1371600" cy="3937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3000" y="4102100"/>
            <a:ext cx="1371600" cy="3937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58300" y="4064000"/>
            <a:ext cx="1371600" cy="4064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246531" y="3415593"/>
            <a:ext cx="787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Conv, </a:t>
            </a:r>
            <a:r>
              <a:rPr sz="2000" b="1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Pool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83200" y="3761572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Flatten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5887" y="3566671"/>
            <a:ext cx="1770145" cy="132760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567759" y="5046682"/>
            <a:ext cx="2927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latin typeface="Cambria Math" panose="02040503050406030204"/>
                <a:cs typeface="Cambria Math" panose="02040503050406030204"/>
              </a:rPr>
              <a:t>𝐱</a:t>
            </a:r>
            <a:endParaRPr sz="4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09879" y="3400228"/>
            <a:ext cx="787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Conv, </a:t>
            </a:r>
            <a:r>
              <a:rPr sz="2000" b="1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Pool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7251" y="1015416"/>
            <a:ext cx="9244965" cy="1422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Pretrain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CNN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extraction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(aka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embedding).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marR="5080" indent="-228600">
              <a:lnSpc>
                <a:spcPts val="3000"/>
              </a:lnSpc>
              <a:spcBef>
                <a:spcPts val="104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CNN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can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pretrained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using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standard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supervised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learning </a:t>
            </a:r>
            <a:r>
              <a:rPr sz="2800" dirty="0">
                <a:latin typeface="Calibri" panose="020F0502020204030204"/>
                <a:cs typeface="Calibri" panose="020F0502020204030204"/>
              </a:rPr>
              <a:t>or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Siamese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302" y="1036451"/>
            <a:ext cx="1065908" cy="71060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77553" y="933330"/>
            <a:ext cx="1360805" cy="1680845"/>
            <a:chOff x="777553" y="933330"/>
            <a:chExt cx="1360805" cy="16808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302" y="1791788"/>
              <a:ext cx="1065907" cy="7106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6603" y="952380"/>
              <a:ext cx="1322705" cy="1642745"/>
            </a:xfrm>
            <a:custGeom>
              <a:avLst/>
              <a:gdLst/>
              <a:ahLst/>
              <a:cxnLst/>
              <a:rect l="l" t="t" r="r" b="b"/>
              <a:pathLst>
                <a:path w="1322705" h="1642745">
                  <a:moveTo>
                    <a:pt x="0" y="220366"/>
                  </a:moveTo>
                  <a:lnTo>
                    <a:pt x="4477" y="175954"/>
                  </a:lnTo>
                  <a:lnTo>
                    <a:pt x="17317" y="134589"/>
                  </a:lnTo>
                  <a:lnTo>
                    <a:pt x="37635" y="97157"/>
                  </a:lnTo>
                  <a:lnTo>
                    <a:pt x="64543" y="64543"/>
                  </a:lnTo>
                  <a:lnTo>
                    <a:pt x="97157" y="37635"/>
                  </a:lnTo>
                  <a:lnTo>
                    <a:pt x="134590" y="17317"/>
                  </a:lnTo>
                  <a:lnTo>
                    <a:pt x="175955" y="4477"/>
                  </a:lnTo>
                  <a:lnTo>
                    <a:pt x="220366" y="0"/>
                  </a:lnTo>
                  <a:lnTo>
                    <a:pt x="1101806" y="0"/>
                  </a:lnTo>
                  <a:lnTo>
                    <a:pt x="1146217" y="4477"/>
                  </a:lnTo>
                  <a:lnTo>
                    <a:pt x="1187582" y="17317"/>
                  </a:lnTo>
                  <a:lnTo>
                    <a:pt x="1225015" y="37635"/>
                  </a:lnTo>
                  <a:lnTo>
                    <a:pt x="1257628" y="64543"/>
                  </a:lnTo>
                  <a:lnTo>
                    <a:pt x="1284537" y="97157"/>
                  </a:lnTo>
                  <a:lnTo>
                    <a:pt x="1304855" y="134589"/>
                  </a:lnTo>
                  <a:lnTo>
                    <a:pt x="1317695" y="175954"/>
                  </a:lnTo>
                  <a:lnTo>
                    <a:pt x="1322173" y="220366"/>
                  </a:lnTo>
                  <a:lnTo>
                    <a:pt x="1322173" y="1422170"/>
                  </a:lnTo>
                  <a:lnTo>
                    <a:pt x="1317695" y="1466581"/>
                  </a:lnTo>
                  <a:lnTo>
                    <a:pt x="1304855" y="1507947"/>
                  </a:lnTo>
                  <a:lnTo>
                    <a:pt x="1284537" y="1545379"/>
                  </a:lnTo>
                  <a:lnTo>
                    <a:pt x="1257628" y="1577993"/>
                  </a:lnTo>
                  <a:lnTo>
                    <a:pt x="1225015" y="1604901"/>
                  </a:lnTo>
                  <a:lnTo>
                    <a:pt x="1187582" y="1625219"/>
                  </a:lnTo>
                  <a:lnTo>
                    <a:pt x="1146217" y="1638059"/>
                  </a:lnTo>
                  <a:lnTo>
                    <a:pt x="1101806" y="1642537"/>
                  </a:lnTo>
                  <a:lnTo>
                    <a:pt x="220366" y="1642537"/>
                  </a:lnTo>
                  <a:lnTo>
                    <a:pt x="175955" y="1638059"/>
                  </a:lnTo>
                  <a:lnTo>
                    <a:pt x="134590" y="1625219"/>
                  </a:lnTo>
                  <a:lnTo>
                    <a:pt x="97157" y="1604901"/>
                  </a:lnTo>
                  <a:lnTo>
                    <a:pt x="64543" y="1577993"/>
                  </a:lnTo>
                  <a:lnTo>
                    <a:pt x="37635" y="1545379"/>
                  </a:lnTo>
                  <a:lnTo>
                    <a:pt x="17317" y="1507947"/>
                  </a:lnTo>
                  <a:lnTo>
                    <a:pt x="4477" y="1466581"/>
                  </a:lnTo>
                  <a:lnTo>
                    <a:pt x="0" y="1422170"/>
                  </a:lnTo>
                  <a:lnTo>
                    <a:pt x="0" y="220366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302" y="3651315"/>
            <a:ext cx="1065907" cy="75459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77553" y="2807967"/>
            <a:ext cx="1360805" cy="1680845"/>
            <a:chOff x="777553" y="2807967"/>
            <a:chExt cx="1360805" cy="168084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9302" y="2888717"/>
              <a:ext cx="1065907" cy="7106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96603" y="2827017"/>
              <a:ext cx="1322705" cy="1642745"/>
            </a:xfrm>
            <a:custGeom>
              <a:avLst/>
              <a:gdLst/>
              <a:ahLst/>
              <a:cxnLst/>
              <a:rect l="l" t="t" r="r" b="b"/>
              <a:pathLst>
                <a:path w="1322705" h="1642745">
                  <a:moveTo>
                    <a:pt x="0" y="220366"/>
                  </a:moveTo>
                  <a:lnTo>
                    <a:pt x="4477" y="175954"/>
                  </a:lnTo>
                  <a:lnTo>
                    <a:pt x="17317" y="134589"/>
                  </a:lnTo>
                  <a:lnTo>
                    <a:pt x="37635" y="97157"/>
                  </a:lnTo>
                  <a:lnTo>
                    <a:pt x="64543" y="64543"/>
                  </a:lnTo>
                  <a:lnTo>
                    <a:pt x="97157" y="37635"/>
                  </a:lnTo>
                  <a:lnTo>
                    <a:pt x="134590" y="17317"/>
                  </a:lnTo>
                  <a:lnTo>
                    <a:pt x="175955" y="4477"/>
                  </a:lnTo>
                  <a:lnTo>
                    <a:pt x="220366" y="0"/>
                  </a:lnTo>
                  <a:lnTo>
                    <a:pt x="1101806" y="0"/>
                  </a:lnTo>
                  <a:lnTo>
                    <a:pt x="1146217" y="4477"/>
                  </a:lnTo>
                  <a:lnTo>
                    <a:pt x="1187582" y="17317"/>
                  </a:lnTo>
                  <a:lnTo>
                    <a:pt x="1225015" y="37635"/>
                  </a:lnTo>
                  <a:lnTo>
                    <a:pt x="1257628" y="64543"/>
                  </a:lnTo>
                  <a:lnTo>
                    <a:pt x="1284537" y="97157"/>
                  </a:lnTo>
                  <a:lnTo>
                    <a:pt x="1304855" y="134589"/>
                  </a:lnTo>
                  <a:lnTo>
                    <a:pt x="1317695" y="175954"/>
                  </a:lnTo>
                  <a:lnTo>
                    <a:pt x="1322173" y="220366"/>
                  </a:lnTo>
                  <a:lnTo>
                    <a:pt x="1322173" y="1422170"/>
                  </a:lnTo>
                  <a:lnTo>
                    <a:pt x="1317695" y="1466581"/>
                  </a:lnTo>
                  <a:lnTo>
                    <a:pt x="1304855" y="1507947"/>
                  </a:lnTo>
                  <a:lnTo>
                    <a:pt x="1284537" y="1545379"/>
                  </a:lnTo>
                  <a:lnTo>
                    <a:pt x="1257628" y="1577993"/>
                  </a:lnTo>
                  <a:lnTo>
                    <a:pt x="1225015" y="1604901"/>
                  </a:lnTo>
                  <a:lnTo>
                    <a:pt x="1187582" y="1625219"/>
                  </a:lnTo>
                  <a:lnTo>
                    <a:pt x="1146217" y="1638059"/>
                  </a:lnTo>
                  <a:lnTo>
                    <a:pt x="1101806" y="1642537"/>
                  </a:lnTo>
                  <a:lnTo>
                    <a:pt x="220366" y="1642537"/>
                  </a:lnTo>
                  <a:lnTo>
                    <a:pt x="175955" y="1638059"/>
                  </a:lnTo>
                  <a:lnTo>
                    <a:pt x="134590" y="1625219"/>
                  </a:lnTo>
                  <a:lnTo>
                    <a:pt x="97157" y="1604901"/>
                  </a:lnTo>
                  <a:lnTo>
                    <a:pt x="64543" y="1577993"/>
                  </a:lnTo>
                  <a:lnTo>
                    <a:pt x="37635" y="1545379"/>
                  </a:lnTo>
                  <a:lnTo>
                    <a:pt x="17317" y="1507947"/>
                  </a:lnTo>
                  <a:lnTo>
                    <a:pt x="4477" y="1466581"/>
                  </a:lnTo>
                  <a:lnTo>
                    <a:pt x="0" y="1422170"/>
                  </a:lnTo>
                  <a:lnTo>
                    <a:pt x="0" y="220366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9302" y="4792235"/>
            <a:ext cx="1065907" cy="71036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77553" y="4684312"/>
            <a:ext cx="1360805" cy="1680845"/>
            <a:chOff x="777553" y="4684312"/>
            <a:chExt cx="1360805" cy="168084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302" y="5561703"/>
              <a:ext cx="1065907" cy="7104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96603" y="4703362"/>
              <a:ext cx="1322705" cy="1642745"/>
            </a:xfrm>
            <a:custGeom>
              <a:avLst/>
              <a:gdLst/>
              <a:ahLst/>
              <a:cxnLst/>
              <a:rect l="l" t="t" r="r" b="b"/>
              <a:pathLst>
                <a:path w="1322705" h="1642745">
                  <a:moveTo>
                    <a:pt x="0" y="220366"/>
                  </a:moveTo>
                  <a:lnTo>
                    <a:pt x="4477" y="175954"/>
                  </a:lnTo>
                  <a:lnTo>
                    <a:pt x="17317" y="134589"/>
                  </a:lnTo>
                  <a:lnTo>
                    <a:pt x="37635" y="97157"/>
                  </a:lnTo>
                  <a:lnTo>
                    <a:pt x="64543" y="64543"/>
                  </a:lnTo>
                  <a:lnTo>
                    <a:pt x="97157" y="37635"/>
                  </a:lnTo>
                  <a:lnTo>
                    <a:pt x="134590" y="17317"/>
                  </a:lnTo>
                  <a:lnTo>
                    <a:pt x="175955" y="4477"/>
                  </a:lnTo>
                  <a:lnTo>
                    <a:pt x="220366" y="0"/>
                  </a:lnTo>
                  <a:lnTo>
                    <a:pt x="1101806" y="0"/>
                  </a:lnTo>
                  <a:lnTo>
                    <a:pt x="1146217" y="4477"/>
                  </a:lnTo>
                  <a:lnTo>
                    <a:pt x="1187582" y="17317"/>
                  </a:lnTo>
                  <a:lnTo>
                    <a:pt x="1225015" y="37635"/>
                  </a:lnTo>
                  <a:lnTo>
                    <a:pt x="1257628" y="64543"/>
                  </a:lnTo>
                  <a:lnTo>
                    <a:pt x="1284537" y="97157"/>
                  </a:lnTo>
                  <a:lnTo>
                    <a:pt x="1304855" y="134589"/>
                  </a:lnTo>
                  <a:lnTo>
                    <a:pt x="1317695" y="175954"/>
                  </a:lnTo>
                  <a:lnTo>
                    <a:pt x="1322173" y="220366"/>
                  </a:lnTo>
                  <a:lnTo>
                    <a:pt x="1322173" y="1422170"/>
                  </a:lnTo>
                  <a:lnTo>
                    <a:pt x="1317695" y="1466581"/>
                  </a:lnTo>
                  <a:lnTo>
                    <a:pt x="1304855" y="1507947"/>
                  </a:lnTo>
                  <a:lnTo>
                    <a:pt x="1284537" y="1545379"/>
                  </a:lnTo>
                  <a:lnTo>
                    <a:pt x="1257628" y="1577993"/>
                  </a:lnTo>
                  <a:lnTo>
                    <a:pt x="1225015" y="1604901"/>
                  </a:lnTo>
                  <a:lnTo>
                    <a:pt x="1187582" y="1625219"/>
                  </a:lnTo>
                  <a:lnTo>
                    <a:pt x="1146217" y="1638059"/>
                  </a:lnTo>
                  <a:lnTo>
                    <a:pt x="1101806" y="1642537"/>
                  </a:lnTo>
                  <a:lnTo>
                    <a:pt x="220366" y="1642537"/>
                  </a:lnTo>
                  <a:lnTo>
                    <a:pt x="175955" y="1638059"/>
                  </a:lnTo>
                  <a:lnTo>
                    <a:pt x="134590" y="1625219"/>
                  </a:lnTo>
                  <a:lnTo>
                    <a:pt x="97157" y="1604901"/>
                  </a:lnTo>
                  <a:lnTo>
                    <a:pt x="64543" y="1577993"/>
                  </a:lnTo>
                  <a:lnTo>
                    <a:pt x="37635" y="1545379"/>
                  </a:lnTo>
                  <a:lnTo>
                    <a:pt x="17317" y="1507947"/>
                  </a:lnTo>
                  <a:lnTo>
                    <a:pt x="4477" y="1466581"/>
                  </a:lnTo>
                  <a:lnTo>
                    <a:pt x="0" y="1422170"/>
                  </a:lnTo>
                  <a:lnTo>
                    <a:pt x="0" y="220366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16314" y="201069"/>
            <a:ext cx="1683385" cy="5969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71120" marR="5080" indent="-59055">
              <a:lnSpc>
                <a:spcPts val="2100"/>
              </a:lnSpc>
              <a:spcBef>
                <a:spcPts val="420"/>
              </a:spcBef>
            </a:pPr>
            <a:r>
              <a:rPr sz="2000" spc="-30" dirty="0">
                <a:solidFill>
                  <a:srgbClr val="C00000"/>
                </a:solidFill>
              </a:rPr>
              <a:t>3-</a:t>
            </a:r>
            <a:r>
              <a:rPr sz="2000" spc="80" dirty="0">
                <a:solidFill>
                  <a:srgbClr val="C00000"/>
                </a:solidFill>
              </a:rPr>
              <a:t>Way</a:t>
            </a:r>
            <a:r>
              <a:rPr sz="2000" spc="220" dirty="0">
                <a:solidFill>
                  <a:srgbClr val="C00000"/>
                </a:solidFill>
              </a:rPr>
              <a:t> </a:t>
            </a:r>
            <a:r>
              <a:rPr sz="2000" spc="-30" dirty="0">
                <a:solidFill>
                  <a:srgbClr val="C00000"/>
                </a:solidFill>
              </a:rPr>
              <a:t>2-</a:t>
            </a:r>
            <a:r>
              <a:rPr sz="2000" spc="65" dirty="0">
                <a:solidFill>
                  <a:srgbClr val="C00000"/>
                </a:solidFill>
              </a:rPr>
              <a:t>Shot </a:t>
            </a:r>
            <a:r>
              <a:rPr sz="2000" spc="70" dirty="0">
                <a:solidFill>
                  <a:srgbClr val="C00000"/>
                </a:solidFill>
              </a:rPr>
              <a:t>Support</a:t>
            </a:r>
            <a:r>
              <a:rPr sz="2000" spc="190" dirty="0">
                <a:solidFill>
                  <a:srgbClr val="C00000"/>
                </a:solidFill>
              </a:rPr>
              <a:t> </a:t>
            </a:r>
            <a:r>
              <a:rPr sz="2000" spc="-20" dirty="0">
                <a:solidFill>
                  <a:srgbClr val="C00000"/>
                </a:solidFill>
              </a:rPr>
              <a:t>Set:</a:t>
            </a:r>
            <a:endParaRPr sz="2000"/>
          </a:p>
        </p:txBody>
      </p:sp>
      <p:sp>
        <p:nvSpPr>
          <p:cNvPr id="15" name="object 15"/>
          <p:cNvSpPr/>
          <p:nvPr/>
        </p:nvSpPr>
        <p:spPr>
          <a:xfrm>
            <a:off x="2417734" y="1351179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93754" y="1394808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5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17734" y="2088376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200"/>
                </a:lnTo>
                <a:lnTo>
                  <a:pt x="0" y="114300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17734" y="3176855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17734" y="3914052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17734" y="5080133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17734" y="5817329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9"/>
                </a:lnTo>
                <a:lnTo>
                  <a:pt x="0" y="114299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70102" y="1056770"/>
            <a:ext cx="153035" cy="485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93754" y="2147090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5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93754" y="3220449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FA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93754" y="3957679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FA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93754" y="5123727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93754" y="5860958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831971" y="277611"/>
            <a:ext cx="1069975" cy="5969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41910">
              <a:lnSpc>
                <a:spcPts val="2100"/>
              </a:lnSpc>
              <a:spcBef>
                <a:spcPts val="420"/>
              </a:spcBef>
            </a:pPr>
            <a:r>
              <a:rPr sz="2000" b="1" spc="4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Feature </a:t>
            </a:r>
            <a:r>
              <a:rPr sz="2000" b="1" spc="7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Vectors:</a:t>
            </a:r>
            <a:endParaRPr sz="200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302" y="1036451"/>
            <a:ext cx="1065908" cy="7106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302" y="1791788"/>
            <a:ext cx="1065907" cy="7106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302" y="3651315"/>
            <a:ext cx="1065907" cy="7545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9302" y="2888717"/>
            <a:ext cx="1065907" cy="7106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9302" y="4792235"/>
            <a:ext cx="1065907" cy="7103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9302" y="5561703"/>
            <a:ext cx="1065907" cy="71042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96603" y="952380"/>
            <a:ext cx="1322705" cy="1642745"/>
          </a:xfrm>
          <a:custGeom>
            <a:avLst/>
            <a:gdLst/>
            <a:ahLst/>
            <a:cxnLst/>
            <a:rect l="l" t="t" r="r" b="b"/>
            <a:pathLst>
              <a:path w="1322705" h="1642745">
                <a:moveTo>
                  <a:pt x="0" y="220366"/>
                </a:moveTo>
                <a:lnTo>
                  <a:pt x="4477" y="175954"/>
                </a:lnTo>
                <a:lnTo>
                  <a:pt x="17317" y="134589"/>
                </a:lnTo>
                <a:lnTo>
                  <a:pt x="37635" y="97157"/>
                </a:lnTo>
                <a:lnTo>
                  <a:pt x="64543" y="64543"/>
                </a:lnTo>
                <a:lnTo>
                  <a:pt x="97157" y="37635"/>
                </a:lnTo>
                <a:lnTo>
                  <a:pt x="134590" y="17317"/>
                </a:lnTo>
                <a:lnTo>
                  <a:pt x="175955" y="4477"/>
                </a:lnTo>
                <a:lnTo>
                  <a:pt x="220366" y="0"/>
                </a:lnTo>
                <a:lnTo>
                  <a:pt x="1101806" y="0"/>
                </a:lnTo>
                <a:lnTo>
                  <a:pt x="1146217" y="4477"/>
                </a:lnTo>
                <a:lnTo>
                  <a:pt x="1187582" y="17317"/>
                </a:lnTo>
                <a:lnTo>
                  <a:pt x="1225015" y="37635"/>
                </a:lnTo>
                <a:lnTo>
                  <a:pt x="1257628" y="64543"/>
                </a:lnTo>
                <a:lnTo>
                  <a:pt x="1284537" y="97157"/>
                </a:lnTo>
                <a:lnTo>
                  <a:pt x="1304855" y="134589"/>
                </a:lnTo>
                <a:lnTo>
                  <a:pt x="1317695" y="175954"/>
                </a:lnTo>
                <a:lnTo>
                  <a:pt x="1322173" y="220366"/>
                </a:lnTo>
                <a:lnTo>
                  <a:pt x="1322173" y="1422170"/>
                </a:lnTo>
                <a:lnTo>
                  <a:pt x="1317695" y="1466581"/>
                </a:lnTo>
                <a:lnTo>
                  <a:pt x="1304855" y="1507947"/>
                </a:lnTo>
                <a:lnTo>
                  <a:pt x="1284537" y="1545379"/>
                </a:lnTo>
                <a:lnTo>
                  <a:pt x="1257628" y="1577993"/>
                </a:lnTo>
                <a:lnTo>
                  <a:pt x="1225015" y="1604901"/>
                </a:lnTo>
                <a:lnTo>
                  <a:pt x="1187582" y="1625219"/>
                </a:lnTo>
                <a:lnTo>
                  <a:pt x="1146217" y="1638059"/>
                </a:lnTo>
                <a:lnTo>
                  <a:pt x="1101806" y="1642537"/>
                </a:lnTo>
                <a:lnTo>
                  <a:pt x="220366" y="1642537"/>
                </a:lnTo>
                <a:lnTo>
                  <a:pt x="175955" y="1638059"/>
                </a:lnTo>
                <a:lnTo>
                  <a:pt x="134590" y="1625219"/>
                </a:lnTo>
                <a:lnTo>
                  <a:pt x="97157" y="1604901"/>
                </a:lnTo>
                <a:lnTo>
                  <a:pt x="64543" y="1577993"/>
                </a:lnTo>
                <a:lnTo>
                  <a:pt x="37635" y="1545379"/>
                </a:lnTo>
                <a:lnTo>
                  <a:pt x="17317" y="1507947"/>
                </a:lnTo>
                <a:lnTo>
                  <a:pt x="4477" y="1466581"/>
                </a:lnTo>
                <a:lnTo>
                  <a:pt x="0" y="1422170"/>
                </a:lnTo>
                <a:lnTo>
                  <a:pt x="0" y="2203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6603" y="2827017"/>
            <a:ext cx="1322705" cy="1642745"/>
          </a:xfrm>
          <a:custGeom>
            <a:avLst/>
            <a:gdLst/>
            <a:ahLst/>
            <a:cxnLst/>
            <a:rect l="l" t="t" r="r" b="b"/>
            <a:pathLst>
              <a:path w="1322705" h="1642745">
                <a:moveTo>
                  <a:pt x="0" y="220366"/>
                </a:moveTo>
                <a:lnTo>
                  <a:pt x="4477" y="175954"/>
                </a:lnTo>
                <a:lnTo>
                  <a:pt x="17317" y="134589"/>
                </a:lnTo>
                <a:lnTo>
                  <a:pt x="37635" y="97157"/>
                </a:lnTo>
                <a:lnTo>
                  <a:pt x="64543" y="64543"/>
                </a:lnTo>
                <a:lnTo>
                  <a:pt x="97157" y="37635"/>
                </a:lnTo>
                <a:lnTo>
                  <a:pt x="134590" y="17317"/>
                </a:lnTo>
                <a:lnTo>
                  <a:pt x="175955" y="4477"/>
                </a:lnTo>
                <a:lnTo>
                  <a:pt x="220366" y="0"/>
                </a:lnTo>
                <a:lnTo>
                  <a:pt x="1101806" y="0"/>
                </a:lnTo>
                <a:lnTo>
                  <a:pt x="1146217" y="4477"/>
                </a:lnTo>
                <a:lnTo>
                  <a:pt x="1187582" y="17317"/>
                </a:lnTo>
                <a:lnTo>
                  <a:pt x="1225015" y="37635"/>
                </a:lnTo>
                <a:lnTo>
                  <a:pt x="1257628" y="64543"/>
                </a:lnTo>
                <a:lnTo>
                  <a:pt x="1284537" y="97157"/>
                </a:lnTo>
                <a:lnTo>
                  <a:pt x="1304855" y="134589"/>
                </a:lnTo>
                <a:lnTo>
                  <a:pt x="1317695" y="175954"/>
                </a:lnTo>
                <a:lnTo>
                  <a:pt x="1322173" y="220366"/>
                </a:lnTo>
                <a:lnTo>
                  <a:pt x="1322173" y="1422170"/>
                </a:lnTo>
                <a:lnTo>
                  <a:pt x="1317695" y="1466581"/>
                </a:lnTo>
                <a:lnTo>
                  <a:pt x="1304855" y="1507947"/>
                </a:lnTo>
                <a:lnTo>
                  <a:pt x="1284537" y="1545379"/>
                </a:lnTo>
                <a:lnTo>
                  <a:pt x="1257628" y="1577993"/>
                </a:lnTo>
                <a:lnTo>
                  <a:pt x="1225015" y="1604901"/>
                </a:lnTo>
                <a:lnTo>
                  <a:pt x="1187582" y="1625219"/>
                </a:lnTo>
                <a:lnTo>
                  <a:pt x="1146217" y="1638059"/>
                </a:lnTo>
                <a:lnTo>
                  <a:pt x="1101806" y="1642537"/>
                </a:lnTo>
                <a:lnTo>
                  <a:pt x="220366" y="1642537"/>
                </a:lnTo>
                <a:lnTo>
                  <a:pt x="175955" y="1638059"/>
                </a:lnTo>
                <a:lnTo>
                  <a:pt x="134590" y="1625219"/>
                </a:lnTo>
                <a:lnTo>
                  <a:pt x="97157" y="1604901"/>
                </a:lnTo>
                <a:lnTo>
                  <a:pt x="64543" y="1577993"/>
                </a:lnTo>
                <a:lnTo>
                  <a:pt x="37635" y="1545379"/>
                </a:lnTo>
                <a:lnTo>
                  <a:pt x="17317" y="1507947"/>
                </a:lnTo>
                <a:lnTo>
                  <a:pt x="4477" y="1466581"/>
                </a:lnTo>
                <a:lnTo>
                  <a:pt x="0" y="1422170"/>
                </a:lnTo>
                <a:lnTo>
                  <a:pt x="0" y="2203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6603" y="4703362"/>
            <a:ext cx="1322705" cy="1642745"/>
          </a:xfrm>
          <a:custGeom>
            <a:avLst/>
            <a:gdLst/>
            <a:ahLst/>
            <a:cxnLst/>
            <a:rect l="l" t="t" r="r" b="b"/>
            <a:pathLst>
              <a:path w="1322705" h="1642745">
                <a:moveTo>
                  <a:pt x="0" y="220366"/>
                </a:moveTo>
                <a:lnTo>
                  <a:pt x="4477" y="175954"/>
                </a:lnTo>
                <a:lnTo>
                  <a:pt x="17317" y="134589"/>
                </a:lnTo>
                <a:lnTo>
                  <a:pt x="37635" y="97157"/>
                </a:lnTo>
                <a:lnTo>
                  <a:pt x="64543" y="64543"/>
                </a:lnTo>
                <a:lnTo>
                  <a:pt x="97157" y="37635"/>
                </a:lnTo>
                <a:lnTo>
                  <a:pt x="134590" y="17317"/>
                </a:lnTo>
                <a:lnTo>
                  <a:pt x="175955" y="4477"/>
                </a:lnTo>
                <a:lnTo>
                  <a:pt x="220366" y="0"/>
                </a:lnTo>
                <a:lnTo>
                  <a:pt x="1101806" y="0"/>
                </a:lnTo>
                <a:lnTo>
                  <a:pt x="1146217" y="4477"/>
                </a:lnTo>
                <a:lnTo>
                  <a:pt x="1187582" y="17317"/>
                </a:lnTo>
                <a:lnTo>
                  <a:pt x="1225015" y="37635"/>
                </a:lnTo>
                <a:lnTo>
                  <a:pt x="1257628" y="64543"/>
                </a:lnTo>
                <a:lnTo>
                  <a:pt x="1284537" y="97157"/>
                </a:lnTo>
                <a:lnTo>
                  <a:pt x="1304855" y="134589"/>
                </a:lnTo>
                <a:lnTo>
                  <a:pt x="1317695" y="175954"/>
                </a:lnTo>
                <a:lnTo>
                  <a:pt x="1322173" y="220366"/>
                </a:lnTo>
                <a:lnTo>
                  <a:pt x="1322173" y="1422170"/>
                </a:lnTo>
                <a:lnTo>
                  <a:pt x="1317695" y="1466581"/>
                </a:lnTo>
                <a:lnTo>
                  <a:pt x="1304855" y="1507947"/>
                </a:lnTo>
                <a:lnTo>
                  <a:pt x="1284537" y="1545379"/>
                </a:lnTo>
                <a:lnTo>
                  <a:pt x="1257628" y="1577993"/>
                </a:lnTo>
                <a:lnTo>
                  <a:pt x="1225015" y="1604901"/>
                </a:lnTo>
                <a:lnTo>
                  <a:pt x="1187582" y="1625219"/>
                </a:lnTo>
                <a:lnTo>
                  <a:pt x="1146217" y="1638059"/>
                </a:lnTo>
                <a:lnTo>
                  <a:pt x="1101806" y="1642537"/>
                </a:lnTo>
                <a:lnTo>
                  <a:pt x="220366" y="1642537"/>
                </a:lnTo>
                <a:lnTo>
                  <a:pt x="175955" y="1638059"/>
                </a:lnTo>
                <a:lnTo>
                  <a:pt x="134590" y="1625219"/>
                </a:lnTo>
                <a:lnTo>
                  <a:pt x="97157" y="1604901"/>
                </a:lnTo>
                <a:lnTo>
                  <a:pt x="64543" y="1577993"/>
                </a:lnTo>
                <a:lnTo>
                  <a:pt x="37635" y="1545379"/>
                </a:lnTo>
                <a:lnTo>
                  <a:pt x="17317" y="1507947"/>
                </a:lnTo>
                <a:lnTo>
                  <a:pt x="4477" y="1466581"/>
                </a:lnTo>
                <a:lnTo>
                  <a:pt x="0" y="1422170"/>
                </a:lnTo>
                <a:lnTo>
                  <a:pt x="0" y="2203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16314" y="201069"/>
            <a:ext cx="1683385" cy="5969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71120" marR="5080" indent="-59055">
              <a:lnSpc>
                <a:spcPts val="2100"/>
              </a:lnSpc>
              <a:spcBef>
                <a:spcPts val="420"/>
              </a:spcBef>
            </a:pPr>
            <a:r>
              <a:rPr sz="2000" spc="-30" dirty="0">
                <a:solidFill>
                  <a:srgbClr val="C00000"/>
                </a:solidFill>
              </a:rPr>
              <a:t>3-</a:t>
            </a:r>
            <a:r>
              <a:rPr sz="2000" spc="80" dirty="0">
                <a:solidFill>
                  <a:srgbClr val="C00000"/>
                </a:solidFill>
              </a:rPr>
              <a:t>Way</a:t>
            </a:r>
            <a:r>
              <a:rPr sz="2000" spc="220" dirty="0">
                <a:solidFill>
                  <a:srgbClr val="C00000"/>
                </a:solidFill>
              </a:rPr>
              <a:t> </a:t>
            </a:r>
            <a:r>
              <a:rPr sz="2000" spc="-30" dirty="0">
                <a:solidFill>
                  <a:srgbClr val="C00000"/>
                </a:solidFill>
              </a:rPr>
              <a:t>2-</a:t>
            </a:r>
            <a:r>
              <a:rPr sz="2000" spc="65" dirty="0">
                <a:solidFill>
                  <a:srgbClr val="C00000"/>
                </a:solidFill>
              </a:rPr>
              <a:t>Shot </a:t>
            </a:r>
            <a:r>
              <a:rPr sz="2000" spc="70" dirty="0">
                <a:solidFill>
                  <a:srgbClr val="C00000"/>
                </a:solidFill>
              </a:rPr>
              <a:t>Support</a:t>
            </a:r>
            <a:r>
              <a:rPr sz="2000" spc="190" dirty="0">
                <a:solidFill>
                  <a:srgbClr val="C00000"/>
                </a:solidFill>
              </a:rPr>
              <a:t> </a:t>
            </a:r>
            <a:r>
              <a:rPr sz="2000" spc="-20" dirty="0">
                <a:solidFill>
                  <a:srgbClr val="C00000"/>
                </a:solidFill>
              </a:rPr>
              <a:t>Set:</a:t>
            </a:r>
            <a:endParaRPr sz="2000"/>
          </a:p>
        </p:txBody>
      </p:sp>
      <p:sp>
        <p:nvSpPr>
          <p:cNvPr id="12" name="object 12"/>
          <p:cNvSpPr/>
          <p:nvPr/>
        </p:nvSpPr>
        <p:spPr>
          <a:xfrm>
            <a:off x="2417734" y="1351179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70102" y="1056770"/>
            <a:ext cx="15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93754" y="1394808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5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17734" y="2088376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200"/>
                </a:lnTo>
                <a:lnTo>
                  <a:pt x="0" y="114300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17734" y="3176855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70102" y="1793967"/>
            <a:ext cx="153035" cy="148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17734" y="3914052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17734" y="5080133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70102" y="3619643"/>
            <a:ext cx="153035" cy="155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17734" y="5817329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9"/>
                </a:lnTo>
                <a:lnTo>
                  <a:pt x="0" y="114299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70102" y="5522921"/>
            <a:ext cx="15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93754" y="2147090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5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93754" y="3220449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FA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93754" y="3957679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FA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93754" y="5123727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93754" y="5860958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831971" y="277611"/>
            <a:ext cx="1069975" cy="5969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41910">
              <a:lnSpc>
                <a:spcPts val="2100"/>
              </a:lnSpc>
              <a:spcBef>
                <a:spcPts val="420"/>
              </a:spcBef>
            </a:pPr>
            <a:r>
              <a:rPr sz="2000" b="1" spc="4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Feature </a:t>
            </a:r>
            <a:r>
              <a:rPr sz="2000" b="1" spc="7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Vectors:</a:t>
            </a:r>
            <a:endParaRPr sz="2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86895" y="1752490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5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86895" y="3603667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FA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6895" y="5474802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34216" y="1295446"/>
            <a:ext cx="307340" cy="1017905"/>
          </a:xfrm>
          <a:custGeom>
            <a:avLst/>
            <a:gdLst/>
            <a:ahLst/>
            <a:cxnLst/>
            <a:rect l="l" t="t" r="r" b="b"/>
            <a:pathLst>
              <a:path w="307339" h="1017905">
                <a:moveTo>
                  <a:pt x="0" y="0"/>
                </a:moveTo>
                <a:lnTo>
                  <a:pt x="59721" y="2009"/>
                </a:lnTo>
                <a:lnTo>
                  <a:pt x="108491" y="7489"/>
                </a:lnTo>
                <a:lnTo>
                  <a:pt x="141372" y="15617"/>
                </a:lnTo>
                <a:lnTo>
                  <a:pt x="153429" y="25570"/>
                </a:lnTo>
                <a:lnTo>
                  <a:pt x="153429" y="483127"/>
                </a:lnTo>
                <a:lnTo>
                  <a:pt x="165486" y="493080"/>
                </a:lnTo>
                <a:lnTo>
                  <a:pt x="198368" y="501208"/>
                </a:lnTo>
                <a:lnTo>
                  <a:pt x="247137" y="506688"/>
                </a:lnTo>
                <a:lnTo>
                  <a:pt x="306859" y="508698"/>
                </a:lnTo>
                <a:lnTo>
                  <a:pt x="247137" y="510707"/>
                </a:lnTo>
                <a:lnTo>
                  <a:pt x="198368" y="516187"/>
                </a:lnTo>
                <a:lnTo>
                  <a:pt x="165486" y="524315"/>
                </a:lnTo>
                <a:lnTo>
                  <a:pt x="153429" y="534268"/>
                </a:lnTo>
                <a:lnTo>
                  <a:pt x="153429" y="991825"/>
                </a:lnTo>
                <a:lnTo>
                  <a:pt x="141372" y="1001778"/>
                </a:lnTo>
                <a:lnTo>
                  <a:pt x="108491" y="1009906"/>
                </a:lnTo>
                <a:lnTo>
                  <a:pt x="59721" y="1015386"/>
                </a:lnTo>
                <a:lnTo>
                  <a:pt x="0" y="1017396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682576" y="1426178"/>
            <a:ext cx="611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mean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87925" y="1706429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6" y="0"/>
                </a:moveTo>
                <a:lnTo>
                  <a:pt x="927736" y="76200"/>
                </a:lnTo>
                <a:lnTo>
                  <a:pt x="1" y="76198"/>
                </a:lnTo>
                <a:lnTo>
                  <a:pt x="0" y="114298"/>
                </a:lnTo>
                <a:lnTo>
                  <a:pt x="927735" y="114300"/>
                </a:lnTo>
                <a:lnTo>
                  <a:pt x="866775" y="190500"/>
                </a:lnTo>
                <a:lnTo>
                  <a:pt x="1057275" y="95250"/>
                </a:lnTo>
                <a:lnTo>
                  <a:pt x="86677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34216" y="3146623"/>
            <a:ext cx="307340" cy="1017905"/>
          </a:xfrm>
          <a:custGeom>
            <a:avLst/>
            <a:gdLst/>
            <a:ahLst/>
            <a:cxnLst/>
            <a:rect l="l" t="t" r="r" b="b"/>
            <a:pathLst>
              <a:path w="307339" h="1017904">
                <a:moveTo>
                  <a:pt x="0" y="0"/>
                </a:moveTo>
                <a:lnTo>
                  <a:pt x="59721" y="2009"/>
                </a:lnTo>
                <a:lnTo>
                  <a:pt x="108491" y="7489"/>
                </a:lnTo>
                <a:lnTo>
                  <a:pt x="141372" y="15617"/>
                </a:lnTo>
                <a:lnTo>
                  <a:pt x="153429" y="25570"/>
                </a:lnTo>
                <a:lnTo>
                  <a:pt x="153429" y="483127"/>
                </a:lnTo>
                <a:lnTo>
                  <a:pt x="165486" y="493080"/>
                </a:lnTo>
                <a:lnTo>
                  <a:pt x="198368" y="501208"/>
                </a:lnTo>
                <a:lnTo>
                  <a:pt x="247137" y="506688"/>
                </a:lnTo>
                <a:lnTo>
                  <a:pt x="306859" y="508698"/>
                </a:lnTo>
                <a:lnTo>
                  <a:pt x="247137" y="510707"/>
                </a:lnTo>
                <a:lnTo>
                  <a:pt x="198368" y="516187"/>
                </a:lnTo>
                <a:lnTo>
                  <a:pt x="165486" y="524315"/>
                </a:lnTo>
                <a:lnTo>
                  <a:pt x="153429" y="534268"/>
                </a:lnTo>
                <a:lnTo>
                  <a:pt x="153429" y="991825"/>
                </a:lnTo>
                <a:lnTo>
                  <a:pt x="141372" y="1001778"/>
                </a:lnTo>
                <a:lnTo>
                  <a:pt x="108491" y="1009906"/>
                </a:lnTo>
                <a:lnTo>
                  <a:pt x="59721" y="1015386"/>
                </a:lnTo>
                <a:lnTo>
                  <a:pt x="0" y="1017396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682576" y="3277354"/>
            <a:ext cx="611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mean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87925" y="3557605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6" y="0"/>
                </a:moveTo>
                <a:lnTo>
                  <a:pt x="927736" y="76200"/>
                </a:lnTo>
                <a:lnTo>
                  <a:pt x="1" y="76198"/>
                </a:lnTo>
                <a:lnTo>
                  <a:pt x="0" y="114298"/>
                </a:lnTo>
                <a:lnTo>
                  <a:pt x="927735" y="114300"/>
                </a:lnTo>
                <a:lnTo>
                  <a:pt x="866775" y="190500"/>
                </a:lnTo>
                <a:lnTo>
                  <a:pt x="1057275" y="95250"/>
                </a:lnTo>
                <a:lnTo>
                  <a:pt x="86677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34216" y="5015933"/>
            <a:ext cx="307340" cy="1017905"/>
          </a:xfrm>
          <a:custGeom>
            <a:avLst/>
            <a:gdLst/>
            <a:ahLst/>
            <a:cxnLst/>
            <a:rect l="l" t="t" r="r" b="b"/>
            <a:pathLst>
              <a:path w="307339" h="1017904">
                <a:moveTo>
                  <a:pt x="0" y="0"/>
                </a:moveTo>
                <a:lnTo>
                  <a:pt x="59721" y="2009"/>
                </a:lnTo>
                <a:lnTo>
                  <a:pt x="108491" y="7489"/>
                </a:lnTo>
                <a:lnTo>
                  <a:pt x="141372" y="15617"/>
                </a:lnTo>
                <a:lnTo>
                  <a:pt x="153429" y="25570"/>
                </a:lnTo>
                <a:lnTo>
                  <a:pt x="153429" y="483127"/>
                </a:lnTo>
                <a:lnTo>
                  <a:pt x="165486" y="493080"/>
                </a:lnTo>
                <a:lnTo>
                  <a:pt x="198368" y="501208"/>
                </a:lnTo>
                <a:lnTo>
                  <a:pt x="247137" y="506688"/>
                </a:lnTo>
                <a:lnTo>
                  <a:pt x="306859" y="508698"/>
                </a:lnTo>
                <a:lnTo>
                  <a:pt x="247137" y="510707"/>
                </a:lnTo>
                <a:lnTo>
                  <a:pt x="198368" y="516187"/>
                </a:lnTo>
                <a:lnTo>
                  <a:pt x="165486" y="524315"/>
                </a:lnTo>
                <a:lnTo>
                  <a:pt x="153429" y="534268"/>
                </a:lnTo>
                <a:lnTo>
                  <a:pt x="153429" y="991825"/>
                </a:lnTo>
                <a:lnTo>
                  <a:pt x="141372" y="1001778"/>
                </a:lnTo>
                <a:lnTo>
                  <a:pt x="108491" y="1009906"/>
                </a:lnTo>
                <a:lnTo>
                  <a:pt x="59721" y="1015386"/>
                </a:lnTo>
                <a:lnTo>
                  <a:pt x="0" y="1017396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82576" y="5146663"/>
            <a:ext cx="611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mean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487925" y="5426914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6" y="0"/>
                </a:moveTo>
                <a:lnTo>
                  <a:pt x="927736" y="76200"/>
                </a:lnTo>
                <a:lnTo>
                  <a:pt x="1" y="76200"/>
                </a:lnTo>
                <a:lnTo>
                  <a:pt x="0" y="114300"/>
                </a:lnTo>
                <a:lnTo>
                  <a:pt x="927735" y="114300"/>
                </a:lnTo>
                <a:lnTo>
                  <a:pt x="866775" y="190500"/>
                </a:lnTo>
                <a:lnTo>
                  <a:pt x="1057275" y="95250"/>
                </a:lnTo>
                <a:lnTo>
                  <a:pt x="86677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302" y="1036451"/>
            <a:ext cx="1065908" cy="7106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302" y="1791788"/>
            <a:ext cx="1065907" cy="7106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302" y="3651315"/>
            <a:ext cx="1065907" cy="75459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9302" y="2888717"/>
            <a:ext cx="1065907" cy="71060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9302" y="4792235"/>
            <a:ext cx="1065907" cy="7103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9302" y="5561703"/>
            <a:ext cx="1065907" cy="71042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796603" y="952380"/>
            <a:ext cx="1322705" cy="1642745"/>
          </a:xfrm>
          <a:custGeom>
            <a:avLst/>
            <a:gdLst/>
            <a:ahLst/>
            <a:cxnLst/>
            <a:rect l="l" t="t" r="r" b="b"/>
            <a:pathLst>
              <a:path w="1322705" h="1642745">
                <a:moveTo>
                  <a:pt x="0" y="220366"/>
                </a:moveTo>
                <a:lnTo>
                  <a:pt x="4477" y="175954"/>
                </a:lnTo>
                <a:lnTo>
                  <a:pt x="17317" y="134589"/>
                </a:lnTo>
                <a:lnTo>
                  <a:pt x="37635" y="97157"/>
                </a:lnTo>
                <a:lnTo>
                  <a:pt x="64543" y="64543"/>
                </a:lnTo>
                <a:lnTo>
                  <a:pt x="97157" y="37635"/>
                </a:lnTo>
                <a:lnTo>
                  <a:pt x="134590" y="17317"/>
                </a:lnTo>
                <a:lnTo>
                  <a:pt x="175955" y="4477"/>
                </a:lnTo>
                <a:lnTo>
                  <a:pt x="220366" y="0"/>
                </a:lnTo>
                <a:lnTo>
                  <a:pt x="1101806" y="0"/>
                </a:lnTo>
                <a:lnTo>
                  <a:pt x="1146217" y="4477"/>
                </a:lnTo>
                <a:lnTo>
                  <a:pt x="1187582" y="17317"/>
                </a:lnTo>
                <a:lnTo>
                  <a:pt x="1225015" y="37635"/>
                </a:lnTo>
                <a:lnTo>
                  <a:pt x="1257628" y="64543"/>
                </a:lnTo>
                <a:lnTo>
                  <a:pt x="1284537" y="97157"/>
                </a:lnTo>
                <a:lnTo>
                  <a:pt x="1304855" y="134589"/>
                </a:lnTo>
                <a:lnTo>
                  <a:pt x="1317695" y="175954"/>
                </a:lnTo>
                <a:lnTo>
                  <a:pt x="1322173" y="220366"/>
                </a:lnTo>
                <a:lnTo>
                  <a:pt x="1322173" y="1422170"/>
                </a:lnTo>
                <a:lnTo>
                  <a:pt x="1317695" y="1466581"/>
                </a:lnTo>
                <a:lnTo>
                  <a:pt x="1304855" y="1507947"/>
                </a:lnTo>
                <a:lnTo>
                  <a:pt x="1284537" y="1545379"/>
                </a:lnTo>
                <a:lnTo>
                  <a:pt x="1257628" y="1577993"/>
                </a:lnTo>
                <a:lnTo>
                  <a:pt x="1225015" y="1604901"/>
                </a:lnTo>
                <a:lnTo>
                  <a:pt x="1187582" y="1625219"/>
                </a:lnTo>
                <a:lnTo>
                  <a:pt x="1146217" y="1638059"/>
                </a:lnTo>
                <a:lnTo>
                  <a:pt x="1101806" y="1642537"/>
                </a:lnTo>
                <a:lnTo>
                  <a:pt x="220366" y="1642537"/>
                </a:lnTo>
                <a:lnTo>
                  <a:pt x="175955" y="1638059"/>
                </a:lnTo>
                <a:lnTo>
                  <a:pt x="134590" y="1625219"/>
                </a:lnTo>
                <a:lnTo>
                  <a:pt x="97157" y="1604901"/>
                </a:lnTo>
                <a:lnTo>
                  <a:pt x="64543" y="1577993"/>
                </a:lnTo>
                <a:lnTo>
                  <a:pt x="37635" y="1545379"/>
                </a:lnTo>
                <a:lnTo>
                  <a:pt x="17317" y="1507947"/>
                </a:lnTo>
                <a:lnTo>
                  <a:pt x="4477" y="1466581"/>
                </a:lnTo>
                <a:lnTo>
                  <a:pt x="0" y="1422170"/>
                </a:lnTo>
                <a:lnTo>
                  <a:pt x="0" y="2203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6603" y="2827017"/>
            <a:ext cx="1322705" cy="1642745"/>
          </a:xfrm>
          <a:custGeom>
            <a:avLst/>
            <a:gdLst/>
            <a:ahLst/>
            <a:cxnLst/>
            <a:rect l="l" t="t" r="r" b="b"/>
            <a:pathLst>
              <a:path w="1322705" h="1642745">
                <a:moveTo>
                  <a:pt x="0" y="220366"/>
                </a:moveTo>
                <a:lnTo>
                  <a:pt x="4477" y="175954"/>
                </a:lnTo>
                <a:lnTo>
                  <a:pt x="17317" y="134589"/>
                </a:lnTo>
                <a:lnTo>
                  <a:pt x="37635" y="97157"/>
                </a:lnTo>
                <a:lnTo>
                  <a:pt x="64543" y="64543"/>
                </a:lnTo>
                <a:lnTo>
                  <a:pt x="97157" y="37635"/>
                </a:lnTo>
                <a:lnTo>
                  <a:pt x="134590" y="17317"/>
                </a:lnTo>
                <a:lnTo>
                  <a:pt x="175955" y="4477"/>
                </a:lnTo>
                <a:lnTo>
                  <a:pt x="220366" y="0"/>
                </a:lnTo>
                <a:lnTo>
                  <a:pt x="1101806" y="0"/>
                </a:lnTo>
                <a:lnTo>
                  <a:pt x="1146217" y="4477"/>
                </a:lnTo>
                <a:lnTo>
                  <a:pt x="1187582" y="17317"/>
                </a:lnTo>
                <a:lnTo>
                  <a:pt x="1225015" y="37635"/>
                </a:lnTo>
                <a:lnTo>
                  <a:pt x="1257628" y="64543"/>
                </a:lnTo>
                <a:lnTo>
                  <a:pt x="1284537" y="97157"/>
                </a:lnTo>
                <a:lnTo>
                  <a:pt x="1304855" y="134589"/>
                </a:lnTo>
                <a:lnTo>
                  <a:pt x="1317695" y="175954"/>
                </a:lnTo>
                <a:lnTo>
                  <a:pt x="1322173" y="220366"/>
                </a:lnTo>
                <a:lnTo>
                  <a:pt x="1322173" y="1422170"/>
                </a:lnTo>
                <a:lnTo>
                  <a:pt x="1317695" y="1466581"/>
                </a:lnTo>
                <a:lnTo>
                  <a:pt x="1304855" y="1507947"/>
                </a:lnTo>
                <a:lnTo>
                  <a:pt x="1284537" y="1545379"/>
                </a:lnTo>
                <a:lnTo>
                  <a:pt x="1257628" y="1577993"/>
                </a:lnTo>
                <a:lnTo>
                  <a:pt x="1225015" y="1604901"/>
                </a:lnTo>
                <a:lnTo>
                  <a:pt x="1187582" y="1625219"/>
                </a:lnTo>
                <a:lnTo>
                  <a:pt x="1146217" y="1638059"/>
                </a:lnTo>
                <a:lnTo>
                  <a:pt x="1101806" y="1642537"/>
                </a:lnTo>
                <a:lnTo>
                  <a:pt x="220366" y="1642537"/>
                </a:lnTo>
                <a:lnTo>
                  <a:pt x="175955" y="1638059"/>
                </a:lnTo>
                <a:lnTo>
                  <a:pt x="134590" y="1625219"/>
                </a:lnTo>
                <a:lnTo>
                  <a:pt x="97157" y="1604901"/>
                </a:lnTo>
                <a:lnTo>
                  <a:pt x="64543" y="1577993"/>
                </a:lnTo>
                <a:lnTo>
                  <a:pt x="37635" y="1545379"/>
                </a:lnTo>
                <a:lnTo>
                  <a:pt x="17317" y="1507947"/>
                </a:lnTo>
                <a:lnTo>
                  <a:pt x="4477" y="1466581"/>
                </a:lnTo>
                <a:lnTo>
                  <a:pt x="0" y="1422170"/>
                </a:lnTo>
                <a:lnTo>
                  <a:pt x="0" y="2203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6603" y="4703362"/>
            <a:ext cx="1322705" cy="1642745"/>
          </a:xfrm>
          <a:custGeom>
            <a:avLst/>
            <a:gdLst/>
            <a:ahLst/>
            <a:cxnLst/>
            <a:rect l="l" t="t" r="r" b="b"/>
            <a:pathLst>
              <a:path w="1322705" h="1642745">
                <a:moveTo>
                  <a:pt x="0" y="220366"/>
                </a:moveTo>
                <a:lnTo>
                  <a:pt x="4477" y="175954"/>
                </a:lnTo>
                <a:lnTo>
                  <a:pt x="17317" y="134589"/>
                </a:lnTo>
                <a:lnTo>
                  <a:pt x="37635" y="97157"/>
                </a:lnTo>
                <a:lnTo>
                  <a:pt x="64543" y="64543"/>
                </a:lnTo>
                <a:lnTo>
                  <a:pt x="97157" y="37635"/>
                </a:lnTo>
                <a:lnTo>
                  <a:pt x="134590" y="17317"/>
                </a:lnTo>
                <a:lnTo>
                  <a:pt x="175955" y="4477"/>
                </a:lnTo>
                <a:lnTo>
                  <a:pt x="220366" y="0"/>
                </a:lnTo>
                <a:lnTo>
                  <a:pt x="1101806" y="0"/>
                </a:lnTo>
                <a:lnTo>
                  <a:pt x="1146217" y="4477"/>
                </a:lnTo>
                <a:lnTo>
                  <a:pt x="1187582" y="17317"/>
                </a:lnTo>
                <a:lnTo>
                  <a:pt x="1225015" y="37635"/>
                </a:lnTo>
                <a:lnTo>
                  <a:pt x="1257628" y="64543"/>
                </a:lnTo>
                <a:lnTo>
                  <a:pt x="1284537" y="97157"/>
                </a:lnTo>
                <a:lnTo>
                  <a:pt x="1304855" y="134589"/>
                </a:lnTo>
                <a:lnTo>
                  <a:pt x="1317695" y="175954"/>
                </a:lnTo>
                <a:lnTo>
                  <a:pt x="1322173" y="220366"/>
                </a:lnTo>
                <a:lnTo>
                  <a:pt x="1322173" y="1422170"/>
                </a:lnTo>
                <a:lnTo>
                  <a:pt x="1317695" y="1466581"/>
                </a:lnTo>
                <a:lnTo>
                  <a:pt x="1304855" y="1507947"/>
                </a:lnTo>
                <a:lnTo>
                  <a:pt x="1284537" y="1545379"/>
                </a:lnTo>
                <a:lnTo>
                  <a:pt x="1257628" y="1577993"/>
                </a:lnTo>
                <a:lnTo>
                  <a:pt x="1225015" y="1604901"/>
                </a:lnTo>
                <a:lnTo>
                  <a:pt x="1187582" y="1625219"/>
                </a:lnTo>
                <a:lnTo>
                  <a:pt x="1146217" y="1638059"/>
                </a:lnTo>
                <a:lnTo>
                  <a:pt x="1101806" y="1642537"/>
                </a:lnTo>
                <a:lnTo>
                  <a:pt x="220366" y="1642537"/>
                </a:lnTo>
                <a:lnTo>
                  <a:pt x="175955" y="1638059"/>
                </a:lnTo>
                <a:lnTo>
                  <a:pt x="134590" y="1625219"/>
                </a:lnTo>
                <a:lnTo>
                  <a:pt x="97157" y="1604901"/>
                </a:lnTo>
                <a:lnTo>
                  <a:pt x="64543" y="1577993"/>
                </a:lnTo>
                <a:lnTo>
                  <a:pt x="37635" y="1545379"/>
                </a:lnTo>
                <a:lnTo>
                  <a:pt x="17317" y="1507947"/>
                </a:lnTo>
                <a:lnTo>
                  <a:pt x="4477" y="1466581"/>
                </a:lnTo>
                <a:lnTo>
                  <a:pt x="0" y="1422170"/>
                </a:lnTo>
                <a:lnTo>
                  <a:pt x="0" y="220366"/>
                </a:lnTo>
                <a:close/>
              </a:path>
            </a:pathLst>
          </a:custGeom>
          <a:ln w="381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16314" y="201069"/>
            <a:ext cx="1683385" cy="5969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71120" marR="5080" indent="-59055">
              <a:lnSpc>
                <a:spcPts val="2100"/>
              </a:lnSpc>
              <a:spcBef>
                <a:spcPts val="420"/>
              </a:spcBef>
            </a:pPr>
            <a:r>
              <a:rPr sz="2000" spc="-30" dirty="0">
                <a:solidFill>
                  <a:srgbClr val="C00000"/>
                </a:solidFill>
              </a:rPr>
              <a:t>3-</a:t>
            </a:r>
            <a:r>
              <a:rPr sz="2000" spc="80" dirty="0">
                <a:solidFill>
                  <a:srgbClr val="C00000"/>
                </a:solidFill>
              </a:rPr>
              <a:t>Way</a:t>
            </a:r>
            <a:r>
              <a:rPr sz="2000" spc="220" dirty="0">
                <a:solidFill>
                  <a:srgbClr val="C00000"/>
                </a:solidFill>
              </a:rPr>
              <a:t> </a:t>
            </a:r>
            <a:r>
              <a:rPr sz="2000" spc="-30" dirty="0">
                <a:solidFill>
                  <a:srgbClr val="C00000"/>
                </a:solidFill>
              </a:rPr>
              <a:t>2-</a:t>
            </a:r>
            <a:r>
              <a:rPr sz="2000" spc="65" dirty="0">
                <a:solidFill>
                  <a:srgbClr val="C00000"/>
                </a:solidFill>
              </a:rPr>
              <a:t>Shot </a:t>
            </a:r>
            <a:r>
              <a:rPr sz="2000" spc="70" dirty="0">
                <a:solidFill>
                  <a:srgbClr val="C00000"/>
                </a:solidFill>
              </a:rPr>
              <a:t>Support</a:t>
            </a:r>
            <a:r>
              <a:rPr sz="2000" spc="190" dirty="0">
                <a:solidFill>
                  <a:srgbClr val="C00000"/>
                </a:solidFill>
              </a:rPr>
              <a:t> </a:t>
            </a:r>
            <a:r>
              <a:rPr sz="2000" spc="-20" dirty="0">
                <a:solidFill>
                  <a:srgbClr val="C00000"/>
                </a:solidFill>
              </a:rPr>
              <a:t>Set:</a:t>
            </a:r>
            <a:endParaRPr sz="2000"/>
          </a:p>
        </p:txBody>
      </p:sp>
      <p:sp>
        <p:nvSpPr>
          <p:cNvPr id="12" name="object 12"/>
          <p:cNvSpPr/>
          <p:nvPr/>
        </p:nvSpPr>
        <p:spPr>
          <a:xfrm>
            <a:off x="2417734" y="1351179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70102" y="1056770"/>
            <a:ext cx="15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93754" y="1394808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5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17734" y="2088376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200"/>
                </a:lnTo>
                <a:lnTo>
                  <a:pt x="0" y="114300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17734" y="3176855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70102" y="1793967"/>
            <a:ext cx="153035" cy="1480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17734" y="3914052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70102" y="3619643"/>
            <a:ext cx="15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17734" y="5080133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70102" y="4785724"/>
            <a:ext cx="15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17734" y="5817329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4" y="0"/>
                </a:moveTo>
                <a:lnTo>
                  <a:pt x="927734" y="76200"/>
                </a:lnTo>
                <a:lnTo>
                  <a:pt x="0" y="76199"/>
                </a:lnTo>
                <a:lnTo>
                  <a:pt x="0" y="114299"/>
                </a:lnTo>
                <a:lnTo>
                  <a:pt x="927734" y="114300"/>
                </a:lnTo>
                <a:lnTo>
                  <a:pt x="866773" y="190500"/>
                </a:lnTo>
                <a:lnTo>
                  <a:pt x="1057274" y="95250"/>
                </a:lnTo>
                <a:lnTo>
                  <a:pt x="86677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70102" y="5522921"/>
            <a:ext cx="15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93754" y="2147090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5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93754" y="3220449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FA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93754" y="3957679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FA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93754" y="5123727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93754" y="5860958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831971" y="277611"/>
            <a:ext cx="1069975" cy="5969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indent="41910">
              <a:lnSpc>
                <a:spcPts val="2100"/>
              </a:lnSpc>
              <a:spcBef>
                <a:spcPts val="420"/>
              </a:spcBef>
            </a:pPr>
            <a:r>
              <a:rPr sz="2000" b="1" spc="4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Feature </a:t>
            </a:r>
            <a:r>
              <a:rPr sz="2000" b="1" spc="7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Vectors:</a:t>
            </a:r>
            <a:endParaRPr sz="2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86895" y="1752490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5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6895" y="3603667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FA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86895" y="5474802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4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62009" y="1704259"/>
            <a:ext cx="1416685" cy="190500"/>
          </a:xfrm>
          <a:custGeom>
            <a:avLst/>
            <a:gdLst/>
            <a:ahLst/>
            <a:cxnLst/>
            <a:rect l="l" t="t" r="r" b="b"/>
            <a:pathLst>
              <a:path w="1416684" h="190500">
                <a:moveTo>
                  <a:pt x="1225331" y="0"/>
                </a:moveTo>
                <a:lnTo>
                  <a:pt x="1286784" y="75802"/>
                </a:lnTo>
                <a:lnTo>
                  <a:pt x="0" y="84141"/>
                </a:lnTo>
                <a:lnTo>
                  <a:pt x="246" y="122240"/>
                </a:lnTo>
                <a:lnTo>
                  <a:pt x="1287030" y="113902"/>
                </a:lnTo>
                <a:lnTo>
                  <a:pt x="1226565" y="190494"/>
                </a:lnTo>
                <a:lnTo>
                  <a:pt x="1416444" y="94013"/>
                </a:lnTo>
                <a:lnTo>
                  <a:pt x="122533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347623" y="1427660"/>
            <a:ext cx="1045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normalize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134216" y="1295446"/>
            <a:ext cx="307340" cy="1017905"/>
          </a:xfrm>
          <a:custGeom>
            <a:avLst/>
            <a:gdLst/>
            <a:ahLst/>
            <a:cxnLst/>
            <a:rect l="l" t="t" r="r" b="b"/>
            <a:pathLst>
              <a:path w="307339" h="1017905">
                <a:moveTo>
                  <a:pt x="0" y="0"/>
                </a:moveTo>
                <a:lnTo>
                  <a:pt x="59721" y="2009"/>
                </a:lnTo>
                <a:lnTo>
                  <a:pt x="108491" y="7489"/>
                </a:lnTo>
                <a:lnTo>
                  <a:pt x="141372" y="15617"/>
                </a:lnTo>
                <a:lnTo>
                  <a:pt x="153429" y="25570"/>
                </a:lnTo>
                <a:lnTo>
                  <a:pt x="153429" y="483127"/>
                </a:lnTo>
                <a:lnTo>
                  <a:pt x="165486" y="493080"/>
                </a:lnTo>
                <a:lnTo>
                  <a:pt x="198368" y="501208"/>
                </a:lnTo>
                <a:lnTo>
                  <a:pt x="247137" y="506688"/>
                </a:lnTo>
                <a:lnTo>
                  <a:pt x="306859" y="508698"/>
                </a:lnTo>
                <a:lnTo>
                  <a:pt x="247137" y="510707"/>
                </a:lnTo>
                <a:lnTo>
                  <a:pt x="198368" y="516187"/>
                </a:lnTo>
                <a:lnTo>
                  <a:pt x="165486" y="524315"/>
                </a:lnTo>
                <a:lnTo>
                  <a:pt x="153429" y="534268"/>
                </a:lnTo>
                <a:lnTo>
                  <a:pt x="153429" y="991825"/>
                </a:lnTo>
                <a:lnTo>
                  <a:pt x="141372" y="1001778"/>
                </a:lnTo>
                <a:lnTo>
                  <a:pt x="108491" y="1009906"/>
                </a:lnTo>
                <a:lnTo>
                  <a:pt x="59721" y="1015386"/>
                </a:lnTo>
                <a:lnTo>
                  <a:pt x="0" y="1017396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682576" y="1426178"/>
            <a:ext cx="611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mean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87925" y="1706429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6" y="0"/>
                </a:moveTo>
                <a:lnTo>
                  <a:pt x="927736" y="76200"/>
                </a:lnTo>
                <a:lnTo>
                  <a:pt x="1" y="76198"/>
                </a:lnTo>
                <a:lnTo>
                  <a:pt x="0" y="114298"/>
                </a:lnTo>
                <a:lnTo>
                  <a:pt x="927735" y="114300"/>
                </a:lnTo>
                <a:lnTo>
                  <a:pt x="866775" y="190500"/>
                </a:lnTo>
                <a:lnTo>
                  <a:pt x="1057275" y="95250"/>
                </a:lnTo>
                <a:lnTo>
                  <a:pt x="86677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34216" y="3146623"/>
            <a:ext cx="307340" cy="1017905"/>
          </a:xfrm>
          <a:custGeom>
            <a:avLst/>
            <a:gdLst/>
            <a:ahLst/>
            <a:cxnLst/>
            <a:rect l="l" t="t" r="r" b="b"/>
            <a:pathLst>
              <a:path w="307339" h="1017904">
                <a:moveTo>
                  <a:pt x="0" y="0"/>
                </a:moveTo>
                <a:lnTo>
                  <a:pt x="59721" y="2009"/>
                </a:lnTo>
                <a:lnTo>
                  <a:pt x="108491" y="7489"/>
                </a:lnTo>
                <a:lnTo>
                  <a:pt x="141372" y="15617"/>
                </a:lnTo>
                <a:lnTo>
                  <a:pt x="153429" y="25570"/>
                </a:lnTo>
                <a:lnTo>
                  <a:pt x="153429" y="483127"/>
                </a:lnTo>
                <a:lnTo>
                  <a:pt x="165486" y="493080"/>
                </a:lnTo>
                <a:lnTo>
                  <a:pt x="198368" y="501208"/>
                </a:lnTo>
                <a:lnTo>
                  <a:pt x="247137" y="506688"/>
                </a:lnTo>
                <a:lnTo>
                  <a:pt x="306859" y="508698"/>
                </a:lnTo>
                <a:lnTo>
                  <a:pt x="247137" y="510707"/>
                </a:lnTo>
                <a:lnTo>
                  <a:pt x="198368" y="516187"/>
                </a:lnTo>
                <a:lnTo>
                  <a:pt x="165486" y="524315"/>
                </a:lnTo>
                <a:lnTo>
                  <a:pt x="153429" y="534268"/>
                </a:lnTo>
                <a:lnTo>
                  <a:pt x="153429" y="991825"/>
                </a:lnTo>
                <a:lnTo>
                  <a:pt x="141372" y="1001778"/>
                </a:lnTo>
                <a:lnTo>
                  <a:pt x="108491" y="1009906"/>
                </a:lnTo>
                <a:lnTo>
                  <a:pt x="59721" y="1015386"/>
                </a:lnTo>
                <a:lnTo>
                  <a:pt x="0" y="1017396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682576" y="3277354"/>
            <a:ext cx="611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mean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487925" y="3557605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6" y="0"/>
                </a:moveTo>
                <a:lnTo>
                  <a:pt x="927736" y="76200"/>
                </a:lnTo>
                <a:lnTo>
                  <a:pt x="1" y="76198"/>
                </a:lnTo>
                <a:lnTo>
                  <a:pt x="0" y="114298"/>
                </a:lnTo>
                <a:lnTo>
                  <a:pt x="927735" y="114300"/>
                </a:lnTo>
                <a:lnTo>
                  <a:pt x="866775" y="190500"/>
                </a:lnTo>
                <a:lnTo>
                  <a:pt x="1057275" y="95250"/>
                </a:lnTo>
                <a:lnTo>
                  <a:pt x="86677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34216" y="5015933"/>
            <a:ext cx="307340" cy="1017905"/>
          </a:xfrm>
          <a:custGeom>
            <a:avLst/>
            <a:gdLst/>
            <a:ahLst/>
            <a:cxnLst/>
            <a:rect l="l" t="t" r="r" b="b"/>
            <a:pathLst>
              <a:path w="307339" h="1017904">
                <a:moveTo>
                  <a:pt x="0" y="0"/>
                </a:moveTo>
                <a:lnTo>
                  <a:pt x="59721" y="2009"/>
                </a:lnTo>
                <a:lnTo>
                  <a:pt x="108491" y="7489"/>
                </a:lnTo>
                <a:lnTo>
                  <a:pt x="141372" y="15617"/>
                </a:lnTo>
                <a:lnTo>
                  <a:pt x="153429" y="25570"/>
                </a:lnTo>
                <a:lnTo>
                  <a:pt x="153429" y="483127"/>
                </a:lnTo>
                <a:lnTo>
                  <a:pt x="165486" y="493080"/>
                </a:lnTo>
                <a:lnTo>
                  <a:pt x="198368" y="501208"/>
                </a:lnTo>
                <a:lnTo>
                  <a:pt x="247137" y="506688"/>
                </a:lnTo>
                <a:lnTo>
                  <a:pt x="306859" y="508698"/>
                </a:lnTo>
                <a:lnTo>
                  <a:pt x="247137" y="510707"/>
                </a:lnTo>
                <a:lnTo>
                  <a:pt x="198368" y="516187"/>
                </a:lnTo>
                <a:lnTo>
                  <a:pt x="165486" y="524315"/>
                </a:lnTo>
                <a:lnTo>
                  <a:pt x="153429" y="534268"/>
                </a:lnTo>
                <a:lnTo>
                  <a:pt x="153429" y="991825"/>
                </a:lnTo>
                <a:lnTo>
                  <a:pt x="141372" y="1001778"/>
                </a:lnTo>
                <a:lnTo>
                  <a:pt x="108491" y="1009906"/>
                </a:lnTo>
                <a:lnTo>
                  <a:pt x="59721" y="1015386"/>
                </a:lnTo>
                <a:lnTo>
                  <a:pt x="0" y="1017396"/>
                </a:lnTo>
              </a:path>
            </a:pathLst>
          </a:custGeom>
          <a:ln w="285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682576" y="5146663"/>
            <a:ext cx="6115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mean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87925" y="5426914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6" y="0"/>
                </a:moveTo>
                <a:lnTo>
                  <a:pt x="927736" y="76200"/>
                </a:lnTo>
                <a:lnTo>
                  <a:pt x="1" y="76200"/>
                </a:lnTo>
                <a:lnTo>
                  <a:pt x="0" y="114300"/>
                </a:lnTo>
                <a:lnTo>
                  <a:pt x="927735" y="114300"/>
                </a:lnTo>
                <a:lnTo>
                  <a:pt x="866775" y="190500"/>
                </a:lnTo>
                <a:lnTo>
                  <a:pt x="1057275" y="95250"/>
                </a:lnTo>
                <a:lnTo>
                  <a:pt x="86677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162008" y="3553952"/>
            <a:ext cx="1416685" cy="190500"/>
          </a:xfrm>
          <a:custGeom>
            <a:avLst/>
            <a:gdLst/>
            <a:ahLst/>
            <a:cxnLst/>
            <a:rect l="l" t="t" r="r" b="b"/>
            <a:pathLst>
              <a:path w="1416684" h="190500">
                <a:moveTo>
                  <a:pt x="1225331" y="0"/>
                </a:moveTo>
                <a:lnTo>
                  <a:pt x="1286783" y="75802"/>
                </a:lnTo>
                <a:lnTo>
                  <a:pt x="0" y="84141"/>
                </a:lnTo>
                <a:lnTo>
                  <a:pt x="246" y="122240"/>
                </a:lnTo>
                <a:lnTo>
                  <a:pt x="1287030" y="113902"/>
                </a:lnTo>
                <a:lnTo>
                  <a:pt x="1226565" y="190494"/>
                </a:lnTo>
                <a:lnTo>
                  <a:pt x="1416443" y="94013"/>
                </a:lnTo>
                <a:lnTo>
                  <a:pt x="122533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347621" y="3277354"/>
            <a:ext cx="1045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normalize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8162005" y="5418973"/>
            <a:ext cx="1416685" cy="190500"/>
          </a:xfrm>
          <a:custGeom>
            <a:avLst/>
            <a:gdLst/>
            <a:ahLst/>
            <a:cxnLst/>
            <a:rect l="l" t="t" r="r" b="b"/>
            <a:pathLst>
              <a:path w="1416684" h="190500">
                <a:moveTo>
                  <a:pt x="1225331" y="0"/>
                </a:moveTo>
                <a:lnTo>
                  <a:pt x="1286783" y="75802"/>
                </a:lnTo>
                <a:lnTo>
                  <a:pt x="0" y="84141"/>
                </a:lnTo>
                <a:lnTo>
                  <a:pt x="246" y="122240"/>
                </a:lnTo>
                <a:lnTo>
                  <a:pt x="1287030" y="113902"/>
                </a:lnTo>
                <a:lnTo>
                  <a:pt x="1226566" y="190495"/>
                </a:lnTo>
                <a:lnTo>
                  <a:pt x="1416444" y="94013"/>
                </a:lnTo>
                <a:lnTo>
                  <a:pt x="122533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347618" y="5142373"/>
            <a:ext cx="1045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normalize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9112AEF-4144-480E-8B65-01BDACD2FE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9424" y="1295446"/>
            <a:ext cx="1515323" cy="4738392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7045">
              <a:lnSpc>
                <a:spcPct val="100000"/>
              </a:lnSpc>
              <a:spcBef>
                <a:spcPts val="100"/>
              </a:spcBef>
            </a:pPr>
            <a:r>
              <a:rPr sz="3600" spc="155" dirty="0"/>
              <a:t>Making</a:t>
            </a:r>
            <a:r>
              <a:rPr sz="3600" spc="330" dirty="0"/>
              <a:t> </a:t>
            </a:r>
            <a:r>
              <a:rPr sz="3600" spc="70" dirty="0"/>
              <a:t>Few-</a:t>
            </a:r>
            <a:r>
              <a:rPr sz="3600" spc="135" dirty="0"/>
              <a:t>Shot</a:t>
            </a:r>
            <a:r>
              <a:rPr sz="3600" spc="345" dirty="0"/>
              <a:t> </a:t>
            </a:r>
            <a:r>
              <a:rPr sz="3600" spc="85" dirty="0"/>
              <a:t>Prediction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6159616" y="1101336"/>
            <a:ext cx="5486400" cy="5476875"/>
            <a:chOff x="6159616" y="1101336"/>
            <a:chExt cx="5486400" cy="5476875"/>
          </a:xfrm>
        </p:grpSpPr>
        <p:sp>
          <p:nvSpPr>
            <p:cNvPr id="4" name="object 4"/>
            <p:cNvSpPr/>
            <p:nvPr/>
          </p:nvSpPr>
          <p:spPr>
            <a:xfrm>
              <a:off x="6514373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2283938" y="0"/>
                  </a:moveTo>
                  <a:lnTo>
                    <a:pt x="2235543" y="503"/>
                  </a:lnTo>
                  <a:lnTo>
                    <a:pt x="2187393" y="2005"/>
                  </a:lnTo>
                  <a:lnTo>
                    <a:pt x="2139498" y="4497"/>
                  </a:lnTo>
                  <a:lnTo>
                    <a:pt x="2091869" y="7969"/>
                  </a:lnTo>
                  <a:lnTo>
                    <a:pt x="2044515" y="12410"/>
                  </a:lnTo>
                  <a:lnTo>
                    <a:pt x="1997446" y="17812"/>
                  </a:lnTo>
                  <a:lnTo>
                    <a:pt x="1950672" y="24163"/>
                  </a:lnTo>
                  <a:lnTo>
                    <a:pt x="1904203" y="31454"/>
                  </a:lnTo>
                  <a:lnTo>
                    <a:pt x="1858048" y="39675"/>
                  </a:lnTo>
                  <a:lnTo>
                    <a:pt x="1812219" y="48816"/>
                  </a:lnTo>
                  <a:lnTo>
                    <a:pt x="1766724" y="58868"/>
                  </a:lnTo>
                  <a:lnTo>
                    <a:pt x="1721573" y="69820"/>
                  </a:lnTo>
                  <a:lnTo>
                    <a:pt x="1676777" y="81662"/>
                  </a:lnTo>
                  <a:lnTo>
                    <a:pt x="1632345" y="94384"/>
                  </a:lnTo>
                  <a:lnTo>
                    <a:pt x="1588288" y="107978"/>
                  </a:lnTo>
                  <a:lnTo>
                    <a:pt x="1544614" y="122431"/>
                  </a:lnTo>
                  <a:lnTo>
                    <a:pt x="1501335" y="137736"/>
                  </a:lnTo>
                  <a:lnTo>
                    <a:pt x="1458460" y="153881"/>
                  </a:lnTo>
                  <a:lnTo>
                    <a:pt x="1415999" y="170857"/>
                  </a:lnTo>
                  <a:lnTo>
                    <a:pt x="1373961" y="188654"/>
                  </a:lnTo>
                  <a:lnTo>
                    <a:pt x="1332357" y="207262"/>
                  </a:lnTo>
                  <a:lnTo>
                    <a:pt x="1291197" y="226672"/>
                  </a:lnTo>
                  <a:lnTo>
                    <a:pt x="1250490" y="246872"/>
                  </a:lnTo>
                  <a:lnTo>
                    <a:pt x="1210247" y="267854"/>
                  </a:lnTo>
                  <a:lnTo>
                    <a:pt x="1170477" y="289607"/>
                  </a:lnTo>
                  <a:lnTo>
                    <a:pt x="1131191" y="312121"/>
                  </a:lnTo>
                  <a:lnTo>
                    <a:pt x="1092397" y="335387"/>
                  </a:lnTo>
                  <a:lnTo>
                    <a:pt x="1054107" y="359395"/>
                  </a:lnTo>
                  <a:lnTo>
                    <a:pt x="1016330" y="384134"/>
                  </a:lnTo>
                  <a:lnTo>
                    <a:pt x="979075" y="409595"/>
                  </a:lnTo>
                  <a:lnTo>
                    <a:pt x="942353" y="435768"/>
                  </a:lnTo>
                  <a:lnTo>
                    <a:pt x="906174" y="462643"/>
                  </a:lnTo>
                  <a:lnTo>
                    <a:pt x="870548" y="490210"/>
                  </a:lnTo>
                  <a:lnTo>
                    <a:pt x="835484" y="518459"/>
                  </a:lnTo>
                  <a:lnTo>
                    <a:pt x="800993" y="547380"/>
                  </a:lnTo>
                  <a:lnTo>
                    <a:pt x="767084" y="576963"/>
                  </a:lnTo>
                  <a:lnTo>
                    <a:pt x="733767" y="607199"/>
                  </a:lnTo>
                  <a:lnTo>
                    <a:pt x="701052" y="638077"/>
                  </a:lnTo>
                  <a:lnTo>
                    <a:pt x="668950" y="669587"/>
                  </a:lnTo>
                  <a:lnTo>
                    <a:pt x="637469" y="701720"/>
                  </a:lnTo>
                  <a:lnTo>
                    <a:pt x="606621" y="734466"/>
                  </a:lnTo>
                  <a:lnTo>
                    <a:pt x="576414" y="767815"/>
                  </a:lnTo>
                  <a:lnTo>
                    <a:pt x="546859" y="801756"/>
                  </a:lnTo>
                  <a:lnTo>
                    <a:pt x="517965" y="836280"/>
                  </a:lnTo>
                  <a:lnTo>
                    <a:pt x="489743" y="871377"/>
                  </a:lnTo>
                  <a:lnTo>
                    <a:pt x="462202" y="907038"/>
                  </a:lnTo>
                  <a:lnTo>
                    <a:pt x="435353" y="943251"/>
                  </a:lnTo>
                  <a:lnTo>
                    <a:pt x="409205" y="980008"/>
                  </a:lnTo>
                  <a:lnTo>
                    <a:pt x="383768" y="1017298"/>
                  </a:lnTo>
                  <a:lnTo>
                    <a:pt x="359053" y="1055111"/>
                  </a:lnTo>
                  <a:lnTo>
                    <a:pt x="335068" y="1093438"/>
                  </a:lnTo>
                  <a:lnTo>
                    <a:pt x="311824" y="1132269"/>
                  </a:lnTo>
                  <a:lnTo>
                    <a:pt x="289331" y="1171593"/>
                  </a:lnTo>
                  <a:lnTo>
                    <a:pt x="267599" y="1211401"/>
                  </a:lnTo>
                  <a:lnTo>
                    <a:pt x="246637" y="1251682"/>
                  </a:lnTo>
                  <a:lnTo>
                    <a:pt x="226456" y="1292428"/>
                  </a:lnTo>
                  <a:lnTo>
                    <a:pt x="207065" y="1333627"/>
                  </a:lnTo>
                  <a:lnTo>
                    <a:pt x="188475" y="1375270"/>
                  </a:lnTo>
                  <a:lnTo>
                    <a:pt x="170695" y="1417348"/>
                  </a:lnTo>
                  <a:lnTo>
                    <a:pt x="153735" y="1459850"/>
                  </a:lnTo>
                  <a:lnTo>
                    <a:pt x="137605" y="1502766"/>
                  </a:lnTo>
                  <a:lnTo>
                    <a:pt x="122315" y="1546086"/>
                  </a:lnTo>
                  <a:lnTo>
                    <a:pt x="107875" y="1589801"/>
                  </a:lnTo>
                  <a:lnTo>
                    <a:pt x="94295" y="1633901"/>
                  </a:lnTo>
                  <a:lnTo>
                    <a:pt x="81584" y="1678375"/>
                  </a:lnTo>
                  <a:lnTo>
                    <a:pt x="69753" y="1723214"/>
                  </a:lnTo>
                  <a:lnTo>
                    <a:pt x="58812" y="1768407"/>
                  </a:lnTo>
                  <a:lnTo>
                    <a:pt x="48770" y="1813946"/>
                  </a:lnTo>
                  <a:lnTo>
                    <a:pt x="39637" y="1859819"/>
                  </a:lnTo>
                  <a:lnTo>
                    <a:pt x="31424" y="1906017"/>
                  </a:lnTo>
                  <a:lnTo>
                    <a:pt x="24140" y="1952531"/>
                  </a:lnTo>
                  <a:lnTo>
                    <a:pt x="17795" y="1999350"/>
                  </a:lnTo>
                  <a:lnTo>
                    <a:pt x="12399" y="2046463"/>
                  </a:lnTo>
                  <a:lnTo>
                    <a:pt x="7961" y="2093863"/>
                  </a:lnTo>
                  <a:lnTo>
                    <a:pt x="4493" y="2141537"/>
                  </a:lnTo>
                  <a:lnTo>
                    <a:pt x="2003" y="2189478"/>
                  </a:lnTo>
                  <a:lnTo>
                    <a:pt x="502" y="2237674"/>
                  </a:lnTo>
                  <a:lnTo>
                    <a:pt x="0" y="2286115"/>
                  </a:lnTo>
                  <a:lnTo>
                    <a:pt x="502" y="2334557"/>
                  </a:lnTo>
                  <a:lnTo>
                    <a:pt x="2003" y="2382752"/>
                  </a:lnTo>
                  <a:lnTo>
                    <a:pt x="4493" y="2430693"/>
                  </a:lnTo>
                  <a:lnTo>
                    <a:pt x="7961" y="2478367"/>
                  </a:lnTo>
                  <a:lnTo>
                    <a:pt x="12399" y="2525767"/>
                  </a:lnTo>
                  <a:lnTo>
                    <a:pt x="17795" y="2572881"/>
                  </a:lnTo>
                  <a:lnTo>
                    <a:pt x="24140" y="2619699"/>
                  </a:lnTo>
                  <a:lnTo>
                    <a:pt x="31424" y="2666213"/>
                  </a:lnTo>
                  <a:lnTo>
                    <a:pt x="39637" y="2712411"/>
                  </a:lnTo>
                  <a:lnTo>
                    <a:pt x="48770" y="2758285"/>
                  </a:lnTo>
                  <a:lnTo>
                    <a:pt x="58812" y="2803823"/>
                  </a:lnTo>
                  <a:lnTo>
                    <a:pt x="69753" y="2849017"/>
                  </a:lnTo>
                  <a:lnTo>
                    <a:pt x="81584" y="2893855"/>
                  </a:lnTo>
                  <a:lnTo>
                    <a:pt x="94295" y="2938329"/>
                  </a:lnTo>
                  <a:lnTo>
                    <a:pt x="107875" y="2982429"/>
                  </a:lnTo>
                  <a:lnTo>
                    <a:pt x="122315" y="3026144"/>
                  </a:lnTo>
                  <a:lnTo>
                    <a:pt x="137605" y="3069464"/>
                  </a:lnTo>
                  <a:lnTo>
                    <a:pt x="153735" y="3112380"/>
                  </a:lnTo>
                  <a:lnTo>
                    <a:pt x="170695" y="3154882"/>
                  </a:lnTo>
                  <a:lnTo>
                    <a:pt x="188475" y="3196960"/>
                  </a:lnTo>
                  <a:lnTo>
                    <a:pt x="207065" y="3238603"/>
                  </a:lnTo>
                  <a:lnTo>
                    <a:pt x="226456" y="3279803"/>
                  </a:lnTo>
                  <a:lnTo>
                    <a:pt x="246637" y="3320548"/>
                  </a:lnTo>
                  <a:lnTo>
                    <a:pt x="267599" y="3360830"/>
                  </a:lnTo>
                  <a:lnTo>
                    <a:pt x="289331" y="3400638"/>
                  </a:lnTo>
                  <a:lnTo>
                    <a:pt x="311824" y="3439962"/>
                  </a:lnTo>
                  <a:lnTo>
                    <a:pt x="335068" y="3478792"/>
                  </a:lnTo>
                  <a:lnTo>
                    <a:pt x="359053" y="3517119"/>
                  </a:lnTo>
                  <a:lnTo>
                    <a:pt x="383768" y="3554932"/>
                  </a:lnTo>
                  <a:lnTo>
                    <a:pt x="409205" y="3592222"/>
                  </a:lnTo>
                  <a:lnTo>
                    <a:pt x="435353" y="3628979"/>
                  </a:lnTo>
                  <a:lnTo>
                    <a:pt x="462202" y="3665193"/>
                  </a:lnTo>
                  <a:lnTo>
                    <a:pt x="489743" y="3700853"/>
                  </a:lnTo>
                  <a:lnTo>
                    <a:pt x="517965" y="3735950"/>
                  </a:lnTo>
                  <a:lnTo>
                    <a:pt x="546859" y="3770475"/>
                  </a:lnTo>
                  <a:lnTo>
                    <a:pt x="576414" y="3804416"/>
                  </a:lnTo>
                  <a:lnTo>
                    <a:pt x="606621" y="3837764"/>
                  </a:lnTo>
                  <a:lnTo>
                    <a:pt x="637469" y="3870510"/>
                  </a:lnTo>
                  <a:lnTo>
                    <a:pt x="668950" y="3902643"/>
                  </a:lnTo>
                  <a:lnTo>
                    <a:pt x="701052" y="3934154"/>
                  </a:lnTo>
                  <a:lnTo>
                    <a:pt x="733767" y="3965032"/>
                  </a:lnTo>
                  <a:lnTo>
                    <a:pt x="767084" y="3995268"/>
                  </a:lnTo>
                  <a:lnTo>
                    <a:pt x="800993" y="4024851"/>
                  </a:lnTo>
                  <a:lnTo>
                    <a:pt x="835484" y="4053772"/>
                  </a:lnTo>
                  <a:lnTo>
                    <a:pt x="870548" y="4082021"/>
                  </a:lnTo>
                  <a:lnTo>
                    <a:pt x="906174" y="4109588"/>
                  </a:lnTo>
                  <a:lnTo>
                    <a:pt x="942353" y="4136463"/>
                  </a:lnTo>
                  <a:lnTo>
                    <a:pt x="979075" y="4162636"/>
                  </a:lnTo>
                  <a:lnTo>
                    <a:pt x="1016330" y="4188097"/>
                  </a:lnTo>
                  <a:lnTo>
                    <a:pt x="1054107" y="4212836"/>
                  </a:lnTo>
                  <a:lnTo>
                    <a:pt x="1092397" y="4236844"/>
                  </a:lnTo>
                  <a:lnTo>
                    <a:pt x="1131191" y="4260110"/>
                  </a:lnTo>
                  <a:lnTo>
                    <a:pt x="1170477" y="4282624"/>
                  </a:lnTo>
                  <a:lnTo>
                    <a:pt x="1210247" y="4304377"/>
                  </a:lnTo>
                  <a:lnTo>
                    <a:pt x="1250490" y="4325359"/>
                  </a:lnTo>
                  <a:lnTo>
                    <a:pt x="1291197" y="4345559"/>
                  </a:lnTo>
                  <a:lnTo>
                    <a:pt x="1332357" y="4364968"/>
                  </a:lnTo>
                  <a:lnTo>
                    <a:pt x="1373961" y="4383577"/>
                  </a:lnTo>
                  <a:lnTo>
                    <a:pt x="1415999" y="4401374"/>
                  </a:lnTo>
                  <a:lnTo>
                    <a:pt x="1458460" y="4418350"/>
                  </a:lnTo>
                  <a:lnTo>
                    <a:pt x="1501335" y="4434495"/>
                  </a:lnTo>
                  <a:lnTo>
                    <a:pt x="1544614" y="4449800"/>
                  </a:lnTo>
                  <a:lnTo>
                    <a:pt x="1588288" y="4464253"/>
                  </a:lnTo>
                  <a:lnTo>
                    <a:pt x="1632345" y="4477847"/>
                  </a:lnTo>
                  <a:lnTo>
                    <a:pt x="1676777" y="4490569"/>
                  </a:lnTo>
                  <a:lnTo>
                    <a:pt x="1721573" y="4502411"/>
                  </a:lnTo>
                  <a:lnTo>
                    <a:pt x="1766724" y="4513363"/>
                  </a:lnTo>
                  <a:lnTo>
                    <a:pt x="1812219" y="4523415"/>
                  </a:lnTo>
                  <a:lnTo>
                    <a:pt x="1858048" y="4532556"/>
                  </a:lnTo>
                  <a:lnTo>
                    <a:pt x="1904203" y="4540777"/>
                  </a:lnTo>
                  <a:lnTo>
                    <a:pt x="1950672" y="4548068"/>
                  </a:lnTo>
                  <a:lnTo>
                    <a:pt x="1997446" y="4554419"/>
                  </a:lnTo>
                  <a:lnTo>
                    <a:pt x="2044515" y="4559821"/>
                  </a:lnTo>
                  <a:lnTo>
                    <a:pt x="2091869" y="4564262"/>
                  </a:lnTo>
                  <a:lnTo>
                    <a:pt x="2139498" y="4567734"/>
                  </a:lnTo>
                  <a:lnTo>
                    <a:pt x="2187393" y="4570226"/>
                  </a:lnTo>
                  <a:lnTo>
                    <a:pt x="2235543" y="4571728"/>
                  </a:lnTo>
                  <a:lnTo>
                    <a:pt x="2283938" y="4572232"/>
                  </a:lnTo>
                  <a:lnTo>
                    <a:pt x="2332334" y="4571728"/>
                  </a:lnTo>
                  <a:lnTo>
                    <a:pt x="2380484" y="4570226"/>
                  </a:lnTo>
                  <a:lnTo>
                    <a:pt x="2428378" y="4567734"/>
                  </a:lnTo>
                  <a:lnTo>
                    <a:pt x="2476007" y="4564262"/>
                  </a:lnTo>
                  <a:lnTo>
                    <a:pt x="2523362" y="4559821"/>
                  </a:lnTo>
                  <a:lnTo>
                    <a:pt x="2570431" y="4554419"/>
                  </a:lnTo>
                  <a:lnTo>
                    <a:pt x="2617205" y="4548068"/>
                  </a:lnTo>
                  <a:lnTo>
                    <a:pt x="2663674" y="4540777"/>
                  </a:lnTo>
                  <a:lnTo>
                    <a:pt x="2709828" y="4532556"/>
                  </a:lnTo>
                  <a:lnTo>
                    <a:pt x="2755658" y="4523415"/>
                  </a:lnTo>
                  <a:lnTo>
                    <a:pt x="2801153" y="4513363"/>
                  </a:lnTo>
                  <a:lnTo>
                    <a:pt x="2846304" y="4502411"/>
                  </a:lnTo>
                  <a:lnTo>
                    <a:pt x="2891100" y="4490569"/>
                  </a:lnTo>
                  <a:lnTo>
                    <a:pt x="2935531" y="4477847"/>
                  </a:lnTo>
                  <a:lnTo>
                    <a:pt x="2979589" y="4464253"/>
                  </a:lnTo>
                  <a:lnTo>
                    <a:pt x="3023262" y="4449800"/>
                  </a:lnTo>
                  <a:lnTo>
                    <a:pt x="3066541" y="4434495"/>
                  </a:lnTo>
                  <a:lnTo>
                    <a:pt x="3109417" y="4418350"/>
                  </a:lnTo>
                  <a:lnTo>
                    <a:pt x="3151878" y="4401374"/>
                  </a:lnTo>
                  <a:lnTo>
                    <a:pt x="3193915" y="4383577"/>
                  </a:lnTo>
                  <a:lnTo>
                    <a:pt x="3235519" y="4364968"/>
                  </a:lnTo>
                  <a:lnTo>
                    <a:pt x="3276679" y="4345559"/>
                  </a:lnTo>
                  <a:lnTo>
                    <a:pt x="3317386" y="4325359"/>
                  </a:lnTo>
                  <a:lnTo>
                    <a:pt x="3357629" y="4304377"/>
                  </a:lnTo>
                  <a:lnTo>
                    <a:pt x="3397399" y="4282624"/>
                  </a:lnTo>
                  <a:lnTo>
                    <a:pt x="3436686" y="4260110"/>
                  </a:lnTo>
                  <a:lnTo>
                    <a:pt x="3475479" y="4236844"/>
                  </a:lnTo>
                  <a:lnTo>
                    <a:pt x="3513770" y="4212836"/>
                  </a:lnTo>
                  <a:lnTo>
                    <a:pt x="3551547" y="4188097"/>
                  </a:lnTo>
                  <a:lnTo>
                    <a:pt x="3588802" y="4162636"/>
                  </a:lnTo>
                  <a:lnTo>
                    <a:pt x="3625523" y="4136463"/>
                  </a:lnTo>
                  <a:lnTo>
                    <a:pt x="3661702" y="4109588"/>
                  </a:lnTo>
                  <a:lnTo>
                    <a:pt x="3697329" y="4082021"/>
                  </a:lnTo>
                  <a:lnTo>
                    <a:pt x="3732392" y="4053772"/>
                  </a:lnTo>
                  <a:lnTo>
                    <a:pt x="3766884" y="4024851"/>
                  </a:lnTo>
                  <a:lnTo>
                    <a:pt x="3800793" y="3995268"/>
                  </a:lnTo>
                  <a:lnTo>
                    <a:pt x="3834110" y="3965032"/>
                  </a:lnTo>
                  <a:lnTo>
                    <a:pt x="3866824" y="3934154"/>
                  </a:lnTo>
                  <a:lnTo>
                    <a:pt x="3898927" y="3902643"/>
                  </a:lnTo>
                  <a:lnTo>
                    <a:pt x="3930407" y="3870510"/>
                  </a:lnTo>
                  <a:lnTo>
                    <a:pt x="3961256" y="3837764"/>
                  </a:lnTo>
                  <a:lnTo>
                    <a:pt x="3991463" y="3804416"/>
                  </a:lnTo>
                  <a:lnTo>
                    <a:pt x="4021018" y="3770475"/>
                  </a:lnTo>
                  <a:lnTo>
                    <a:pt x="4049912" y="3735950"/>
                  </a:lnTo>
                  <a:lnTo>
                    <a:pt x="4078134" y="3700853"/>
                  </a:lnTo>
                  <a:lnTo>
                    <a:pt x="4105674" y="3665193"/>
                  </a:lnTo>
                  <a:lnTo>
                    <a:pt x="4132523" y="3628979"/>
                  </a:lnTo>
                  <a:lnTo>
                    <a:pt x="4158671" y="3592222"/>
                  </a:lnTo>
                  <a:lnTo>
                    <a:pt x="4184108" y="3554932"/>
                  </a:lnTo>
                  <a:lnTo>
                    <a:pt x="4208824" y="3517119"/>
                  </a:lnTo>
                  <a:lnTo>
                    <a:pt x="4232809" y="3478792"/>
                  </a:lnTo>
                  <a:lnTo>
                    <a:pt x="4256052" y="3439962"/>
                  </a:lnTo>
                  <a:lnTo>
                    <a:pt x="4278545" y="3400638"/>
                  </a:lnTo>
                  <a:lnTo>
                    <a:pt x="4300278" y="3360830"/>
                  </a:lnTo>
                  <a:lnTo>
                    <a:pt x="4321240" y="3320548"/>
                  </a:lnTo>
                  <a:lnTo>
                    <a:pt x="4341421" y="3279803"/>
                  </a:lnTo>
                  <a:lnTo>
                    <a:pt x="4360811" y="3238603"/>
                  </a:lnTo>
                  <a:lnTo>
                    <a:pt x="4379402" y="3196960"/>
                  </a:lnTo>
                  <a:lnTo>
                    <a:pt x="4397182" y="3154882"/>
                  </a:lnTo>
                  <a:lnTo>
                    <a:pt x="4414142" y="3112380"/>
                  </a:lnTo>
                  <a:lnTo>
                    <a:pt x="4430272" y="3069464"/>
                  </a:lnTo>
                  <a:lnTo>
                    <a:pt x="4445562" y="3026144"/>
                  </a:lnTo>
                  <a:lnTo>
                    <a:pt x="4460002" y="2982429"/>
                  </a:lnTo>
                  <a:lnTo>
                    <a:pt x="4473582" y="2938329"/>
                  </a:lnTo>
                  <a:lnTo>
                    <a:pt x="4486293" y="2893855"/>
                  </a:lnTo>
                  <a:lnTo>
                    <a:pt x="4498123" y="2849017"/>
                  </a:lnTo>
                  <a:lnTo>
                    <a:pt x="4509065" y="2803823"/>
                  </a:lnTo>
                  <a:lnTo>
                    <a:pt x="4519107" y="2758285"/>
                  </a:lnTo>
                  <a:lnTo>
                    <a:pt x="4528239" y="2712411"/>
                  </a:lnTo>
                  <a:lnTo>
                    <a:pt x="4536453" y="2666213"/>
                  </a:lnTo>
                  <a:lnTo>
                    <a:pt x="4543737" y="2619699"/>
                  </a:lnTo>
                  <a:lnTo>
                    <a:pt x="4550082" y="2572881"/>
                  </a:lnTo>
                  <a:lnTo>
                    <a:pt x="4555478" y="2525767"/>
                  </a:lnTo>
                  <a:lnTo>
                    <a:pt x="4559915" y="2478367"/>
                  </a:lnTo>
                  <a:lnTo>
                    <a:pt x="4563384" y="2430693"/>
                  </a:lnTo>
                  <a:lnTo>
                    <a:pt x="4565873" y="2382752"/>
                  </a:lnTo>
                  <a:lnTo>
                    <a:pt x="4567375" y="2334557"/>
                  </a:lnTo>
                  <a:lnTo>
                    <a:pt x="4567877" y="2286115"/>
                  </a:lnTo>
                  <a:lnTo>
                    <a:pt x="4567375" y="2237674"/>
                  </a:lnTo>
                  <a:lnTo>
                    <a:pt x="4565873" y="2189478"/>
                  </a:lnTo>
                  <a:lnTo>
                    <a:pt x="4563384" y="2141537"/>
                  </a:lnTo>
                  <a:lnTo>
                    <a:pt x="4559915" y="2093863"/>
                  </a:lnTo>
                  <a:lnTo>
                    <a:pt x="4555478" y="2046463"/>
                  </a:lnTo>
                  <a:lnTo>
                    <a:pt x="4550082" y="1999350"/>
                  </a:lnTo>
                  <a:lnTo>
                    <a:pt x="4543737" y="1952531"/>
                  </a:lnTo>
                  <a:lnTo>
                    <a:pt x="4536453" y="1906017"/>
                  </a:lnTo>
                  <a:lnTo>
                    <a:pt x="4528239" y="1859819"/>
                  </a:lnTo>
                  <a:lnTo>
                    <a:pt x="4519107" y="1813946"/>
                  </a:lnTo>
                  <a:lnTo>
                    <a:pt x="4509065" y="1768407"/>
                  </a:lnTo>
                  <a:lnTo>
                    <a:pt x="4498123" y="1723214"/>
                  </a:lnTo>
                  <a:lnTo>
                    <a:pt x="4486293" y="1678375"/>
                  </a:lnTo>
                  <a:lnTo>
                    <a:pt x="4473582" y="1633901"/>
                  </a:lnTo>
                  <a:lnTo>
                    <a:pt x="4460002" y="1589801"/>
                  </a:lnTo>
                  <a:lnTo>
                    <a:pt x="4445562" y="1546086"/>
                  </a:lnTo>
                  <a:lnTo>
                    <a:pt x="4430272" y="1502766"/>
                  </a:lnTo>
                  <a:lnTo>
                    <a:pt x="4414142" y="1459850"/>
                  </a:lnTo>
                  <a:lnTo>
                    <a:pt x="4397182" y="1417348"/>
                  </a:lnTo>
                  <a:lnTo>
                    <a:pt x="4379402" y="1375270"/>
                  </a:lnTo>
                  <a:lnTo>
                    <a:pt x="4360811" y="1333627"/>
                  </a:lnTo>
                  <a:lnTo>
                    <a:pt x="4341421" y="1292428"/>
                  </a:lnTo>
                  <a:lnTo>
                    <a:pt x="4321240" y="1251682"/>
                  </a:lnTo>
                  <a:lnTo>
                    <a:pt x="4300278" y="1211401"/>
                  </a:lnTo>
                  <a:lnTo>
                    <a:pt x="4278545" y="1171593"/>
                  </a:lnTo>
                  <a:lnTo>
                    <a:pt x="4256052" y="1132269"/>
                  </a:lnTo>
                  <a:lnTo>
                    <a:pt x="4232809" y="1093438"/>
                  </a:lnTo>
                  <a:lnTo>
                    <a:pt x="4208824" y="1055111"/>
                  </a:lnTo>
                  <a:lnTo>
                    <a:pt x="4184108" y="1017298"/>
                  </a:lnTo>
                  <a:lnTo>
                    <a:pt x="4158671" y="980008"/>
                  </a:lnTo>
                  <a:lnTo>
                    <a:pt x="4132523" y="943251"/>
                  </a:lnTo>
                  <a:lnTo>
                    <a:pt x="4105674" y="907038"/>
                  </a:lnTo>
                  <a:lnTo>
                    <a:pt x="4078134" y="871377"/>
                  </a:lnTo>
                  <a:lnTo>
                    <a:pt x="4049912" y="836280"/>
                  </a:lnTo>
                  <a:lnTo>
                    <a:pt x="4021018" y="801756"/>
                  </a:lnTo>
                  <a:lnTo>
                    <a:pt x="3991463" y="767815"/>
                  </a:lnTo>
                  <a:lnTo>
                    <a:pt x="3961256" y="734466"/>
                  </a:lnTo>
                  <a:lnTo>
                    <a:pt x="3930407" y="701720"/>
                  </a:lnTo>
                  <a:lnTo>
                    <a:pt x="3898927" y="669587"/>
                  </a:lnTo>
                  <a:lnTo>
                    <a:pt x="3866824" y="638077"/>
                  </a:lnTo>
                  <a:lnTo>
                    <a:pt x="3834110" y="607199"/>
                  </a:lnTo>
                  <a:lnTo>
                    <a:pt x="3800793" y="576963"/>
                  </a:lnTo>
                  <a:lnTo>
                    <a:pt x="3766884" y="547380"/>
                  </a:lnTo>
                  <a:lnTo>
                    <a:pt x="3732392" y="518459"/>
                  </a:lnTo>
                  <a:lnTo>
                    <a:pt x="3697329" y="490210"/>
                  </a:lnTo>
                  <a:lnTo>
                    <a:pt x="3661702" y="462643"/>
                  </a:lnTo>
                  <a:lnTo>
                    <a:pt x="3625523" y="435768"/>
                  </a:lnTo>
                  <a:lnTo>
                    <a:pt x="3588802" y="409595"/>
                  </a:lnTo>
                  <a:lnTo>
                    <a:pt x="3551547" y="384134"/>
                  </a:lnTo>
                  <a:lnTo>
                    <a:pt x="3513770" y="359395"/>
                  </a:lnTo>
                  <a:lnTo>
                    <a:pt x="3475479" y="335387"/>
                  </a:lnTo>
                  <a:lnTo>
                    <a:pt x="3436686" y="312121"/>
                  </a:lnTo>
                  <a:lnTo>
                    <a:pt x="3397399" y="289607"/>
                  </a:lnTo>
                  <a:lnTo>
                    <a:pt x="3357629" y="267854"/>
                  </a:lnTo>
                  <a:lnTo>
                    <a:pt x="3317386" y="246872"/>
                  </a:lnTo>
                  <a:lnTo>
                    <a:pt x="3276679" y="226672"/>
                  </a:lnTo>
                  <a:lnTo>
                    <a:pt x="3235519" y="207262"/>
                  </a:lnTo>
                  <a:lnTo>
                    <a:pt x="3193915" y="188654"/>
                  </a:lnTo>
                  <a:lnTo>
                    <a:pt x="3151878" y="170857"/>
                  </a:lnTo>
                  <a:lnTo>
                    <a:pt x="3109417" y="153881"/>
                  </a:lnTo>
                  <a:lnTo>
                    <a:pt x="3066541" y="137736"/>
                  </a:lnTo>
                  <a:lnTo>
                    <a:pt x="3023262" y="122431"/>
                  </a:lnTo>
                  <a:lnTo>
                    <a:pt x="2979589" y="107978"/>
                  </a:lnTo>
                  <a:lnTo>
                    <a:pt x="2935531" y="94384"/>
                  </a:lnTo>
                  <a:lnTo>
                    <a:pt x="2891100" y="81662"/>
                  </a:lnTo>
                  <a:lnTo>
                    <a:pt x="2846304" y="69820"/>
                  </a:lnTo>
                  <a:lnTo>
                    <a:pt x="2801153" y="58868"/>
                  </a:lnTo>
                  <a:lnTo>
                    <a:pt x="2755658" y="48816"/>
                  </a:lnTo>
                  <a:lnTo>
                    <a:pt x="2709828" y="39675"/>
                  </a:lnTo>
                  <a:lnTo>
                    <a:pt x="2663674" y="31454"/>
                  </a:lnTo>
                  <a:lnTo>
                    <a:pt x="2617205" y="24163"/>
                  </a:lnTo>
                  <a:lnTo>
                    <a:pt x="2570431" y="17812"/>
                  </a:lnTo>
                  <a:lnTo>
                    <a:pt x="2523362" y="12410"/>
                  </a:lnTo>
                  <a:lnTo>
                    <a:pt x="2476007" y="7969"/>
                  </a:lnTo>
                  <a:lnTo>
                    <a:pt x="2428378" y="4497"/>
                  </a:lnTo>
                  <a:lnTo>
                    <a:pt x="2380484" y="2005"/>
                  </a:lnTo>
                  <a:lnTo>
                    <a:pt x="2332334" y="503"/>
                  </a:lnTo>
                  <a:lnTo>
                    <a:pt x="228393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14373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0" y="2286116"/>
                  </a:moveTo>
                  <a:lnTo>
                    <a:pt x="502" y="2237674"/>
                  </a:lnTo>
                  <a:lnTo>
                    <a:pt x="2003" y="2189478"/>
                  </a:lnTo>
                  <a:lnTo>
                    <a:pt x="4493" y="2141538"/>
                  </a:lnTo>
                  <a:lnTo>
                    <a:pt x="7961" y="2093863"/>
                  </a:lnTo>
                  <a:lnTo>
                    <a:pt x="12399" y="2046464"/>
                  </a:lnTo>
                  <a:lnTo>
                    <a:pt x="17795" y="1999350"/>
                  </a:lnTo>
                  <a:lnTo>
                    <a:pt x="24140" y="1952531"/>
                  </a:lnTo>
                  <a:lnTo>
                    <a:pt x="31424" y="1906018"/>
                  </a:lnTo>
                  <a:lnTo>
                    <a:pt x="39637" y="1859819"/>
                  </a:lnTo>
                  <a:lnTo>
                    <a:pt x="48770" y="1813946"/>
                  </a:lnTo>
                  <a:lnTo>
                    <a:pt x="58812" y="1768408"/>
                  </a:lnTo>
                  <a:lnTo>
                    <a:pt x="69753" y="1723214"/>
                  </a:lnTo>
                  <a:lnTo>
                    <a:pt x="81584" y="1678375"/>
                  </a:lnTo>
                  <a:lnTo>
                    <a:pt x="94295" y="1633901"/>
                  </a:lnTo>
                  <a:lnTo>
                    <a:pt x="107875" y="1589802"/>
                  </a:lnTo>
                  <a:lnTo>
                    <a:pt x="122315" y="1546087"/>
                  </a:lnTo>
                  <a:lnTo>
                    <a:pt x="137605" y="1502766"/>
                  </a:lnTo>
                  <a:lnTo>
                    <a:pt x="153735" y="1459850"/>
                  </a:lnTo>
                  <a:lnTo>
                    <a:pt x="170695" y="1417348"/>
                  </a:lnTo>
                  <a:lnTo>
                    <a:pt x="188475" y="1375271"/>
                  </a:lnTo>
                  <a:lnTo>
                    <a:pt x="207065" y="1333627"/>
                  </a:lnTo>
                  <a:lnTo>
                    <a:pt x="226456" y="1292428"/>
                  </a:lnTo>
                  <a:lnTo>
                    <a:pt x="246637" y="1251682"/>
                  </a:lnTo>
                  <a:lnTo>
                    <a:pt x="267599" y="1211401"/>
                  </a:lnTo>
                  <a:lnTo>
                    <a:pt x="289331" y="1171593"/>
                  </a:lnTo>
                  <a:lnTo>
                    <a:pt x="311824" y="1132269"/>
                  </a:lnTo>
                  <a:lnTo>
                    <a:pt x="335068" y="1093439"/>
                  </a:lnTo>
                  <a:lnTo>
                    <a:pt x="359053" y="1055112"/>
                  </a:lnTo>
                  <a:lnTo>
                    <a:pt x="383768" y="1017298"/>
                  </a:lnTo>
                  <a:lnTo>
                    <a:pt x="409205" y="980008"/>
                  </a:lnTo>
                  <a:lnTo>
                    <a:pt x="435353" y="943252"/>
                  </a:lnTo>
                  <a:lnTo>
                    <a:pt x="462202" y="907038"/>
                  </a:lnTo>
                  <a:lnTo>
                    <a:pt x="489743" y="871378"/>
                  </a:lnTo>
                  <a:lnTo>
                    <a:pt x="517965" y="836281"/>
                  </a:lnTo>
                  <a:lnTo>
                    <a:pt x="546858" y="801756"/>
                  </a:lnTo>
                  <a:lnTo>
                    <a:pt x="576414" y="767815"/>
                  </a:lnTo>
                  <a:lnTo>
                    <a:pt x="606620" y="734466"/>
                  </a:lnTo>
                  <a:lnTo>
                    <a:pt x="637469" y="701721"/>
                  </a:lnTo>
                  <a:lnTo>
                    <a:pt x="668950" y="669587"/>
                  </a:lnTo>
                  <a:lnTo>
                    <a:pt x="701052" y="638077"/>
                  </a:lnTo>
                  <a:lnTo>
                    <a:pt x="733767" y="607199"/>
                  </a:lnTo>
                  <a:lnTo>
                    <a:pt x="767084" y="576963"/>
                  </a:lnTo>
                  <a:lnTo>
                    <a:pt x="800993" y="547380"/>
                  </a:lnTo>
                  <a:lnTo>
                    <a:pt x="835484" y="518459"/>
                  </a:lnTo>
                  <a:lnTo>
                    <a:pt x="870548" y="490210"/>
                  </a:lnTo>
                  <a:lnTo>
                    <a:pt x="906174" y="462643"/>
                  </a:lnTo>
                  <a:lnTo>
                    <a:pt x="942353" y="435768"/>
                  </a:lnTo>
                  <a:lnTo>
                    <a:pt x="979075" y="409595"/>
                  </a:lnTo>
                  <a:lnTo>
                    <a:pt x="1016329" y="384134"/>
                  </a:lnTo>
                  <a:lnTo>
                    <a:pt x="1054107" y="359395"/>
                  </a:lnTo>
                  <a:lnTo>
                    <a:pt x="1092397" y="335387"/>
                  </a:lnTo>
                  <a:lnTo>
                    <a:pt x="1131191" y="312121"/>
                  </a:lnTo>
                  <a:lnTo>
                    <a:pt x="1170477" y="289607"/>
                  </a:lnTo>
                  <a:lnTo>
                    <a:pt x="1210247" y="267854"/>
                  </a:lnTo>
                  <a:lnTo>
                    <a:pt x="1250490" y="246872"/>
                  </a:lnTo>
                  <a:lnTo>
                    <a:pt x="1291197" y="226672"/>
                  </a:lnTo>
                  <a:lnTo>
                    <a:pt x="1332357" y="207262"/>
                  </a:lnTo>
                  <a:lnTo>
                    <a:pt x="1373961" y="188654"/>
                  </a:lnTo>
                  <a:lnTo>
                    <a:pt x="1415999" y="170857"/>
                  </a:lnTo>
                  <a:lnTo>
                    <a:pt x="1458460" y="153881"/>
                  </a:lnTo>
                  <a:lnTo>
                    <a:pt x="1501335" y="137736"/>
                  </a:lnTo>
                  <a:lnTo>
                    <a:pt x="1544614" y="122431"/>
                  </a:lnTo>
                  <a:lnTo>
                    <a:pt x="1588288" y="107978"/>
                  </a:lnTo>
                  <a:lnTo>
                    <a:pt x="1632345" y="94384"/>
                  </a:lnTo>
                  <a:lnTo>
                    <a:pt x="1676777" y="81662"/>
                  </a:lnTo>
                  <a:lnTo>
                    <a:pt x="1721573" y="69820"/>
                  </a:lnTo>
                  <a:lnTo>
                    <a:pt x="1766724" y="58868"/>
                  </a:lnTo>
                  <a:lnTo>
                    <a:pt x="1812219" y="48816"/>
                  </a:lnTo>
                  <a:lnTo>
                    <a:pt x="1858048" y="39675"/>
                  </a:lnTo>
                  <a:lnTo>
                    <a:pt x="1904203" y="31454"/>
                  </a:lnTo>
                  <a:lnTo>
                    <a:pt x="1950672" y="24163"/>
                  </a:lnTo>
                  <a:lnTo>
                    <a:pt x="1997446" y="17812"/>
                  </a:lnTo>
                  <a:lnTo>
                    <a:pt x="2044515" y="12410"/>
                  </a:lnTo>
                  <a:lnTo>
                    <a:pt x="2091869" y="7969"/>
                  </a:lnTo>
                  <a:lnTo>
                    <a:pt x="2139499" y="4497"/>
                  </a:lnTo>
                  <a:lnTo>
                    <a:pt x="2187393" y="2005"/>
                  </a:lnTo>
                  <a:lnTo>
                    <a:pt x="2235543" y="503"/>
                  </a:lnTo>
                  <a:lnTo>
                    <a:pt x="2283939" y="0"/>
                  </a:lnTo>
                  <a:lnTo>
                    <a:pt x="2332334" y="503"/>
                  </a:lnTo>
                  <a:lnTo>
                    <a:pt x="2380484" y="2005"/>
                  </a:lnTo>
                  <a:lnTo>
                    <a:pt x="2428378" y="4497"/>
                  </a:lnTo>
                  <a:lnTo>
                    <a:pt x="2476008" y="7969"/>
                  </a:lnTo>
                  <a:lnTo>
                    <a:pt x="2523362" y="12410"/>
                  </a:lnTo>
                  <a:lnTo>
                    <a:pt x="2570431" y="17812"/>
                  </a:lnTo>
                  <a:lnTo>
                    <a:pt x="2617205" y="24163"/>
                  </a:lnTo>
                  <a:lnTo>
                    <a:pt x="2663674" y="31454"/>
                  </a:lnTo>
                  <a:lnTo>
                    <a:pt x="2709828" y="39675"/>
                  </a:lnTo>
                  <a:lnTo>
                    <a:pt x="2755658" y="48816"/>
                  </a:lnTo>
                  <a:lnTo>
                    <a:pt x="2801153" y="58868"/>
                  </a:lnTo>
                  <a:lnTo>
                    <a:pt x="2846304" y="69820"/>
                  </a:lnTo>
                  <a:lnTo>
                    <a:pt x="2891100" y="81662"/>
                  </a:lnTo>
                  <a:lnTo>
                    <a:pt x="2935531" y="94384"/>
                  </a:lnTo>
                  <a:lnTo>
                    <a:pt x="2979589" y="107978"/>
                  </a:lnTo>
                  <a:lnTo>
                    <a:pt x="3023262" y="122431"/>
                  </a:lnTo>
                  <a:lnTo>
                    <a:pt x="3066541" y="137736"/>
                  </a:lnTo>
                  <a:lnTo>
                    <a:pt x="3109417" y="153881"/>
                  </a:lnTo>
                  <a:lnTo>
                    <a:pt x="3151878" y="170857"/>
                  </a:lnTo>
                  <a:lnTo>
                    <a:pt x="3193916" y="188654"/>
                  </a:lnTo>
                  <a:lnTo>
                    <a:pt x="3235519" y="207262"/>
                  </a:lnTo>
                  <a:lnTo>
                    <a:pt x="3276680" y="226672"/>
                  </a:lnTo>
                  <a:lnTo>
                    <a:pt x="3317386" y="246872"/>
                  </a:lnTo>
                  <a:lnTo>
                    <a:pt x="3357629" y="267854"/>
                  </a:lnTo>
                  <a:lnTo>
                    <a:pt x="3397399" y="289607"/>
                  </a:lnTo>
                  <a:lnTo>
                    <a:pt x="3436686" y="312121"/>
                  </a:lnTo>
                  <a:lnTo>
                    <a:pt x="3475479" y="335387"/>
                  </a:lnTo>
                  <a:lnTo>
                    <a:pt x="3513770" y="359395"/>
                  </a:lnTo>
                  <a:lnTo>
                    <a:pt x="3551547" y="384134"/>
                  </a:lnTo>
                  <a:lnTo>
                    <a:pt x="3588802" y="409595"/>
                  </a:lnTo>
                  <a:lnTo>
                    <a:pt x="3625523" y="435768"/>
                  </a:lnTo>
                  <a:lnTo>
                    <a:pt x="3661702" y="462643"/>
                  </a:lnTo>
                  <a:lnTo>
                    <a:pt x="3697329" y="490210"/>
                  </a:lnTo>
                  <a:lnTo>
                    <a:pt x="3732393" y="518459"/>
                  </a:lnTo>
                  <a:lnTo>
                    <a:pt x="3766884" y="547380"/>
                  </a:lnTo>
                  <a:lnTo>
                    <a:pt x="3800793" y="576963"/>
                  </a:lnTo>
                  <a:lnTo>
                    <a:pt x="3834110" y="607199"/>
                  </a:lnTo>
                  <a:lnTo>
                    <a:pt x="3866825" y="638077"/>
                  </a:lnTo>
                  <a:lnTo>
                    <a:pt x="3898927" y="669587"/>
                  </a:lnTo>
                  <a:lnTo>
                    <a:pt x="3930408" y="701721"/>
                  </a:lnTo>
                  <a:lnTo>
                    <a:pt x="3961256" y="734466"/>
                  </a:lnTo>
                  <a:lnTo>
                    <a:pt x="3991463" y="767815"/>
                  </a:lnTo>
                  <a:lnTo>
                    <a:pt x="4021018" y="801756"/>
                  </a:lnTo>
                  <a:lnTo>
                    <a:pt x="4049912" y="836281"/>
                  </a:lnTo>
                  <a:lnTo>
                    <a:pt x="4078134" y="871378"/>
                  </a:lnTo>
                  <a:lnTo>
                    <a:pt x="4105674" y="907038"/>
                  </a:lnTo>
                  <a:lnTo>
                    <a:pt x="4132524" y="943252"/>
                  </a:lnTo>
                  <a:lnTo>
                    <a:pt x="4158672" y="980008"/>
                  </a:lnTo>
                  <a:lnTo>
                    <a:pt x="4184108" y="1017298"/>
                  </a:lnTo>
                  <a:lnTo>
                    <a:pt x="4208824" y="1055112"/>
                  </a:lnTo>
                  <a:lnTo>
                    <a:pt x="4232809" y="1093439"/>
                  </a:lnTo>
                  <a:lnTo>
                    <a:pt x="4256053" y="1132269"/>
                  </a:lnTo>
                  <a:lnTo>
                    <a:pt x="4278546" y="1171593"/>
                  </a:lnTo>
                  <a:lnTo>
                    <a:pt x="4300278" y="1211401"/>
                  </a:lnTo>
                  <a:lnTo>
                    <a:pt x="4321240" y="1251682"/>
                  </a:lnTo>
                  <a:lnTo>
                    <a:pt x="4341421" y="1292428"/>
                  </a:lnTo>
                  <a:lnTo>
                    <a:pt x="4360812" y="1333627"/>
                  </a:lnTo>
                  <a:lnTo>
                    <a:pt x="4379402" y="1375271"/>
                  </a:lnTo>
                  <a:lnTo>
                    <a:pt x="4397182" y="1417348"/>
                  </a:lnTo>
                  <a:lnTo>
                    <a:pt x="4414142" y="1459850"/>
                  </a:lnTo>
                  <a:lnTo>
                    <a:pt x="4430272" y="1502766"/>
                  </a:lnTo>
                  <a:lnTo>
                    <a:pt x="4445562" y="1546087"/>
                  </a:lnTo>
                  <a:lnTo>
                    <a:pt x="4460002" y="1589802"/>
                  </a:lnTo>
                  <a:lnTo>
                    <a:pt x="4473582" y="1633901"/>
                  </a:lnTo>
                  <a:lnTo>
                    <a:pt x="4486293" y="1678375"/>
                  </a:lnTo>
                  <a:lnTo>
                    <a:pt x="4498124" y="1723214"/>
                  </a:lnTo>
                  <a:lnTo>
                    <a:pt x="4509065" y="1768408"/>
                  </a:lnTo>
                  <a:lnTo>
                    <a:pt x="4519107" y="1813946"/>
                  </a:lnTo>
                  <a:lnTo>
                    <a:pt x="4528240" y="1859819"/>
                  </a:lnTo>
                  <a:lnTo>
                    <a:pt x="4536453" y="1906018"/>
                  </a:lnTo>
                  <a:lnTo>
                    <a:pt x="4543737" y="1952531"/>
                  </a:lnTo>
                  <a:lnTo>
                    <a:pt x="4550082" y="1999350"/>
                  </a:lnTo>
                  <a:lnTo>
                    <a:pt x="4555479" y="2046464"/>
                  </a:lnTo>
                  <a:lnTo>
                    <a:pt x="4559916" y="2093863"/>
                  </a:lnTo>
                  <a:lnTo>
                    <a:pt x="4563384" y="2141538"/>
                  </a:lnTo>
                  <a:lnTo>
                    <a:pt x="4565874" y="2189478"/>
                  </a:lnTo>
                  <a:lnTo>
                    <a:pt x="4567375" y="2237674"/>
                  </a:lnTo>
                  <a:lnTo>
                    <a:pt x="4567878" y="2286116"/>
                  </a:lnTo>
                  <a:lnTo>
                    <a:pt x="4567375" y="2334557"/>
                  </a:lnTo>
                  <a:lnTo>
                    <a:pt x="4565874" y="2382753"/>
                  </a:lnTo>
                  <a:lnTo>
                    <a:pt x="4563384" y="2430693"/>
                  </a:lnTo>
                  <a:lnTo>
                    <a:pt x="4559916" y="2478368"/>
                  </a:lnTo>
                  <a:lnTo>
                    <a:pt x="4555479" y="2525767"/>
                  </a:lnTo>
                  <a:lnTo>
                    <a:pt x="4550082" y="2572881"/>
                  </a:lnTo>
                  <a:lnTo>
                    <a:pt x="4543737" y="2619700"/>
                  </a:lnTo>
                  <a:lnTo>
                    <a:pt x="4536453" y="2666213"/>
                  </a:lnTo>
                  <a:lnTo>
                    <a:pt x="4528240" y="2712412"/>
                  </a:lnTo>
                  <a:lnTo>
                    <a:pt x="4519107" y="2758285"/>
                  </a:lnTo>
                  <a:lnTo>
                    <a:pt x="4509065" y="2803823"/>
                  </a:lnTo>
                  <a:lnTo>
                    <a:pt x="4498124" y="2849017"/>
                  </a:lnTo>
                  <a:lnTo>
                    <a:pt x="4486293" y="2893856"/>
                  </a:lnTo>
                  <a:lnTo>
                    <a:pt x="4473582" y="2938330"/>
                  </a:lnTo>
                  <a:lnTo>
                    <a:pt x="4460002" y="2982429"/>
                  </a:lnTo>
                  <a:lnTo>
                    <a:pt x="4445562" y="3026144"/>
                  </a:lnTo>
                  <a:lnTo>
                    <a:pt x="4430272" y="3069465"/>
                  </a:lnTo>
                  <a:lnTo>
                    <a:pt x="4414142" y="3112381"/>
                  </a:lnTo>
                  <a:lnTo>
                    <a:pt x="4397182" y="3154883"/>
                  </a:lnTo>
                  <a:lnTo>
                    <a:pt x="4379402" y="3196960"/>
                  </a:lnTo>
                  <a:lnTo>
                    <a:pt x="4360812" y="3238604"/>
                  </a:lnTo>
                  <a:lnTo>
                    <a:pt x="4341421" y="3279803"/>
                  </a:lnTo>
                  <a:lnTo>
                    <a:pt x="4321240" y="3320549"/>
                  </a:lnTo>
                  <a:lnTo>
                    <a:pt x="4300278" y="3360830"/>
                  </a:lnTo>
                  <a:lnTo>
                    <a:pt x="4278546" y="3400638"/>
                  </a:lnTo>
                  <a:lnTo>
                    <a:pt x="4256053" y="3439962"/>
                  </a:lnTo>
                  <a:lnTo>
                    <a:pt x="4232809" y="3478793"/>
                  </a:lnTo>
                  <a:lnTo>
                    <a:pt x="4208824" y="3517119"/>
                  </a:lnTo>
                  <a:lnTo>
                    <a:pt x="4184108" y="3554933"/>
                  </a:lnTo>
                  <a:lnTo>
                    <a:pt x="4158672" y="3592223"/>
                  </a:lnTo>
                  <a:lnTo>
                    <a:pt x="4132524" y="3628979"/>
                  </a:lnTo>
                  <a:lnTo>
                    <a:pt x="4105674" y="3665193"/>
                  </a:lnTo>
                  <a:lnTo>
                    <a:pt x="4078134" y="3700853"/>
                  </a:lnTo>
                  <a:lnTo>
                    <a:pt x="4049912" y="3735951"/>
                  </a:lnTo>
                  <a:lnTo>
                    <a:pt x="4021018" y="3770475"/>
                  </a:lnTo>
                  <a:lnTo>
                    <a:pt x="3991463" y="3804416"/>
                  </a:lnTo>
                  <a:lnTo>
                    <a:pt x="3961256" y="3837765"/>
                  </a:lnTo>
                  <a:lnTo>
                    <a:pt x="3930408" y="3870511"/>
                  </a:lnTo>
                  <a:lnTo>
                    <a:pt x="3898927" y="3902644"/>
                  </a:lnTo>
                  <a:lnTo>
                    <a:pt x="3866825" y="3934154"/>
                  </a:lnTo>
                  <a:lnTo>
                    <a:pt x="3834110" y="3965032"/>
                  </a:lnTo>
                  <a:lnTo>
                    <a:pt x="3800793" y="3995268"/>
                  </a:lnTo>
                  <a:lnTo>
                    <a:pt x="3766884" y="4024851"/>
                  </a:lnTo>
                  <a:lnTo>
                    <a:pt x="3732393" y="4053772"/>
                  </a:lnTo>
                  <a:lnTo>
                    <a:pt x="3697329" y="4082021"/>
                  </a:lnTo>
                  <a:lnTo>
                    <a:pt x="3661702" y="4109588"/>
                  </a:lnTo>
                  <a:lnTo>
                    <a:pt x="3625523" y="4136463"/>
                  </a:lnTo>
                  <a:lnTo>
                    <a:pt x="3588802" y="4162636"/>
                  </a:lnTo>
                  <a:lnTo>
                    <a:pt x="3551547" y="4188097"/>
                  </a:lnTo>
                  <a:lnTo>
                    <a:pt x="3513770" y="4212836"/>
                  </a:lnTo>
                  <a:lnTo>
                    <a:pt x="3475479" y="4236844"/>
                  </a:lnTo>
                  <a:lnTo>
                    <a:pt x="3436686" y="4260110"/>
                  </a:lnTo>
                  <a:lnTo>
                    <a:pt x="3397399" y="4282624"/>
                  </a:lnTo>
                  <a:lnTo>
                    <a:pt x="3357629" y="4304377"/>
                  </a:lnTo>
                  <a:lnTo>
                    <a:pt x="3317386" y="4325359"/>
                  </a:lnTo>
                  <a:lnTo>
                    <a:pt x="3276680" y="4345559"/>
                  </a:lnTo>
                  <a:lnTo>
                    <a:pt x="3235519" y="4364969"/>
                  </a:lnTo>
                  <a:lnTo>
                    <a:pt x="3193916" y="4383577"/>
                  </a:lnTo>
                  <a:lnTo>
                    <a:pt x="3151878" y="4401374"/>
                  </a:lnTo>
                  <a:lnTo>
                    <a:pt x="3109417" y="4418350"/>
                  </a:lnTo>
                  <a:lnTo>
                    <a:pt x="3066541" y="4434495"/>
                  </a:lnTo>
                  <a:lnTo>
                    <a:pt x="3023262" y="4449800"/>
                  </a:lnTo>
                  <a:lnTo>
                    <a:pt x="2979589" y="4464253"/>
                  </a:lnTo>
                  <a:lnTo>
                    <a:pt x="2935531" y="4477847"/>
                  </a:lnTo>
                  <a:lnTo>
                    <a:pt x="2891100" y="4490569"/>
                  </a:lnTo>
                  <a:lnTo>
                    <a:pt x="2846304" y="4502411"/>
                  </a:lnTo>
                  <a:lnTo>
                    <a:pt x="2801153" y="4513363"/>
                  </a:lnTo>
                  <a:lnTo>
                    <a:pt x="2755658" y="4523415"/>
                  </a:lnTo>
                  <a:lnTo>
                    <a:pt x="2709828" y="4532556"/>
                  </a:lnTo>
                  <a:lnTo>
                    <a:pt x="2663674" y="4540777"/>
                  </a:lnTo>
                  <a:lnTo>
                    <a:pt x="2617205" y="4548068"/>
                  </a:lnTo>
                  <a:lnTo>
                    <a:pt x="2570431" y="4554419"/>
                  </a:lnTo>
                  <a:lnTo>
                    <a:pt x="2523362" y="4559821"/>
                  </a:lnTo>
                  <a:lnTo>
                    <a:pt x="2476008" y="4564262"/>
                  </a:lnTo>
                  <a:lnTo>
                    <a:pt x="2428378" y="4567734"/>
                  </a:lnTo>
                  <a:lnTo>
                    <a:pt x="2380484" y="4570226"/>
                  </a:lnTo>
                  <a:lnTo>
                    <a:pt x="2332334" y="4571729"/>
                  </a:lnTo>
                  <a:lnTo>
                    <a:pt x="2283939" y="4572232"/>
                  </a:lnTo>
                  <a:lnTo>
                    <a:pt x="2235543" y="4571729"/>
                  </a:lnTo>
                  <a:lnTo>
                    <a:pt x="2187393" y="4570226"/>
                  </a:lnTo>
                  <a:lnTo>
                    <a:pt x="2139499" y="4567734"/>
                  </a:lnTo>
                  <a:lnTo>
                    <a:pt x="2091869" y="4564262"/>
                  </a:lnTo>
                  <a:lnTo>
                    <a:pt x="2044515" y="4559821"/>
                  </a:lnTo>
                  <a:lnTo>
                    <a:pt x="1997446" y="4554419"/>
                  </a:lnTo>
                  <a:lnTo>
                    <a:pt x="1950672" y="4548068"/>
                  </a:lnTo>
                  <a:lnTo>
                    <a:pt x="1904203" y="4540777"/>
                  </a:lnTo>
                  <a:lnTo>
                    <a:pt x="1858048" y="4532556"/>
                  </a:lnTo>
                  <a:lnTo>
                    <a:pt x="1812219" y="4523415"/>
                  </a:lnTo>
                  <a:lnTo>
                    <a:pt x="1766724" y="4513363"/>
                  </a:lnTo>
                  <a:lnTo>
                    <a:pt x="1721573" y="4502411"/>
                  </a:lnTo>
                  <a:lnTo>
                    <a:pt x="1676777" y="4490569"/>
                  </a:lnTo>
                  <a:lnTo>
                    <a:pt x="1632345" y="4477847"/>
                  </a:lnTo>
                  <a:lnTo>
                    <a:pt x="1588288" y="4464253"/>
                  </a:lnTo>
                  <a:lnTo>
                    <a:pt x="1544614" y="4449800"/>
                  </a:lnTo>
                  <a:lnTo>
                    <a:pt x="1501335" y="4434495"/>
                  </a:lnTo>
                  <a:lnTo>
                    <a:pt x="1458460" y="4418350"/>
                  </a:lnTo>
                  <a:lnTo>
                    <a:pt x="1415999" y="4401374"/>
                  </a:lnTo>
                  <a:lnTo>
                    <a:pt x="1373961" y="4383577"/>
                  </a:lnTo>
                  <a:lnTo>
                    <a:pt x="1332357" y="4364969"/>
                  </a:lnTo>
                  <a:lnTo>
                    <a:pt x="1291197" y="4345559"/>
                  </a:lnTo>
                  <a:lnTo>
                    <a:pt x="1250490" y="4325359"/>
                  </a:lnTo>
                  <a:lnTo>
                    <a:pt x="1210247" y="4304377"/>
                  </a:lnTo>
                  <a:lnTo>
                    <a:pt x="1170477" y="4282624"/>
                  </a:lnTo>
                  <a:lnTo>
                    <a:pt x="1131191" y="4260110"/>
                  </a:lnTo>
                  <a:lnTo>
                    <a:pt x="1092397" y="4236844"/>
                  </a:lnTo>
                  <a:lnTo>
                    <a:pt x="1054107" y="4212836"/>
                  </a:lnTo>
                  <a:lnTo>
                    <a:pt x="1016329" y="4188097"/>
                  </a:lnTo>
                  <a:lnTo>
                    <a:pt x="979075" y="4162636"/>
                  </a:lnTo>
                  <a:lnTo>
                    <a:pt x="942353" y="4136463"/>
                  </a:lnTo>
                  <a:lnTo>
                    <a:pt x="906174" y="4109588"/>
                  </a:lnTo>
                  <a:lnTo>
                    <a:pt x="870548" y="4082021"/>
                  </a:lnTo>
                  <a:lnTo>
                    <a:pt x="835484" y="4053772"/>
                  </a:lnTo>
                  <a:lnTo>
                    <a:pt x="800993" y="4024851"/>
                  </a:lnTo>
                  <a:lnTo>
                    <a:pt x="767084" y="3995268"/>
                  </a:lnTo>
                  <a:lnTo>
                    <a:pt x="733767" y="3965032"/>
                  </a:lnTo>
                  <a:lnTo>
                    <a:pt x="701052" y="3934154"/>
                  </a:lnTo>
                  <a:lnTo>
                    <a:pt x="668950" y="3902644"/>
                  </a:lnTo>
                  <a:lnTo>
                    <a:pt x="637469" y="3870511"/>
                  </a:lnTo>
                  <a:lnTo>
                    <a:pt x="606620" y="3837765"/>
                  </a:lnTo>
                  <a:lnTo>
                    <a:pt x="576414" y="3804416"/>
                  </a:lnTo>
                  <a:lnTo>
                    <a:pt x="546858" y="3770475"/>
                  </a:lnTo>
                  <a:lnTo>
                    <a:pt x="517965" y="3735951"/>
                  </a:lnTo>
                  <a:lnTo>
                    <a:pt x="489743" y="3700853"/>
                  </a:lnTo>
                  <a:lnTo>
                    <a:pt x="462202" y="3665193"/>
                  </a:lnTo>
                  <a:lnTo>
                    <a:pt x="435353" y="3628979"/>
                  </a:lnTo>
                  <a:lnTo>
                    <a:pt x="409205" y="3592223"/>
                  </a:lnTo>
                  <a:lnTo>
                    <a:pt x="383768" y="3554933"/>
                  </a:lnTo>
                  <a:lnTo>
                    <a:pt x="359053" y="3517119"/>
                  </a:lnTo>
                  <a:lnTo>
                    <a:pt x="335068" y="3478793"/>
                  </a:lnTo>
                  <a:lnTo>
                    <a:pt x="311824" y="3439962"/>
                  </a:lnTo>
                  <a:lnTo>
                    <a:pt x="289331" y="3400638"/>
                  </a:lnTo>
                  <a:lnTo>
                    <a:pt x="267599" y="3360830"/>
                  </a:lnTo>
                  <a:lnTo>
                    <a:pt x="246637" y="3320549"/>
                  </a:lnTo>
                  <a:lnTo>
                    <a:pt x="226456" y="3279803"/>
                  </a:lnTo>
                  <a:lnTo>
                    <a:pt x="207065" y="3238604"/>
                  </a:lnTo>
                  <a:lnTo>
                    <a:pt x="188475" y="3196960"/>
                  </a:lnTo>
                  <a:lnTo>
                    <a:pt x="170695" y="3154883"/>
                  </a:lnTo>
                  <a:lnTo>
                    <a:pt x="153735" y="3112381"/>
                  </a:lnTo>
                  <a:lnTo>
                    <a:pt x="137605" y="3069465"/>
                  </a:lnTo>
                  <a:lnTo>
                    <a:pt x="122315" y="3026144"/>
                  </a:lnTo>
                  <a:lnTo>
                    <a:pt x="107875" y="2982429"/>
                  </a:lnTo>
                  <a:lnTo>
                    <a:pt x="94295" y="2938330"/>
                  </a:lnTo>
                  <a:lnTo>
                    <a:pt x="81584" y="2893856"/>
                  </a:lnTo>
                  <a:lnTo>
                    <a:pt x="69753" y="2849017"/>
                  </a:lnTo>
                  <a:lnTo>
                    <a:pt x="58812" y="2803823"/>
                  </a:lnTo>
                  <a:lnTo>
                    <a:pt x="48770" y="2758285"/>
                  </a:lnTo>
                  <a:lnTo>
                    <a:pt x="39637" y="2712412"/>
                  </a:lnTo>
                  <a:lnTo>
                    <a:pt x="31424" y="2666213"/>
                  </a:lnTo>
                  <a:lnTo>
                    <a:pt x="24140" y="2619700"/>
                  </a:lnTo>
                  <a:lnTo>
                    <a:pt x="17795" y="2572881"/>
                  </a:lnTo>
                  <a:lnTo>
                    <a:pt x="12399" y="2525767"/>
                  </a:lnTo>
                  <a:lnTo>
                    <a:pt x="7961" y="2478368"/>
                  </a:lnTo>
                  <a:lnTo>
                    <a:pt x="4493" y="2430693"/>
                  </a:lnTo>
                  <a:lnTo>
                    <a:pt x="2003" y="2382753"/>
                  </a:lnTo>
                  <a:lnTo>
                    <a:pt x="502" y="2334557"/>
                  </a:lnTo>
                  <a:lnTo>
                    <a:pt x="0" y="2286116"/>
                  </a:lnTo>
                  <a:close/>
                </a:path>
              </a:pathLst>
            </a:custGeom>
            <a:ln w="127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59614" y="1101343"/>
              <a:ext cx="5486400" cy="5476875"/>
            </a:xfrm>
            <a:custGeom>
              <a:avLst/>
              <a:gdLst/>
              <a:ahLst/>
              <a:cxnLst/>
              <a:rect l="l" t="t" r="r" b="b"/>
              <a:pathLst>
                <a:path w="5486400" h="5476875">
                  <a:moveTo>
                    <a:pt x="5486400" y="2836329"/>
                  </a:moveTo>
                  <a:lnTo>
                    <a:pt x="5295900" y="2741079"/>
                  </a:lnTo>
                  <a:lnTo>
                    <a:pt x="5356860" y="2817279"/>
                  </a:lnTo>
                  <a:lnTo>
                    <a:pt x="2657741" y="2817279"/>
                  </a:lnTo>
                  <a:lnTo>
                    <a:pt x="2657741" y="129540"/>
                  </a:lnTo>
                  <a:lnTo>
                    <a:pt x="2733941" y="190500"/>
                  </a:lnTo>
                  <a:lnTo>
                    <a:pt x="2703461" y="129540"/>
                  </a:lnTo>
                  <a:lnTo>
                    <a:pt x="2638691" y="0"/>
                  </a:lnTo>
                  <a:lnTo>
                    <a:pt x="2543441" y="190500"/>
                  </a:lnTo>
                  <a:lnTo>
                    <a:pt x="2619641" y="129540"/>
                  </a:lnTo>
                  <a:lnTo>
                    <a:pt x="2619641" y="2817279"/>
                  </a:lnTo>
                  <a:lnTo>
                    <a:pt x="0" y="2817279"/>
                  </a:lnTo>
                  <a:lnTo>
                    <a:pt x="0" y="2855379"/>
                  </a:lnTo>
                  <a:lnTo>
                    <a:pt x="2619641" y="2855379"/>
                  </a:lnTo>
                  <a:lnTo>
                    <a:pt x="2619641" y="5476811"/>
                  </a:lnTo>
                  <a:lnTo>
                    <a:pt x="2657741" y="5476811"/>
                  </a:lnTo>
                  <a:lnTo>
                    <a:pt x="2657741" y="2855379"/>
                  </a:lnTo>
                  <a:lnTo>
                    <a:pt x="5356860" y="2855379"/>
                  </a:lnTo>
                  <a:lnTo>
                    <a:pt x="5295900" y="2931579"/>
                  </a:lnTo>
                  <a:lnTo>
                    <a:pt x="5486400" y="283632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01380" y="118809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6430" y="40022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69076" y="6178191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5876" y="3957990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83324" y="2321143"/>
            <a:ext cx="1672589" cy="1673860"/>
          </a:xfrm>
          <a:custGeom>
            <a:avLst/>
            <a:gdLst/>
            <a:ahLst/>
            <a:cxnLst/>
            <a:rect l="l" t="t" r="r" b="b"/>
            <a:pathLst>
              <a:path w="1672590" h="1673860">
                <a:moveTo>
                  <a:pt x="131933" y="105105"/>
                </a:moveTo>
                <a:lnTo>
                  <a:pt x="78078" y="105105"/>
                </a:lnTo>
                <a:lnTo>
                  <a:pt x="1563838" y="1592281"/>
                </a:lnTo>
                <a:lnTo>
                  <a:pt x="1562033" y="1594996"/>
                </a:lnTo>
                <a:lnTo>
                  <a:pt x="1558103" y="1611022"/>
                </a:lnTo>
                <a:lnTo>
                  <a:pt x="1558879" y="1627415"/>
                </a:lnTo>
                <a:lnTo>
                  <a:pt x="1564364" y="1643080"/>
                </a:lnTo>
                <a:lnTo>
                  <a:pt x="1593457" y="1669482"/>
                </a:lnTo>
                <a:lnTo>
                  <a:pt x="1614961" y="1673677"/>
                </a:lnTo>
                <a:lnTo>
                  <a:pt x="1625912" y="1672626"/>
                </a:lnTo>
                <a:lnTo>
                  <a:pt x="1667943" y="1638058"/>
                </a:lnTo>
                <a:lnTo>
                  <a:pt x="1672138" y="1616554"/>
                </a:lnTo>
                <a:lnTo>
                  <a:pt x="1667964" y="1595047"/>
                </a:lnTo>
                <a:lnTo>
                  <a:pt x="1655419" y="1576136"/>
                </a:lnTo>
                <a:lnTo>
                  <a:pt x="1641590" y="1565928"/>
                </a:lnTo>
                <a:lnTo>
                  <a:pt x="1639952" y="1565353"/>
                </a:lnTo>
                <a:lnTo>
                  <a:pt x="1590791" y="1565353"/>
                </a:lnTo>
                <a:lnTo>
                  <a:pt x="131933" y="105105"/>
                </a:lnTo>
                <a:close/>
              </a:path>
              <a:path w="1672590" h="1673860">
                <a:moveTo>
                  <a:pt x="1609537" y="1559636"/>
                </a:moveTo>
                <a:lnTo>
                  <a:pt x="1593508" y="1563551"/>
                </a:lnTo>
                <a:lnTo>
                  <a:pt x="1590791" y="1565353"/>
                </a:lnTo>
                <a:lnTo>
                  <a:pt x="1639952" y="1565353"/>
                </a:lnTo>
                <a:lnTo>
                  <a:pt x="1625930" y="1560428"/>
                </a:lnTo>
                <a:lnTo>
                  <a:pt x="1609537" y="1559636"/>
                </a:lnTo>
                <a:close/>
              </a:path>
              <a:path w="1672590" h="1673860">
                <a:moveTo>
                  <a:pt x="0" y="0"/>
                </a:moveTo>
                <a:lnTo>
                  <a:pt x="67255" y="202087"/>
                </a:lnTo>
                <a:lnTo>
                  <a:pt x="78078" y="105105"/>
                </a:lnTo>
                <a:lnTo>
                  <a:pt x="131933" y="105105"/>
                </a:lnTo>
                <a:lnTo>
                  <a:pt x="107716" y="80864"/>
                </a:lnTo>
                <a:lnTo>
                  <a:pt x="80783" y="80864"/>
                </a:lnTo>
                <a:lnTo>
                  <a:pt x="107711" y="80859"/>
                </a:lnTo>
                <a:lnTo>
                  <a:pt x="105031" y="78177"/>
                </a:lnTo>
                <a:lnTo>
                  <a:pt x="202023" y="67448"/>
                </a:lnTo>
                <a:lnTo>
                  <a:pt x="0" y="0"/>
                </a:lnTo>
                <a:close/>
              </a:path>
              <a:path w="1672590" h="1673860">
                <a:moveTo>
                  <a:pt x="107711" y="80859"/>
                </a:moveTo>
                <a:lnTo>
                  <a:pt x="80783" y="80864"/>
                </a:lnTo>
                <a:lnTo>
                  <a:pt x="107716" y="8086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29239" y="1755513"/>
            <a:ext cx="271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𝐪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31575" y="1999689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5" y="0"/>
                </a:moveTo>
                <a:lnTo>
                  <a:pt x="927735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5" y="114300"/>
                </a:lnTo>
                <a:lnTo>
                  <a:pt x="866775" y="190500"/>
                </a:lnTo>
                <a:lnTo>
                  <a:pt x="1057275" y="95250"/>
                </a:lnTo>
                <a:lnTo>
                  <a:pt x="86677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868894" y="1596328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07595" y="2043318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5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38679" y="1727885"/>
            <a:ext cx="1045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normalize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23967" y="2010604"/>
            <a:ext cx="1618615" cy="190500"/>
          </a:xfrm>
          <a:custGeom>
            <a:avLst/>
            <a:gdLst/>
            <a:ahLst/>
            <a:cxnLst/>
            <a:rect l="l" t="t" r="r" b="b"/>
            <a:pathLst>
              <a:path w="1618615" h="190500">
                <a:moveTo>
                  <a:pt x="1427581" y="0"/>
                </a:moveTo>
                <a:lnTo>
                  <a:pt x="1488541" y="76200"/>
                </a:lnTo>
                <a:lnTo>
                  <a:pt x="0" y="76198"/>
                </a:lnTo>
                <a:lnTo>
                  <a:pt x="0" y="114298"/>
                </a:lnTo>
                <a:lnTo>
                  <a:pt x="1488541" y="114300"/>
                </a:lnTo>
                <a:lnTo>
                  <a:pt x="1427581" y="190500"/>
                </a:lnTo>
                <a:lnTo>
                  <a:pt x="1618081" y="95250"/>
                </a:lnTo>
                <a:lnTo>
                  <a:pt x="142758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95" y="1579230"/>
            <a:ext cx="1511114" cy="105791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74434" y="1092080"/>
            <a:ext cx="9855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3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Query</a:t>
            </a:r>
            <a:endParaRPr sz="240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7045">
              <a:lnSpc>
                <a:spcPct val="100000"/>
              </a:lnSpc>
              <a:spcBef>
                <a:spcPts val="100"/>
              </a:spcBef>
            </a:pPr>
            <a:r>
              <a:rPr sz="3600" spc="155" dirty="0"/>
              <a:t>Making</a:t>
            </a:r>
            <a:r>
              <a:rPr sz="3600" spc="330" dirty="0"/>
              <a:t> </a:t>
            </a:r>
            <a:r>
              <a:rPr sz="3600" spc="70" dirty="0"/>
              <a:t>Few-</a:t>
            </a:r>
            <a:r>
              <a:rPr sz="3600" spc="135" dirty="0"/>
              <a:t>Shot</a:t>
            </a:r>
            <a:r>
              <a:rPr sz="3600" spc="345" dirty="0"/>
              <a:t> </a:t>
            </a:r>
            <a:r>
              <a:rPr sz="3600" spc="85" dirty="0"/>
              <a:t>Prediction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6159616" y="1101336"/>
            <a:ext cx="5486400" cy="5476875"/>
            <a:chOff x="6159616" y="1101336"/>
            <a:chExt cx="5486400" cy="5476875"/>
          </a:xfrm>
        </p:grpSpPr>
        <p:sp>
          <p:nvSpPr>
            <p:cNvPr id="4" name="object 4"/>
            <p:cNvSpPr/>
            <p:nvPr/>
          </p:nvSpPr>
          <p:spPr>
            <a:xfrm>
              <a:off x="6514373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2283938" y="0"/>
                  </a:moveTo>
                  <a:lnTo>
                    <a:pt x="2235543" y="503"/>
                  </a:lnTo>
                  <a:lnTo>
                    <a:pt x="2187393" y="2005"/>
                  </a:lnTo>
                  <a:lnTo>
                    <a:pt x="2139498" y="4497"/>
                  </a:lnTo>
                  <a:lnTo>
                    <a:pt x="2091869" y="7969"/>
                  </a:lnTo>
                  <a:lnTo>
                    <a:pt x="2044515" y="12410"/>
                  </a:lnTo>
                  <a:lnTo>
                    <a:pt x="1997446" y="17812"/>
                  </a:lnTo>
                  <a:lnTo>
                    <a:pt x="1950672" y="24163"/>
                  </a:lnTo>
                  <a:lnTo>
                    <a:pt x="1904203" y="31454"/>
                  </a:lnTo>
                  <a:lnTo>
                    <a:pt x="1858048" y="39675"/>
                  </a:lnTo>
                  <a:lnTo>
                    <a:pt x="1812219" y="48816"/>
                  </a:lnTo>
                  <a:lnTo>
                    <a:pt x="1766724" y="58868"/>
                  </a:lnTo>
                  <a:lnTo>
                    <a:pt x="1721573" y="69820"/>
                  </a:lnTo>
                  <a:lnTo>
                    <a:pt x="1676777" y="81662"/>
                  </a:lnTo>
                  <a:lnTo>
                    <a:pt x="1632345" y="94384"/>
                  </a:lnTo>
                  <a:lnTo>
                    <a:pt x="1588288" y="107978"/>
                  </a:lnTo>
                  <a:lnTo>
                    <a:pt x="1544614" y="122431"/>
                  </a:lnTo>
                  <a:lnTo>
                    <a:pt x="1501335" y="137736"/>
                  </a:lnTo>
                  <a:lnTo>
                    <a:pt x="1458460" y="153881"/>
                  </a:lnTo>
                  <a:lnTo>
                    <a:pt x="1415999" y="170857"/>
                  </a:lnTo>
                  <a:lnTo>
                    <a:pt x="1373961" y="188654"/>
                  </a:lnTo>
                  <a:lnTo>
                    <a:pt x="1332357" y="207262"/>
                  </a:lnTo>
                  <a:lnTo>
                    <a:pt x="1291197" y="226672"/>
                  </a:lnTo>
                  <a:lnTo>
                    <a:pt x="1250490" y="246872"/>
                  </a:lnTo>
                  <a:lnTo>
                    <a:pt x="1210247" y="267854"/>
                  </a:lnTo>
                  <a:lnTo>
                    <a:pt x="1170477" y="289607"/>
                  </a:lnTo>
                  <a:lnTo>
                    <a:pt x="1131191" y="312121"/>
                  </a:lnTo>
                  <a:lnTo>
                    <a:pt x="1092397" y="335387"/>
                  </a:lnTo>
                  <a:lnTo>
                    <a:pt x="1054107" y="359395"/>
                  </a:lnTo>
                  <a:lnTo>
                    <a:pt x="1016330" y="384134"/>
                  </a:lnTo>
                  <a:lnTo>
                    <a:pt x="979075" y="409595"/>
                  </a:lnTo>
                  <a:lnTo>
                    <a:pt x="942353" y="435768"/>
                  </a:lnTo>
                  <a:lnTo>
                    <a:pt x="906174" y="462643"/>
                  </a:lnTo>
                  <a:lnTo>
                    <a:pt x="870548" y="490210"/>
                  </a:lnTo>
                  <a:lnTo>
                    <a:pt x="835484" y="518459"/>
                  </a:lnTo>
                  <a:lnTo>
                    <a:pt x="800993" y="547380"/>
                  </a:lnTo>
                  <a:lnTo>
                    <a:pt x="767084" y="576963"/>
                  </a:lnTo>
                  <a:lnTo>
                    <a:pt x="733767" y="607199"/>
                  </a:lnTo>
                  <a:lnTo>
                    <a:pt x="701052" y="638077"/>
                  </a:lnTo>
                  <a:lnTo>
                    <a:pt x="668950" y="669587"/>
                  </a:lnTo>
                  <a:lnTo>
                    <a:pt x="637469" y="701720"/>
                  </a:lnTo>
                  <a:lnTo>
                    <a:pt x="606621" y="734466"/>
                  </a:lnTo>
                  <a:lnTo>
                    <a:pt x="576414" y="767815"/>
                  </a:lnTo>
                  <a:lnTo>
                    <a:pt x="546859" y="801756"/>
                  </a:lnTo>
                  <a:lnTo>
                    <a:pt x="517965" y="836280"/>
                  </a:lnTo>
                  <a:lnTo>
                    <a:pt x="489743" y="871377"/>
                  </a:lnTo>
                  <a:lnTo>
                    <a:pt x="462202" y="907038"/>
                  </a:lnTo>
                  <a:lnTo>
                    <a:pt x="435353" y="943251"/>
                  </a:lnTo>
                  <a:lnTo>
                    <a:pt x="409205" y="980008"/>
                  </a:lnTo>
                  <a:lnTo>
                    <a:pt x="383768" y="1017298"/>
                  </a:lnTo>
                  <a:lnTo>
                    <a:pt x="359053" y="1055111"/>
                  </a:lnTo>
                  <a:lnTo>
                    <a:pt x="335068" y="1093438"/>
                  </a:lnTo>
                  <a:lnTo>
                    <a:pt x="311824" y="1132269"/>
                  </a:lnTo>
                  <a:lnTo>
                    <a:pt x="289331" y="1171593"/>
                  </a:lnTo>
                  <a:lnTo>
                    <a:pt x="267599" y="1211401"/>
                  </a:lnTo>
                  <a:lnTo>
                    <a:pt x="246637" y="1251682"/>
                  </a:lnTo>
                  <a:lnTo>
                    <a:pt x="226456" y="1292428"/>
                  </a:lnTo>
                  <a:lnTo>
                    <a:pt x="207065" y="1333627"/>
                  </a:lnTo>
                  <a:lnTo>
                    <a:pt x="188475" y="1375270"/>
                  </a:lnTo>
                  <a:lnTo>
                    <a:pt x="170695" y="1417348"/>
                  </a:lnTo>
                  <a:lnTo>
                    <a:pt x="153735" y="1459850"/>
                  </a:lnTo>
                  <a:lnTo>
                    <a:pt x="137605" y="1502766"/>
                  </a:lnTo>
                  <a:lnTo>
                    <a:pt x="122315" y="1546086"/>
                  </a:lnTo>
                  <a:lnTo>
                    <a:pt x="107875" y="1589801"/>
                  </a:lnTo>
                  <a:lnTo>
                    <a:pt x="94295" y="1633901"/>
                  </a:lnTo>
                  <a:lnTo>
                    <a:pt x="81584" y="1678375"/>
                  </a:lnTo>
                  <a:lnTo>
                    <a:pt x="69753" y="1723214"/>
                  </a:lnTo>
                  <a:lnTo>
                    <a:pt x="58812" y="1768407"/>
                  </a:lnTo>
                  <a:lnTo>
                    <a:pt x="48770" y="1813946"/>
                  </a:lnTo>
                  <a:lnTo>
                    <a:pt x="39637" y="1859819"/>
                  </a:lnTo>
                  <a:lnTo>
                    <a:pt x="31424" y="1906017"/>
                  </a:lnTo>
                  <a:lnTo>
                    <a:pt x="24140" y="1952531"/>
                  </a:lnTo>
                  <a:lnTo>
                    <a:pt x="17795" y="1999350"/>
                  </a:lnTo>
                  <a:lnTo>
                    <a:pt x="12399" y="2046463"/>
                  </a:lnTo>
                  <a:lnTo>
                    <a:pt x="7961" y="2093863"/>
                  </a:lnTo>
                  <a:lnTo>
                    <a:pt x="4493" y="2141537"/>
                  </a:lnTo>
                  <a:lnTo>
                    <a:pt x="2003" y="2189478"/>
                  </a:lnTo>
                  <a:lnTo>
                    <a:pt x="502" y="2237674"/>
                  </a:lnTo>
                  <a:lnTo>
                    <a:pt x="0" y="2286115"/>
                  </a:lnTo>
                  <a:lnTo>
                    <a:pt x="502" y="2334557"/>
                  </a:lnTo>
                  <a:lnTo>
                    <a:pt x="2003" y="2382752"/>
                  </a:lnTo>
                  <a:lnTo>
                    <a:pt x="4493" y="2430693"/>
                  </a:lnTo>
                  <a:lnTo>
                    <a:pt x="7961" y="2478367"/>
                  </a:lnTo>
                  <a:lnTo>
                    <a:pt x="12399" y="2525767"/>
                  </a:lnTo>
                  <a:lnTo>
                    <a:pt x="17795" y="2572881"/>
                  </a:lnTo>
                  <a:lnTo>
                    <a:pt x="24140" y="2619699"/>
                  </a:lnTo>
                  <a:lnTo>
                    <a:pt x="31424" y="2666213"/>
                  </a:lnTo>
                  <a:lnTo>
                    <a:pt x="39637" y="2712411"/>
                  </a:lnTo>
                  <a:lnTo>
                    <a:pt x="48770" y="2758285"/>
                  </a:lnTo>
                  <a:lnTo>
                    <a:pt x="58812" y="2803823"/>
                  </a:lnTo>
                  <a:lnTo>
                    <a:pt x="69753" y="2849017"/>
                  </a:lnTo>
                  <a:lnTo>
                    <a:pt x="81584" y="2893855"/>
                  </a:lnTo>
                  <a:lnTo>
                    <a:pt x="94295" y="2938329"/>
                  </a:lnTo>
                  <a:lnTo>
                    <a:pt x="107875" y="2982429"/>
                  </a:lnTo>
                  <a:lnTo>
                    <a:pt x="122315" y="3026144"/>
                  </a:lnTo>
                  <a:lnTo>
                    <a:pt x="137605" y="3069464"/>
                  </a:lnTo>
                  <a:lnTo>
                    <a:pt x="153735" y="3112380"/>
                  </a:lnTo>
                  <a:lnTo>
                    <a:pt x="170695" y="3154882"/>
                  </a:lnTo>
                  <a:lnTo>
                    <a:pt x="188475" y="3196960"/>
                  </a:lnTo>
                  <a:lnTo>
                    <a:pt x="207065" y="3238603"/>
                  </a:lnTo>
                  <a:lnTo>
                    <a:pt x="226456" y="3279803"/>
                  </a:lnTo>
                  <a:lnTo>
                    <a:pt x="246637" y="3320548"/>
                  </a:lnTo>
                  <a:lnTo>
                    <a:pt x="267599" y="3360830"/>
                  </a:lnTo>
                  <a:lnTo>
                    <a:pt x="289331" y="3400638"/>
                  </a:lnTo>
                  <a:lnTo>
                    <a:pt x="311824" y="3439962"/>
                  </a:lnTo>
                  <a:lnTo>
                    <a:pt x="335068" y="3478792"/>
                  </a:lnTo>
                  <a:lnTo>
                    <a:pt x="359053" y="3517119"/>
                  </a:lnTo>
                  <a:lnTo>
                    <a:pt x="383768" y="3554932"/>
                  </a:lnTo>
                  <a:lnTo>
                    <a:pt x="409205" y="3592222"/>
                  </a:lnTo>
                  <a:lnTo>
                    <a:pt x="435353" y="3628979"/>
                  </a:lnTo>
                  <a:lnTo>
                    <a:pt x="462202" y="3665193"/>
                  </a:lnTo>
                  <a:lnTo>
                    <a:pt x="489743" y="3700853"/>
                  </a:lnTo>
                  <a:lnTo>
                    <a:pt x="517965" y="3735950"/>
                  </a:lnTo>
                  <a:lnTo>
                    <a:pt x="546859" y="3770475"/>
                  </a:lnTo>
                  <a:lnTo>
                    <a:pt x="576414" y="3804416"/>
                  </a:lnTo>
                  <a:lnTo>
                    <a:pt x="606621" y="3837764"/>
                  </a:lnTo>
                  <a:lnTo>
                    <a:pt x="637469" y="3870510"/>
                  </a:lnTo>
                  <a:lnTo>
                    <a:pt x="668950" y="3902643"/>
                  </a:lnTo>
                  <a:lnTo>
                    <a:pt x="701052" y="3934154"/>
                  </a:lnTo>
                  <a:lnTo>
                    <a:pt x="733767" y="3965032"/>
                  </a:lnTo>
                  <a:lnTo>
                    <a:pt x="767084" y="3995268"/>
                  </a:lnTo>
                  <a:lnTo>
                    <a:pt x="800993" y="4024851"/>
                  </a:lnTo>
                  <a:lnTo>
                    <a:pt x="835484" y="4053772"/>
                  </a:lnTo>
                  <a:lnTo>
                    <a:pt x="870548" y="4082021"/>
                  </a:lnTo>
                  <a:lnTo>
                    <a:pt x="906174" y="4109588"/>
                  </a:lnTo>
                  <a:lnTo>
                    <a:pt x="942353" y="4136463"/>
                  </a:lnTo>
                  <a:lnTo>
                    <a:pt x="979075" y="4162636"/>
                  </a:lnTo>
                  <a:lnTo>
                    <a:pt x="1016330" y="4188097"/>
                  </a:lnTo>
                  <a:lnTo>
                    <a:pt x="1054107" y="4212836"/>
                  </a:lnTo>
                  <a:lnTo>
                    <a:pt x="1092397" y="4236844"/>
                  </a:lnTo>
                  <a:lnTo>
                    <a:pt x="1131191" y="4260110"/>
                  </a:lnTo>
                  <a:lnTo>
                    <a:pt x="1170477" y="4282624"/>
                  </a:lnTo>
                  <a:lnTo>
                    <a:pt x="1210247" y="4304377"/>
                  </a:lnTo>
                  <a:lnTo>
                    <a:pt x="1250490" y="4325359"/>
                  </a:lnTo>
                  <a:lnTo>
                    <a:pt x="1291197" y="4345559"/>
                  </a:lnTo>
                  <a:lnTo>
                    <a:pt x="1332357" y="4364968"/>
                  </a:lnTo>
                  <a:lnTo>
                    <a:pt x="1373961" y="4383577"/>
                  </a:lnTo>
                  <a:lnTo>
                    <a:pt x="1415999" y="4401374"/>
                  </a:lnTo>
                  <a:lnTo>
                    <a:pt x="1458460" y="4418350"/>
                  </a:lnTo>
                  <a:lnTo>
                    <a:pt x="1501335" y="4434495"/>
                  </a:lnTo>
                  <a:lnTo>
                    <a:pt x="1544614" y="4449800"/>
                  </a:lnTo>
                  <a:lnTo>
                    <a:pt x="1588288" y="4464253"/>
                  </a:lnTo>
                  <a:lnTo>
                    <a:pt x="1632345" y="4477847"/>
                  </a:lnTo>
                  <a:lnTo>
                    <a:pt x="1676777" y="4490569"/>
                  </a:lnTo>
                  <a:lnTo>
                    <a:pt x="1721573" y="4502411"/>
                  </a:lnTo>
                  <a:lnTo>
                    <a:pt x="1766724" y="4513363"/>
                  </a:lnTo>
                  <a:lnTo>
                    <a:pt x="1812219" y="4523415"/>
                  </a:lnTo>
                  <a:lnTo>
                    <a:pt x="1858048" y="4532556"/>
                  </a:lnTo>
                  <a:lnTo>
                    <a:pt x="1904203" y="4540777"/>
                  </a:lnTo>
                  <a:lnTo>
                    <a:pt x="1950672" y="4548068"/>
                  </a:lnTo>
                  <a:lnTo>
                    <a:pt x="1997446" y="4554419"/>
                  </a:lnTo>
                  <a:lnTo>
                    <a:pt x="2044515" y="4559821"/>
                  </a:lnTo>
                  <a:lnTo>
                    <a:pt x="2091869" y="4564262"/>
                  </a:lnTo>
                  <a:lnTo>
                    <a:pt x="2139498" y="4567734"/>
                  </a:lnTo>
                  <a:lnTo>
                    <a:pt x="2187393" y="4570226"/>
                  </a:lnTo>
                  <a:lnTo>
                    <a:pt x="2235543" y="4571728"/>
                  </a:lnTo>
                  <a:lnTo>
                    <a:pt x="2283938" y="4572232"/>
                  </a:lnTo>
                  <a:lnTo>
                    <a:pt x="2332334" y="4571728"/>
                  </a:lnTo>
                  <a:lnTo>
                    <a:pt x="2380484" y="4570226"/>
                  </a:lnTo>
                  <a:lnTo>
                    <a:pt x="2428378" y="4567734"/>
                  </a:lnTo>
                  <a:lnTo>
                    <a:pt x="2476007" y="4564262"/>
                  </a:lnTo>
                  <a:lnTo>
                    <a:pt x="2523362" y="4559821"/>
                  </a:lnTo>
                  <a:lnTo>
                    <a:pt x="2570431" y="4554419"/>
                  </a:lnTo>
                  <a:lnTo>
                    <a:pt x="2617205" y="4548068"/>
                  </a:lnTo>
                  <a:lnTo>
                    <a:pt x="2663674" y="4540777"/>
                  </a:lnTo>
                  <a:lnTo>
                    <a:pt x="2709828" y="4532556"/>
                  </a:lnTo>
                  <a:lnTo>
                    <a:pt x="2755658" y="4523415"/>
                  </a:lnTo>
                  <a:lnTo>
                    <a:pt x="2801153" y="4513363"/>
                  </a:lnTo>
                  <a:lnTo>
                    <a:pt x="2846304" y="4502411"/>
                  </a:lnTo>
                  <a:lnTo>
                    <a:pt x="2891100" y="4490569"/>
                  </a:lnTo>
                  <a:lnTo>
                    <a:pt x="2935531" y="4477847"/>
                  </a:lnTo>
                  <a:lnTo>
                    <a:pt x="2979589" y="4464253"/>
                  </a:lnTo>
                  <a:lnTo>
                    <a:pt x="3023262" y="4449800"/>
                  </a:lnTo>
                  <a:lnTo>
                    <a:pt x="3066541" y="4434495"/>
                  </a:lnTo>
                  <a:lnTo>
                    <a:pt x="3109417" y="4418350"/>
                  </a:lnTo>
                  <a:lnTo>
                    <a:pt x="3151878" y="4401374"/>
                  </a:lnTo>
                  <a:lnTo>
                    <a:pt x="3193915" y="4383577"/>
                  </a:lnTo>
                  <a:lnTo>
                    <a:pt x="3235519" y="4364968"/>
                  </a:lnTo>
                  <a:lnTo>
                    <a:pt x="3276679" y="4345559"/>
                  </a:lnTo>
                  <a:lnTo>
                    <a:pt x="3317386" y="4325359"/>
                  </a:lnTo>
                  <a:lnTo>
                    <a:pt x="3357629" y="4304377"/>
                  </a:lnTo>
                  <a:lnTo>
                    <a:pt x="3397399" y="4282624"/>
                  </a:lnTo>
                  <a:lnTo>
                    <a:pt x="3436686" y="4260110"/>
                  </a:lnTo>
                  <a:lnTo>
                    <a:pt x="3475479" y="4236844"/>
                  </a:lnTo>
                  <a:lnTo>
                    <a:pt x="3513770" y="4212836"/>
                  </a:lnTo>
                  <a:lnTo>
                    <a:pt x="3551547" y="4188097"/>
                  </a:lnTo>
                  <a:lnTo>
                    <a:pt x="3588802" y="4162636"/>
                  </a:lnTo>
                  <a:lnTo>
                    <a:pt x="3625523" y="4136463"/>
                  </a:lnTo>
                  <a:lnTo>
                    <a:pt x="3661702" y="4109588"/>
                  </a:lnTo>
                  <a:lnTo>
                    <a:pt x="3697329" y="4082021"/>
                  </a:lnTo>
                  <a:lnTo>
                    <a:pt x="3732392" y="4053772"/>
                  </a:lnTo>
                  <a:lnTo>
                    <a:pt x="3766884" y="4024851"/>
                  </a:lnTo>
                  <a:lnTo>
                    <a:pt x="3800793" y="3995268"/>
                  </a:lnTo>
                  <a:lnTo>
                    <a:pt x="3834110" y="3965032"/>
                  </a:lnTo>
                  <a:lnTo>
                    <a:pt x="3866824" y="3934154"/>
                  </a:lnTo>
                  <a:lnTo>
                    <a:pt x="3898927" y="3902643"/>
                  </a:lnTo>
                  <a:lnTo>
                    <a:pt x="3930407" y="3870510"/>
                  </a:lnTo>
                  <a:lnTo>
                    <a:pt x="3961256" y="3837764"/>
                  </a:lnTo>
                  <a:lnTo>
                    <a:pt x="3991463" y="3804416"/>
                  </a:lnTo>
                  <a:lnTo>
                    <a:pt x="4021018" y="3770475"/>
                  </a:lnTo>
                  <a:lnTo>
                    <a:pt x="4049912" y="3735950"/>
                  </a:lnTo>
                  <a:lnTo>
                    <a:pt x="4078134" y="3700853"/>
                  </a:lnTo>
                  <a:lnTo>
                    <a:pt x="4105674" y="3665193"/>
                  </a:lnTo>
                  <a:lnTo>
                    <a:pt x="4132523" y="3628979"/>
                  </a:lnTo>
                  <a:lnTo>
                    <a:pt x="4158671" y="3592222"/>
                  </a:lnTo>
                  <a:lnTo>
                    <a:pt x="4184108" y="3554932"/>
                  </a:lnTo>
                  <a:lnTo>
                    <a:pt x="4208824" y="3517119"/>
                  </a:lnTo>
                  <a:lnTo>
                    <a:pt x="4232809" y="3478792"/>
                  </a:lnTo>
                  <a:lnTo>
                    <a:pt x="4256052" y="3439962"/>
                  </a:lnTo>
                  <a:lnTo>
                    <a:pt x="4278545" y="3400638"/>
                  </a:lnTo>
                  <a:lnTo>
                    <a:pt x="4300278" y="3360830"/>
                  </a:lnTo>
                  <a:lnTo>
                    <a:pt x="4321240" y="3320548"/>
                  </a:lnTo>
                  <a:lnTo>
                    <a:pt x="4341421" y="3279803"/>
                  </a:lnTo>
                  <a:lnTo>
                    <a:pt x="4360811" y="3238603"/>
                  </a:lnTo>
                  <a:lnTo>
                    <a:pt x="4379402" y="3196960"/>
                  </a:lnTo>
                  <a:lnTo>
                    <a:pt x="4397182" y="3154882"/>
                  </a:lnTo>
                  <a:lnTo>
                    <a:pt x="4414142" y="3112380"/>
                  </a:lnTo>
                  <a:lnTo>
                    <a:pt x="4430272" y="3069464"/>
                  </a:lnTo>
                  <a:lnTo>
                    <a:pt x="4445562" y="3026144"/>
                  </a:lnTo>
                  <a:lnTo>
                    <a:pt x="4460002" y="2982429"/>
                  </a:lnTo>
                  <a:lnTo>
                    <a:pt x="4473582" y="2938329"/>
                  </a:lnTo>
                  <a:lnTo>
                    <a:pt x="4486293" y="2893855"/>
                  </a:lnTo>
                  <a:lnTo>
                    <a:pt x="4498123" y="2849017"/>
                  </a:lnTo>
                  <a:lnTo>
                    <a:pt x="4509065" y="2803823"/>
                  </a:lnTo>
                  <a:lnTo>
                    <a:pt x="4519107" y="2758285"/>
                  </a:lnTo>
                  <a:lnTo>
                    <a:pt x="4528239" y="2712411"/>
                  </a:lnTo>
                  <a:lnTo>
                    <a:pt x="4536453" y="2666213"/>
                  </a:lnTo>
                  <a:lnTo>
                    <a:pt x="4543737" y="2619699"/>
                  </a:lnTo>
                  <a:lnTo>
                    <a:pt x="4550082" y="2572881"/>
                  </a:lnTo>
                  <a:lnTo>
                    <a:pt x="4555478" y="2525767"/>
                  </a:lnTo>
                  <a:lnTo>
                    <a:pt x="4559915" y="2478367"/>
                  </a:lnTo>
                  <a:lnTo>
                    <a:pt x="4563384" y="2430693"/>
                  </a:lnTo>
                  <a:lnTo>
                    <a:pt x="4565873" y="2382752"/>
                  </a:lnTo>
                  <a:lnTo>
                    <a:pt x="4567375" y="2334557"/>
                  </a:lnTo>
                  <a:lnTo>
                    <a:pt x="4567877" y="2286115"/>
                  </a:lnTo>
                  <a:lnTo>
                    <a:pt x="4567375" y="2237674"/>
                  </a:lnTo>
                  <a:lnTo>
                    <a:pt x="4565873" y="2189478"/>
                  </a:lnTo>
                  <a:lnTo>
                    <a:pt x="4563384" y="2141537"/>
                  </a:lnTo>
                  <a:lnTo>
                    <a:pt x="4559915" y="2093863"/>
                  </a:lnTo>
                  <a:lnTo>
                    <a:pt x="4555478" y="2046463"/>
                  </a:lnTo>
                  <a:lnTo>
                    <a:pt x="4550082" y="1999350"/>
                  </a:lnTo>
                  <a:lnTo>
                    <a:pt x="4543737" y="1952531"/>
                  </a:lnTo>
                  <a:lnTo>
                    <a:pt x="4536453" y="1906017"/>
                  </a:lnTo>
                  <a:lnTo>
                    <a:pt x="4528239" y="1859819"/>
                  </a:lnTo>
                  <a:lnTo>
                    <a:pt x="4519107" y="1813946"/>
                  </a:lnTo>
                  <a:lnTo>
                    <a:pt x="4509065" y="1768407"/>
                  </a:lnTo>
                  <a:lnTo>
                    <a:pt x="4498123" y="1723214"/>
                  </a:lnTo>
                  <a:lnTo>
                    <a:pt x="4486293" y="1678375"/>
                  </a:lnTo>
                  <a:lnTo>
                    <a:pt x="4473582" y="1633901"/>
                  </a:lnTo>
                  <a:lnTo>
                    <a:pt x="4460002" y="1589801"/>
                  </a:lnTo>
                  <a:lnTo>
                    <a:pt x="4445562" y="1546086"/>
                  </a:lnTo>
                  <a:lnTo>
                    <a:pt x="4430272" y="1502766"/>
                  </a:lnTo>
                  <a:lnTo>
                    <a:pt x="4414142" y="1459850"/>
                  </a:lnTo>
                  <a:lnTo>
                    <a:pt x="4397182" y="1417348"/>
                  </a:lnTo>
                  <a:lnTo>
                    <a:pt x="4379402" y="1375270"/>
                  </a:lnTo>
                  <a:lnTo>
                    <a:pt x="4360811" y="1333627"/>
                  </a:lnTo>
                  <a:lnTo>
                    <a:pt x="4341421" y="1292428"/>
                  </a:lnTo>
                  <a:lnTo>
                    <a:pt x="4321240" y="1251682"/>
                  </a:lnTo>
                  <a:lnTo>
                    <a:pt x="4300278" y="1211401"/>
                  </a:lnTo>
                  <a:lnTo>
                    <a:pt x="4278545" y="1171593"/>
                  </a:lnTo>
                  <a:lnTo>
                    <a:pt x="4256052" y="1132269"/>
                  </a:lnTo>
                  <a:lnTo>
                    <a:pt x="4232809" y="1093438"/>
                  </a:lnTo>
                  <a:lnTo>
                    <a:pt x="4208824" y="1055111"/>
                  </a:lnTo>
                  <a:lnTo>
                    <a:pt x="4184108" y="1017298"/>
                  </a:lnTo>
                  <a:lnTo>
                    <a:pt x="4158671" y="980008"/>
                  </a:lnTo>
                  <a:lnTo>
                    <a:pt x="4132523" y="943251"/>
                  </a:lnTo>
                  <a:lnTo>
                    <a:pt x="4105674" y="907038"/>
                  </a:lnTo>
                  <a:lnTo>
                    <a:pt x="4078134" y="871377"/>
                  </a:lnTo>
                  <a:lnTo>
                    <a:pt x="4049912" y="836280"/>
                  </a:lnTo>
                  <a:lnTo>
                    <a:pt x="4021018" y="801756"/>
                  </a:lnTo>
                  <a:lnTo>
                    <a:pt x="3991463" y="767815"/>
                  </a:lnTo>
                  <a:lnTo>
                    <a:pt x="3961256" y="734466"/>
                  </a:lnTo>
                  <a:lnTo>
                    <a:pt x="3930407" y="701720"/>
                  </a:lnTo>
                  <a:lnTo>
                    <a:pt x="3898927" y="669587"/>
                  </a:lnTo>
                  <a:lnTo>
                    <a:pt x="3866824" y="638077"/>
                  </a:lnTo>
                  <a:lnTo>
                    <a:pt x="3834110" y="607199"/>
                  </a:lnTo>
                  <a:lnTo>
                    <a:pt x="3800793" y="576963"/>
                  </a:lnTo>
                  <a:lnTo>
                    <a:pt x="3766884" y="547380"/>
                  </a:lnTo>
                  <a:lnTo>
                    <a:pt x="3732392" y="518459"/>
                  </a:lnTo>
                  <a:lnTo>
                    <a:pt x="3697329" y="490210"/>
                  </a:lnTo>
                  <a:lnTo>
                    <a:pt x="3661702" y="462643"/>
                  </a:lnTo>
                  <a:lnTo>
                    <a:pt x="3625523" y="435768"/>
                  </a:lnTo>
                  <a:lnTo>
                    <a:pt x="3588802" y="409595"/>
                  </a:lnTo>
                  <a:lnTo>
                    <a:pt x="3551547" y="384134"/>
                  </a:lnTo>
                  <a:lnTo>
                    <a:pt x="3513770" y="359395"/>
                  </a:lnTo>
                  <a:lnTo>
                    <a:pt x="3475479" y="335387"/>
                  </a:lnTo>
                  <a:lnTo>
                    <a:pt x="3436686" y="312121"/>
                  </a:lnTo>
                  <a:lnTo>
                    <a:pt x="3397399" y="289607"/>
                  </a:lnTo>
                  <a:lnTo>
                    <a:pt x="3357629" y="267854"/>
                  </a:lnTo>
                  <a:lnTo>
                    <a:pt x="3317386" y="246872"/>
                  </a:lnTo>
                  <a:lnTo>
                    <a:pt x="3276679" y="226672"/>
                  </a:lnTo>
                  <a:lnTo>
                    <a:pt x="3235519" y="207262"/>
                  </a:lnTo>
                  <a:lnTo>
                    <a:pt x="3193915" y="188654"/>
                  </a:lnTo>
                  <a:lnTo>
                    <a:pt x="3151878" y="170857"/>
                  </a:lnTo>
                  <a:lnTo>
                    <a:pt x="3109417" y="153881"/>
                  </a:lnTo>
                  <a:lnTo>
                    <a:pt x="3066541" y="137736"/>
                  </a:lnTo>
                  <a:lnTo>
                    <a:pt x="3023262" y="122431"/>
                  </a:lnTo>
                  <a:lnTo>
                    <a:pt x="2979589" y="107978"/>
                  </a:lnTo>
                  <a:lnTo>
                    <a:pt x="2935531" y="94384"/>
                  </a:lnTo>
                  <a:lnTo>
                    <a:pt x="2891100" y="81662"/>
                  </a:lnTo>
                  <a:lnTo>
                    <a:pt x="2846304" y="69820"/>
                  </a:lnTo>
                  <a:lnTo>
                    <a:pt x="2801153" y="58868"/>
                  </a:lnTo>
                  <a:lnTo>
                    <a:pt x="2755658" y="48816"/>
                  </a:lnTo>
                  <a:lnTo>
                    <a:pt x="2709828" y="39675"/>
                  </a:lnTo>
                  <a:lnTo>
                    <a:pt x="2663674" y="31454"/>
                  </a:lnTo>
                  <a:lnTo>
                    <a:pt x="2617205" y="24163"/>
                  </a:lnTo>
                  <a:lnTo>
                    <a:pt x="2570431" y="17812"/>
                  </a:lnTo>
                  <a:lnTo>
                    <a:pt x="2523362" y="12410"/>
                  </a:lnTo>
                  <a:lnTo>
                    <a:pt x="2476007" y="7969"/>
                  </a:lnTo>
                  <a:lnTo>
                    <a:pt x="2428378" y="4497"/>
                  </a:lnTo>
                  <a:lnTo>
                    <a:pt x="2380484" y="2005"/>
                  </a:lnTo>
                  <a:lnTo>
                    <a:pt x="2332334" y="503"/>
                  </a:lnTo>
                  <a:lnTo>
                    <a:pt x="228393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14373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0" y="2286116"/>
                  </a:moveTo>
                  <a:lnTo>
                    <a:pt x="502" y="2237674"/>
                  </a:lnTo>
                  <a:lnTo>
                    <a:pt x="2003" y="2189478"/>
                  </a:lnTo>
                  <a:lnTo>
                    <a:pt x="4493" y="2141538"/>
                  </a:lnTo>
                  <a:lnTo>
                    <a:pt x="7961" y="2093863"/>
                  </a:lnTo>
                  <a:lnTo>
                    <a:pt x="12399" y="2046464"/>
                  </a:lnTo>
                  <a:lnTo>
                    <a:pt x="17795" y="1999350"/>
                  </a:lnTo>
                  <a:lnTo>
                    <a:pt x="24140" y="1952531"/>
                  </a:lnTo>
                  <a:lnTo>
                    <a:pt x="31424" y="1906018"/>
                  </a:lnTo>
                  <a:lnTo>
                    <a:pt x="39637" y="1859819"/>
                  </a:lnTo>
                  <a:lnTo>
                    <a:pt x="48770" y="1813946"/>
                  </a:lnTo>
                  <a:lnTo>
                    <a:pt x="58812" y="1768408"/>
                  </a:lnTo>
                  <a:lnTo>
                    <a:pt x="69753" y="1723214"/>
                  </a:lnTo>
                  <a:lnTo>
                    <a:pt x="81584" y="1678375"/>
                  </a:lnTo>
                  <a:lnTo>
                    <a:pt x="94295" y="1633901"/>
                  </a:lnTo>
                  <a:lnTo>
                    <a:pt x="107875" y="1589802"/>
                  </a:lnTo>
                  <a:lnTo>
                    <a:pt x="122315" y="1546087"/>
                  </a:lnTo>
                  <a:lnTo>
                    <a:pt x="137605" y="1502766"/>
                  </a:lnTo>
                  <a:lnTo>
                    <a:pt x="153735" y="1459850"/>
                  </a:lnTo>
                  <a:lnTo>
                    <a:pt x="170695" y="1417348"/>
                  </a:lnTo>
                  <a:lnTo>
                    <a:pt x="188475" y="1375271"/>
                  </a:lnTo>
                  <a:lnTo>
                    <a:pt x="207065" y="1333627"/>
                  </a:lnTo>
                  <a:lnTo>
                    <a:pt x="226456" y="1292428"/>
                  </a:lnTo>
                  <a:lnTo>
                    <a:pt x="246637" y="1251682"/>
                  </a:lnTo>
                  <a:lnTo>
                    <a:pt x="267599" y="1211401"/>
                  </a:lnTo>
                  <a:lnTo>
                    <a:pt x="289331" y="1171593"/>
                  </a:lnTo>
                  <a:lnTo>
                    <a:pt x="311824" y="1132269"/>
                  </a:lnTo>
                  <a:lnTo>
                    <a:pt x="335068" y="1093439"/>
                  </a:lnTo>
                  <a:lnTo>
                    <a:pt x="359053" y="1055112"/>
                  </a:lnTo>
                  <a:lnTo>
                    <a:pt x="383768" y="1017298"/>
                  </a:lnTo>
                  <a:lnTo>
                    <a:pt x="409205" y="980008"/>
                  </a:lnTo>
                  <a:lnTo>
                    <a:pt x="435353" y="943252"/>
                  </a:lnTo>
                  <a:lnTo>
                    <a:pt x="462202" y="907038"/>
                  </a:lnTo>
                  <a:lnTo>
                    <a:pt x="489743" y="871378"/>
                  </a:lnTo>
                  <a:lnTo>
                    <a:pt x="517965" y="836281"/>
                  </a:lnTo>
                  <a:lnTo>
                    <a:pt x="546858" y="801756"/>
                  </a:lnTo>
                  <a:lnTo>
                    <a:pt x="576414" y="767815"/>
                  </a:lnTo>
                  <a:lnTo>
                    <a:pt x="606620" y="734466"/>
                  </a:lnTo>
                  <a:lnTo>
                    <a:pt x="637469" y="701721"/>
                  </a:lnTo>
                  <a:lnTo>
                    <a:pt x="668950" y="669587"/>
                  </a:lnTo>
                  <a:lnTo>
                    <a:pt x="701052" y="638077"/>
                  </a:lnTo>
                  <a:lnTo>
                    <a:pt x="733767" y="607199"/>
                  </a:lnTo>
                  <a:lnTo>
                    <a:pt x="767084" y="576963"/>
                  </a:lnTo>
                  <a:lnTo>
                    <a:pt x="800993" y="547380"/>
                  </a:lnTo>
                  <a:lnTo>
                    <a:pt x="835484" y="518459"/>
                  </a:lnTo>
                  <a:lnTo>
                    <a:pt x="870548" y="490210"/>
                  </a:lnTo>
                  <a:lnTo>
                    <a:pt x="906174" y="462643"/>
                  </a:lnTo>
                  <a:lnTo>
                    <a:pt x="942353" y="435768"/>
                  </a:lnTo>
                  <a:lnTo>
                    <a:pt x="979075" y="409595"/>
                  </a:lnTo>
                  <a:lnTo>
                    <a:pt x="1016329" y="384134"/>
                  </a:lnTo>
                  <a:lnTo>
                    <a:pt x="1054107" y="359395"/>
                  </a:lnTo>
                  <a:lnTo>
                    <a:pt x="1092397" y="335387"/>
                  </a:lnTo>
                  <a:lnTo>
                    <a:pt x="1131191" y="312121"/>
                  </a:lnTo>
                  <a:lnTo>
                    <a:pt x="1170477" y="289607"/>
                  </a:lnTo>
                  <a:lnTo>
                    <a:pt x="1210247" y="267854"/>
                  </a:lnTo>
                  <a:lnTo>
                    <a:pt x="1250490" y="246872"/>
                  </a:lnTo>
                  <a:lnTo>
                    <a:pt x="1291197" y="226672"/>
                  </a:lnTo>
                  <a:lnTo>
                    <a:pt x="1332357" y="207262"/>
                  </a:lnTo>
                  <a:lnTo>
                    <a:pt x="1373961" y="188654"/>
                  </a:lnTo>
                  <a:lnTo>
                    <a:pt x="1415999" y="170857"/>
                  </a:lnTo>
                  <a:lnTo>
                    <a:pt x="1458460" y="153881"/>
                  </a:lnTo>
                  <a:lnTo>
                    <a:pt x="1501335" y="137736"/>
                  </a:lnTo>
                  <a:lnTo>
                    <a:pt x="1544614" y="122431"/>
                  </a:lnTo>
                  <a:lnTo>
                    <a:pt x="1588288" y="107978"/>
                  </a:lnTo>
                  <a:lnTo>
                    <a:pt x="1632345" y="94384"/>
                  </a:lnTo>
                  <a:lnTo>
                    <a:pt x="1676777" y="81662"/>
                  </a:lnTo>
                  <a:lnTo>
                    <a:pt x="1721573" y="69820"/>
                  </a:lnTo>
                  <a:lnTo>
                    <a:pt x="1766724" y="58868"/>
                  </a:lnTo>
                  <a:lnTo>
                    <a:pt x="1812219" y="48816"/>
                  </a:lnTo>
                  <a:lnTo>
                    <a:pt x="1858048" y="39675"/>
                  </a:lnTo>
                  <a:lnTo>
                    <a:pt x="1904203" y="31454"/>
                  </a:lnTo>
                  <a:lnTo>
                    <a:pt x="1950672" y="24163"/>
                  </a:lnTo>
                  <a:lnTo>
                    <a:pt x="1997446" y="17812"/>
                  </a:lnTo>
                  <a:lnTo>
                    <a:pt x="2044515" y="12410"/>
                  </a:lnTo>
                  <a:lnTo>
                    <a:pt x="2091869" y="7969"/>
                  </a:lnTo>
                  <a:lnTo>
                    <a:pt x="2139499" y="4497"/>
                  </a:lnTo>
                  <a:lnTo>
                    <a:pt x="2187393" y="2005"/>
                  </a:lnTo>
                  <a:lnTo>
                    <a:pt x="2235543" y="503"/>
                  </a:lnTo>
                  <a:lnTo>
                    <a:pt x="2283939" y="0"/>
                  </a:lnTo>
                  <a:lnTo>
                    <a:pt x="2332334" y="503"/>
                  </a:lnTo>
                  <a:lnTo>
                    <a:pt x="2380484" y="2005"/>
                  </a:lnTo>
                  <a:lnTo>
                    <a:pt x="2428378" y="4497"/>
                  </a:lnTo>
                  <a:lnTo>
                    <a:pt x="2476008" y="7969"/>
                  </a:lnTo>
                  <a:lnTo>
                    <a:pt x="2523362" y="12410"/>
                  </a:lnTo>
                  <a:lnTo>
                    <a:pt x="2570431" y="17812"/>
                  </a:lnTo>
                  <a:lnTo>
                    <a:pt x="2617205" y="24163"/>
                  </a:lnTo>
                  <a:lnTo>
                    <a:pt x="2663674" y="31454"/>
                  </a:lnTo>
                  <a:lnTo>
                    <a:pt x="2709828" y="39675"/>
                  </a:lnTo>
                  <a:lnTo>
                    <a:pt x="2755658" y="48816"/>
                  </a:lnTo>
                  <a:lnTo>
                    <a:pt x="2801153" y="58868"/>
                  </a:lnTo>
                  <a:lnTo>
                    <a:pt x="2846304" y="69820"/>
                  </a:lnTo>
                  <a:lnTo>
                    <a:pt x="2891100" y="81662"/>
                  </a:lnTo>
                  <a:lnTo>
                    <a:pt x="2935531" y="94384"/>
                  </a:lnTo>
                  <a:lnTo>
                    <a:pt x="2979589" y="107978"/>
                  </a:lnTo>
                  <a:lnTo>
                    <a:pt x="3023262" y="122431"/>
                  </a:lnTo>
                  <a:lnTo>
                    <a:pt x="3066541" y="137736"/>
                  </a:lnTo>
                  <a:lnTo>
                    <a:pt x="3109417" y="153881"/>
                  </a:lnTo>
                  <a:lnTo>
                    <a:pt x="3151878" y="170857"/>
                  </a:lnTo>
                  <a:lnTo>
                    <a:pt x="3193916" y="188654"/>
                  </a:lnTo>
                  <a:lnTo>
                    <a:pt x="3235519" y="207262"/>
                  </a:lnTo>
                  <a:lnTo>
                    <a:pt x="3276680" y="226672"/>
                  </a:lnTo>
                  <a:lnTo>
                    <a:pt x="3317386" y="246872"/>
                  </a:lnTo>
                  <a:lnTo>
                    <a:pt x="3357629" y="267854"/>
                  </a:lnTo>
                  <a:lnTo>
                    <a:pt x="3397399" y="289607"/>
                  </a:lnTo>
                  <a:lnTo>
                    <a:pt x="3436686" y="312121"/>
                  </a:lnTo>
                  <a:lnTo>
                    <a:pt x="3475479" y="335387"/>
                  </a:lnTo>
                  <a:lnTo>
                    <a:pt x="3513770" y="359395"/>
                  </a:lnTo>
                  <a:lnTo>
                    <a:pt x="3551547" y="384134"/>
                  </a:lnTo>
                  <a:lnTo>
                    <a:pt x="3588802" y="409595"/>
                  </a:lnTo>
                  <a:lnTo>
                    <a:pt x="3625523" y="435768"/>
                  </a:lnTo>
                  <a:lnTo>
                    <a:pt x="3661702" y="462643"/>
                  </a:lnTo>
                  <a:lnTo>
                    <a:pt x="3697329" y="490210"/>
                  </a:lnTo>
                  <a:lnTo>
                    <a:pt x="3732393" y="518459"/>
                  </a:lnTo>
                  <a:lnTo>
                    <a:pt x="3766884" y="547380"/>
                  </a:lnTo>
                  <a:lnTo>
                    <a:pt x="3800793" y="576963"/>
                  </a:lnTo>
                  <a:lnTo>
                    <a:pt x="3834110" y="607199"/>
                  </a:lnTo>
                  <a:lnTo>
                    <a:pt x="3866825" y="638077"/>
                  </a:lnTo>
                  <a:lnTo>
                    <a:pt x="3898927" y="669587"/>
                  </a:lnTo>
                  <a:lnTo>
                    <a:pt x="3930408" y="701721"/>
                  </a:lnTo>
                  <a:lnTo>
                    <a:pt x="3961256" y="734466"/>
                  </a:lnTo>
                  <a:lnTo>
                    <a:pt x="3991463" y="767815"/>
                  </a:lnTo>
                  <a:lnTo>
                    <a:pt x="4021018" y="801756"/>
                  </a:lnTo>
                  <a:lnTo>
                    <a:pt x="4049912" y="836281"/>
                  </a:lnTo>
                  <a:lnTo>
                    <a:pt x="4078134" y="871378"/>
                  </a:lnTo>
                  <a:lnTo>
                    <a:pt x="4105674" y="907038"/>
                  </a:lnTo>
                  <a:lnTo>
                    <a:pt x="4132524" y="943252"/>
                  </a:lnTo>
                  <a:lnTo>
                    <a:pt x="4158672" y="980008"/>
                  </a:lnTo>
                  <a:lnTo>
                    <a:pt x="4184108" y="1017298"/>
                  </a:lnTo>
                  <a:lnTo>
                    <a:pt x="4208824" y="1055112"/>
                  </a:lnTo>
                  <a:lnTo>
                    <a:pt x="4232809" y="1093439"/>
                  </a:lnTo>
                  <a:lnTo>
                    <a:pt x="4256053" y="1132269"/>
                  </a:lnTo>
                  <a:lnTo>
                    <a:pt x="4278546" y="1171593"/>
                  </a:lnTo>
                  <a:lnTo>
                    <a:pt x="4300278" y="1211401"/>
                  </a:lnTo>
                  <a:lnTo>
                    <a:pt x="4321240" y="1251682"/>
                  </a:lnTo>
                  <a:lnTo>
                    <a:pt x="4341421" y="1292428"/>
                  </a:lnTo>
                  <a:lnTo>
                    <a:pt x="4360812" y="1333627"/>
                  </a:lnTo>
                  <a:lnTo>
                    <a:pt x="4379402" y="1375271"/>
                  </a:lnTo>
                  <a:lnTo>
                    <a:pt x="4397182" y="1417348"/>
                  </a:lnTo>
                  <a:lnTo>
                    <a:pt x="4414142" y="1459850"/>
                  </a:lnTo>
                  <a:lnTo>
                    <a:pt x="4430272" y="1502766"/>
                  </a:lnTo>
                  <a:lnTo>
                    <a:pt x="4445562" y="1546087"/>
                  </a:lnTo>
                  <a:lnTo>
                    <a:pt x="4460002" y="1589802"/>
                  </a:lnTo>
                  <a:lnTo>
                    <a:pt x="4473582" y="1633901"/>
                  </a:lnTo>
                  <a:lnTo>
                    <a:pt x="4486293" y="1678375"/>
                  </a:lnTo>
                  <a:lnTo>
                    <a:pt x="4498124" y="1723214"/>
                  </a:lnTo>
                  <a:lnTo>
                    <a:pt x="4509065" y="1768408"/>
                  </a:lnTo>
                  <a:lnTo>
                    <a:pt x="4519107" y="1813946"/>
                  </a:lnTo>
                  <a:lnTo>
                    <a:pt x="4528240" y="1859819"/>
                  </a:lnTo>
                  <a:lnTo>
                    <a:pt x="4536453" y="1906018"/>
                  </a:lnTo>
                  <a:lnTo>
                    <a:pt x="4543737" y="1952531"/>
                  </a:lnTo>
                  <a:lnTo>
                    <a:pt x="4550082" y="1999350"/>
                  </a:lnTo>
                  <a:lnTo>
                    <a:pt x="4555479" y="2046464"/>
                  </a:lnTo>
                  <a:lnTo>
                    <a:pt x="4559916" y="2093863"/>
                  </a:lnTo>
                  <a:lnTo>
                    <a:pt x="4563384" y="2141538"/>
                  </a:lnTo>
                  <a:lnTo>
                    <a:pt x="4565874" y="2189478"/>
                  </a:lnTo>
                  <a:lnTo>
                    <a:pt x="4567375" y="2237674"/>
                  </a:lnTo>
                  <a:lnTo>
                    <a:pt x="4567878" y="2286116"/>
                  </a:lnTo>
                  <a:lnTo>
                    <a:pt x="4567375" y="2334557"/>
                  </a:lnTo>
                  <a:lnTo>
                    <a:pt x="4565874" y="2382753"/>
                  </a:lnTo>
                  <a:lnTo>
                    <a:pt x="4563384" y="2430693"/>
                  </a:lnTo>
                  <a:lnTo>
                    <a:pt x="4559916" y="2478368"/>
                  </a:lnTo>
                  <a:lnTo>
                    <a:pt x="4555479" y="2525767"/>
                  </a:lnTo>
                  <a:lnTo>
                    <a:pt x="4550082" y="2572881"/>
                  </a:lnTo>
                  <a:lnTo>
                    <a:pt x="4543737" y="2619700"/>
                  </a:lnTo>
                  <a:lnTo>
                    <a:pt x="4536453" y="2666213"/>
                  </a:lnTo>
                  <a:lnTo>
                    <a:pt x="4528240" y="2712412"/>
                  </a:lnTo>
                  <a:lnTo>
                    <a:pt x="4519107" y="2758285"/>
                  </a:lnTo>
                  <a:lnTo>
                    <a:pt x="4509065" y="2803823"/>
                  </a:lnTo>
                  <a:lnTo>
                    <a:pt x="4498124" y="2849017"/>
                  </a:lnTo>
                  <a:lnTo>
                    <a:pt x="4486293" y="2893856"/>
                  </a:lnTo>
                  <a:lnTo>
                    <a:pt x="4473582" y="2938330"/>
                  </a:lnTo>
                  <a:lnTo>
                    <a:pt x="4460002" y="2982429"/>
                  </a:lnTo>
                  <a:lnTo>
                    <a:pt x="4445562" y="3026144"/>
                  </a:lnTo>
                  <a:lnTo>
                    <a:pt x="4430272" y="3069465"/>
                  </a:lnTo>
                  <a:lnTo>
                    <a:pt x="4414142" y="3112381"/>
                  </a:lnTo>
                  <a:lnTo>
                    <a:pt x="4397182" y="3154883"/>
                  </a:lnTo>
                  <a:lnTo>
                    <a:pt x="4379402" y="3196960"/>
                  </a:lnTo>
                  <a:lnTo>
                    <a:pt x="4360812" y="3238604"/>
                  </a:lnTo>
                  <a:lnTo>
                    <a:pt x="4341421" y="3279803"/>
                  </a:lnTo>
                  <a:lnTo>
                    <a:pt x="4321240" y="3320549"/>
                  </a:lnTo>
                  <a:lnTo>
                    <a:pt x="4300278" y="3360830"/>
                  </a:lnTo>
                  <a:lnTo>
                    <a:pt x="4278546" y="3400638"/>
                  </a:lnTo>
                  <a:lnTo>
                    <a:pt x="4256053" y="3439962"/>
                  </a:lnTo>
                  <a:lnTo>
                    <a:pt x="4232809" y="3478793"/>
                  </a:lnTo>
                  <a:lnTo>
                    <a:pt x="4208824" y="3517119"/>
                  </a:lnTo>
                  <a:lnTo>
                    <a:pt x="4184108" y="3554933"/>
                  </a:lnTo>
                  <a:lnTo>
                    <a:pt x="4158672" y="3592223"/>
                  </a:lnTo>
                  <a:lnTo>
                    <a:pt x="4132524" y="3628979"/>
                  </a:lnTo>
                  <a:lnTo>
                    <a:pt x="4105674" y="3665193"/>
                  </a:lnTo>
                  <a:lnTo>
                    <a:pt x="4078134" y="3700853"/>
                  </a:lnTo>
                  <a:lnTo>
                    <a:pt x="4049912" y="3735951"/>
                  </a:lnTo>
                  <a:lnTo>
                    <a:pt x="4021018" y="3770475"/>
                  </a:lnTo>
                  <a:lnTo>
                    <a:pt x="3991463" y="3804416"/>
                  </a:lnTo>
                  <a:lnTo>
                    <a:pt x="3961256" y="3837765"/>
                  </a:lnTo>
                  <a:lnTo>
                    <a:pt x="3930408" y="3870511"/>
                  </a:lnTo>
                  <a:lnTo>
                    <a:pt x="3898927" y="3902644"/>
                  </a:lnTo>
                  <a:lnTo>
                    <a:pt x="3866825" y="3934154"/>
                  </a:lnTo>
                  <a:lnTo>
                    <a:pt x="3834110" y="3965032"/>
                  </a:lnTo>
                  <a:lnTo>
                    <a:pt x="3800793" y="3995268"/>
                  </a:lnTo>
                  <a:lnTo>
                    <a:pt x="3766884" y="4024851"/>
                  </a:lnTo>
                  <a:lnTo>
                    <a:pt x="3732393" y="4053772"/>
                  </a:lnTo>
                  <a:lnTo>
                    <a:pt x="3697329" y="4082021"/>
                  </a:lnTo>
                  <a:lnTo>
                    <a:pt x="3661702" y="4109588"/>
                  </a:lnTo>
                  <a:lnTo>
                    <a:pt x="3625523" y="4136463"/>
                  </a:lnTo>
                  <a:lnTo>
                    <a:pt x="3588802" y="4162636"/>
                  </a:lnTo>
                  <a:lnTo>
                    <a:pt x="3551547" y="4188097"/>
                  </a:lnTo>
                  <a:lnTo>
                    <a:pt x="3513770" y="4212836"/>
                  </a:lnTo>
                  <a:lnTo>
                    <a:pt x="3475479" y="4236844"/>
                  </a:lnTo>
                  <a:lnTo>
                    <a:pt x="3436686" y="4260110"/>
                  </a:lnTo>
                  <a:lnTo>
                    <a:pt x="3397399" y="4282624"/>
                  </a:lnTo>
                  <a:lnTo>
                    <a:pt x="3357629" y="4304377"/>
                  </a:lnTo>
                  <a:lnTo>
                    <a:pt x="3317386" y="4325359"/>
                  </a:lnTo>
                  <a:lnTo>
                    <a:pt x="3276680" y="4345559"/>
                  </a:lnTo>
                  <a:lnTo>
                    <a:pt x="3235519" y="4364969"/>
                  </a:lnTo>
                  <a:lnTo>
                    <a:pt x="3193916" y="4383577"/>
                  </a:lnTo>
                  <a:lnTo>
                    <a:pt x="3151878" y="4401374"/>
                  </a:lnTo>
                  <a:lnTo>
                    <a:pt x="3109417" y="4418350"/>
                  </a:lnTo>
                  <a:lnTo>
                    <a:pt x="3066541" y="4434495"/>
                  </a:lnTo>
                  <a:lnTo>
                    <a:pt x="3023262" y="4449800"/>
                  </a:lnTo>
                  <a:lnTo>
                    <a:pt x="2979589" y="4464253"/>
                  </a:lnTo>
                  <a:lnTo>
                    <a:pt x="2935531" y="4477847"/>
                  </a:lnTo>
                  <a:lnTo>
                    <a:pt x="2891100" y="4490569"/>
                  </a:lnTo>
                  <a:lnTo>
                    <a:pt x="2846304" y="4502411"/>
                  </a:lnTo>
                  <a:lnTo>
                    <a:pt x="2801153" y="4513363"/>
                  </a:lnTo>
                  <a:lnTo>
                    <a:pt x="2755658" y="4523415"/>
                  </a:lnTo>
                  <a:lnTo>
                    <a:pt x="2709828" y="4532556"/>
                  </a:lnTo>
                  <a:lnTo>
                    <a:pt x="2663674" y="4540777"/>
                  </a:lnTo>
                  <a:lnTo>
                    <a:pt x="2617205" y="4548068"/>
                  </a:lnTo>
                  <a:lnTo>
                    <a:pt x="2570431" y="4554419"/>
                  </a:lnTo>
                  <a:lnTo>
                    <a:pt x="2523362" y="4559821"/>
                  </a:lnTo>
                  <a:lnTo>
                    <a:pt x="2476008" y="4564262"/>
                  </a:lnTo>
                  <a:lnTo>
                    <a:pt x="2428378" y="4567734"/>
                  </a:lnTo>
                  <a:lnTo>
                    <a:pt x="2380484" y="4570226"/>
                  </a:lnTo>
                  <a:lnTo>
                    <a:pt x="2332334" y="4571729"/>
                  </a:lnTo>
                  <a:lnTo>
                    <a:pt x="2283939" y="4572232"/>
                  </a:lnTo>
                  <a:lnTo>
                    <a:pt x="2235543" y="4571729"/>
                  </a:lnTo>
                  <a:lnTo>
                    <a:pt x="2187393" y="4570226"/>
                  </a:lnTo>
                  <a:lnTo>
                    <a:pt x="2139499" y="4567734"/>
                  </a:lnTo>
                  <a:lnTo>
                    <a:pt x="2091869" y="4564262"/>
                  </a:lnTo>
                  <a:lnTo>
                    <a:pt x="2044515" y="4559821"/>
                  </a:lnTo>
                  <a:lnTo>
                    <a:pt x="1997446" y="4554419"/>
                  </a:lnTo>
                  <a:lnTo>
                    <a:pt x="1950672" y="4548068"/>
                  </a:lnTo>
                  <a:lnTo>
                    <a:pt x="1904203" y="4540777"/>
                  </a:lnTo>
                  <a:lnTo>
                    <a:pt x="1858048" y="4532556"/>
                  </a:lnTo>
                  <a:lnTo>
                    <a:pt x="1812219" y="4523415"/>
                  </a:lnTo>
                  <a:lnTo>
                    <a:pt x="1766724" y="4513363"/>
                  </a:lnTo>
                  <a:lnTo>
                    <a:pt x="1721573" y="4502411"/>
                  </a:lnTo>
                  <a:lnTo>
                    <a:pt x="1676777" y="4490569"/>
                  </a:lnTo>
                  <a:lnTo>
                    <a:pt x="1632345" y="4477847"/>
                  </a:lnTo>
                  <a:lnTo>
                    <a:pt x="1588288" y="4464253"/>
                  </a:lnTo>
                  <a:lnTo>
                    <a:pt x="1544614" y="4449800"/>
                  </a:lnTo>
                  <a:lnTo>
                    <a:pt x="1501335" y="4434495"/>
                  </a:lnTo>
                  <a:lnTo>
                    <a:pt x="1458460" y="4418350"/>
                  </a:lnTo>
                  <a:lnTo>
                    <a:pt x="1415999" y="4401374"/>
                  </a:lnTo>
                  <a:lnTo>
                    <a:pt x="1373961" y="4383577"/>
                  </a:lnTo>
                  <a:lnTo>
                    <a:pt x="1332357" y="4364969"/>
                  </a:lnTo>
                  <a:lnTo>
                    <a:pt x="1291197" y="4345559"/>
                  </a:lnTo>
                  <a:lnTo>
                    <a:pt x="1250490" y="4325359"/>
                  </a:lnTo>
                  <a:lnTo>
                    <a:pt x="1210247" y="4304377"/>
                  </a:lnTo>
                  <a:lnTo>
                    <a:pt x="1170477" y="4282624"/>
                  </a:lnTo>
                  <a:lnTo>
                    <a:pt x="1131191" y="4260110"/>
                  </a:lnTo>
                  <a:lnTo>
                    <a:pt x="1092397" y="4236844"/>
                  </a:lnTo>
                  <a:lnTo>
                    <a:pt x="1054107" y="4212836"/>
                  </a:lnTo>
                  <a:lnTo>
                    <a:pt x="1016329" y="4188097"/>
                  </a:lnTo>
                  <a:lnTo>
                    <a:pt x="979075" y="4162636"/>
                  </a:lnTo>
                  <a:lnTo>
                    <a:pt x="942353" y="4136463"/>
                  </a:lnTo>
                  <a:lnTo>
                    <a:pt x="906174" y="4109588"/>
                  </a:lnTo>
                  <a:lnTo>
                    <a:pt x="870548" y="4082021"/>
                  </a:lnTo>
                  <a:lnTo>
                    <a:pt x="835484" y="4053772"/>
                  </a:lnTo>
                  <a:lnTo>
                    <a:pt x="800993" y="4024851"/>
                  </a:lnTo>
                  <a:lnTo>
                    <a:pt x="767084" y="3995268"/>
                  </a:lnTo>
                  <a:lnTo>
                    <a:pt x="733767" y="3965032"/>
                  </a:lnTo>
                  <a:lnTo>
                    <a:pt x="701052" y="3934154"/>
                  </a:lnTo>
                  <a:lnTo>
                    <a:pt x="668950" y="3902644"/>
                  </a:lnTo>
                  <a:lnTo>
                    <a:pt x="637469" y="3870511"/>
                  </a:lnTo>
                  <a:lnTo>
                    <a:pt x="606620" y="3837765"/>
                  </a:lnTo>
                  <a:lnTo>
                    <a:pt x="576414" y="3804416"/>
                  </a:lnTo>
                  <a:lnTo>
                    <a:pt x="546858" y="3770475"/>
                  </a:lnTo>
                  <a:lnTo>
                    <a:pt x="517965" y="3735951"/>
                  </a:lnTo>
                  <a:lnTo>
                    <a:pt x="489743" y="3700853"/>
                  </a:lnTo>
                  <a:lnTo>
                    <a:pt x="462202" y="3665193"/>
                  </a:lnTo>
                  <a:lnTo>
                    <a:pt x="435353" y="3628979"/>
                  </a:lnTo>
                  <a:lnTo>
                    <a:pt x="409205" y="3592223"/>
                  </a:lnTo>
                  <a:lnTo>
                    <a:pt x="383768" y="3554933"/>
                  </a:lnTo>
                  <a:lnTo>
                    <a:pt x="359053" y="3517119"/>
                  </a:lnTo>
                  <a:lnTo>
                    <a:pt x="335068" y="3478793"/>
                  </a:lnTo>
                  <a:lnTo>
                    <a:pt x="311824" y="3439962"/>
                  </a:lnTo>
                  <a:lnTo>
                    <a:pt x="289331" y="3400638"/>
                  </a:lnTo>
                  <a:lnTo>
                    <a:pt x="267599" y="3360830"/>
                  </a:lnTo>
                  <a:lnTo>
                    <a:pt x="246637" y="3320549"/>
                  </a:lnTo>
                  <a:lnTo>
                    <a:pt x="226456" y="3279803"/>
                  </a:lnTo>
                  <a:lnTo>
                    <a:pt x="207065" y="3238604"/>
                  </a:lnTo>
                  <a:lnTo>
                    <a:pt x="188475" y="3196960"/>
                  </a:lnTo>
                  <a:lnTo>
                    <a:pt x="170695" y="3154883"/>
                  </a:lnTo>
                  <a:lnTo>
                    <a:pt x="153735" y="3112381"/>
                  </a:lnTo>
                  <a:lnTo>
                    <a:pt x="137605" y="3069465"/>
                  </a:lnTo>
                  <a:lnTo>
                    <a:pt x="122315" y="3026144"/>
                  </a:lnTo>
                  <a:lnTo>
                    <a:pt x="107875" y="2982429"/>
                  </a:lnTo>
                  <a:lnTo>
                    <a:pt x="94295" y="2938330"/>
                  </a:lnTo>
                  <a:lnTo>
                    <a:pt x="81584" y="2893856"/>
                  </a:lnTo>
                  <a:lnTo>
                    <a:pt x="69753" y="2849017"/>
                  </a:lnTo>
                  <a:lnTo>
                    <a:pt x="58812" y="2803823"/>
                  </a:lnTo>
                  <a:lnTo>
                    <a:pt x="48770" y="2758285"/>
                  </a:lnTo>
                  <a:lnTo>
                    <a:pt x="39637" y="2712412"/>
                  </a:lnTo>
                  <a:lnTo>
                    <a:pt x="31424" y="2666213"/>
                  </a:lnTo>
                  <a:lnTo>
                    <a:pt x="24140" y="2619700"/>
                  </a:lnTo>
                  <a:lnTo>
                    <a:pt x="17795" y="2572881"/>
                  </a:lnTo>
                  <a:lnTo>
                    <a:pt x="12399" y="2525767"/>
                  </a:lnTo>
                  <a:lnTo>
                    <a:pt x="7961" y="2478368"/>
                  </a:lnTo>
                  <a:lnTo>
                    <a:pt x="4493" y="2430693"/>
                  </a:lnTo>
                  <a:lnTo>
                    <a:pt x="2003" y="2382753"/>
                  </a:lnTo>
                  <a:lnTo>
                    <a:pt x="502" y="2334557"/>
                  </a:lnTo>
                  <a:lnTo>
                    <a:pt x="0" y="2286116"/>
                  </a:lnTo>
                  <a:close/>
                </a:path>
              </a:pathLst>
            </a:custGeom>
            <a:ln w="127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59614" y="1101343"/>
              <a:ext cx="5486400" cy="5476875"/>
            </a:xfrm>
            <a:custGeom>
              <a:avLst/>
              <a:gdLst/>
              <a:ahLst/>
              <a:cxnLst/>
              <a:rect l="l" t="t" r="r" b="b"/>
              <a:pathLst>
                <a:path w="5486400" h="5476875">
                  <a:moveTo>
                    <a:pt x="5486400" y="2836329"/>
                  </a:moveTo>
                  <a:lnTo>
                    <a:pt x="5295900" y="2741079"/>
                  </a:lnTo>
                  <a:lnTo>
                    <a:pt x="5356860" y="2817279"/>
                  </a:lnTo>
                  <a:lnTo>
                    <a:pt x="2657741" y="2817279"/>
                  </a:lnTo>
                  <a:lnTo>
                    <a:pt x="2657741" y="129540"/>
                  </a:lnTo>
                  <a:lnTo>
                    <a:pt x="2733941" y="190500"/>
                  </a:lnTo>
                  <a:lnTo>
                    <a:pt x="2703461" y="129540"/>
                  </a:lnTo>
                  <a:lnTo>
                    <a:pt x="2638691" y="0"/>
                  </a:lnTo>
                  <a:lnTo>
                    <a:pt x="2543441" y="190500"/>
                  </a:lnTo>
                  <a:lnTo>
                    <a:pt x="2619641" y="129540"/>
                  </a:lnTo>
                  <a:lnTo>
                    <a:pt x="2619641" y="2817279"/>
                  </a:lnTo>
                  <a:lnTo>
                    <a:pt x="0" y="2817279"/>
                  </a:lnTo>
                  <a:lnTo>
                    <a:pt x="0" y="2855379"/>
                  </a:lnTo>
                  <a:lnTo>
                    <a:pt x="2619641" y="2855379"/>
                  </a:lnTo>
                  <a:lnTo>
                    <a:pt x="2619641" y="5476811"/>
                  </a:lnTo>
                  <a:lnTo>
                    <a:pt x="2657741" y="5476811"/>
                  </a:lnTo>
                  <a:lnTo>
                    <a:pt x="2657741" y="2855379"/>
                  </a:lnTo>
                  <a:lnTo>
                    <a:pt x="5356860" y="2855379"/>
                  </a:lnTo>
                  <a:lnTo>
                    <a:pt x="5295900" y="2931579"/>
                  </a:lnTo>
                  <a:lnTo>
                    <a:pt x="5486400" y="283632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901380" y="118809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66430" y="40022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69076" y="6178191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83324" y="1903934"/>
            <a:ext cx="1672589" cy="2091055"/>
            <a:chOff x="7183324" y="1903934"/>
            <a:chExt cx="1672589" cy="2091055"/>
          </a:xfrm>
        </p:grpSpPr>
        <p:sp>
          <p:nvSpPr>
            <p:cNvPr id="11" name="object 11"/>
            <p:cNvSpPr/>
            <p:nvPr/>
          </p:nvSpPr>
          <p:spPr>
            <a:xfrm>
              <a:off x="7183324" y="2321143"/>
              <a:ext cx="1672589" cy="1673860"/>
            </a:xfrm>
            <a:custGeom>
              <a:avLst/>
              <a:gdLst/>
              <a:ahLst/>
              <a:cxnLst/>
              <a:rect l="l" t="t" r="r" b="b"/>
              <a:pathLst>
                <a:path w="1672590" h="1673860">
                  <a:moveTo>
                    <a:pt x="131933" y="105105"/>
                  </a:moveTo>
                  <a:lnTo>
                    <a:pt x="78078" y="105105"/>
                  </a:lnTo>
                  <a:lnTo>
                    <a:pt x="1563838" y="1592281"/>
                  </a:lnTo>
                  <a:lnTo>
                    <a:pt x="1562033" y="1594996"/>
                  </a:lnTo>
                  <a:lnTo>
                    <a:pt x="1558103" y="1611022"/>
                  </a:lnTo>
                  <a:lnTo>
                    <a:pt x="1558879" y="1627415"/>
                  </a:lnTo>
                  <a:lnTo>
                    <a:pt x="1564364" y="1643080"/>
                  </a:lnTo>
                  <a:lnTo>
                    <a:pt x="1593457" y="1669482"/>
                  </a:lnTo>
                  <a:lnTo>
                    <a:pt x="1614961" y="1673677"/>
                  </a:lnTo>
                  <a:lnTo>
                    <a:pt x="1625912" y="1672626"/>
                  </a:lnTo>
                  <a:lnTo>
                    <a:pt x="1667943" y="1638058"/>
                  </a:lnTo>
                  <a:lnTo>
                    <a:pt x="1672138" y="1616554"/>
                  </a:lnTo>
                  <a:lnTo>
                    <a:pt x="1667964" y="1595047"/>
                  </a:lnTo>
                  <a:lnTo>
                    <a:pt x="1655419" y="1576136"/>
                  </a:lnTo>
                  <a:lnTo>
                    <a:pt x="1641590" y="1565928"/>
                  </a:lnTo>
                  <a:lnTo>
                    <a:pt x="1639952" y="1565353"/>
                  </a:lnTo>
                  <a:lnTo>
                    <a:pt x="1590791" y="1565353"/>
                  </a:lnTo>
                  <a:lnTo>
                    <a:pt x="131933" y="105105"/>
                  </a:lnTo>
                  <a:close/>
                </a:path>
                <a:path w="1672590" h="1673860">
                  <a:moveTo>
                    <a:pt x="1609537" y="1559636"/>
                  </a:moveTo>
                  <a:lnTo>
                    <a:pt x="1593508" y="1563551"/>
                  </a:lnTo>
                  <a:lnTo>
                    <a:pt x="1590791" y="1565353"/>
                  </a:lnTo>
                  <a:lnTo>
                    <a:pt x="1639952" y="1565353"/>
                  </a:lnTo>
                  <a:lnTo>
                    <a:pt x="1625930" y="1560428"/>
                  </a:lnTo>
                  <a:lnTo>
                    <a:pt x="1609537" y="1559636"/>
                  </a:lnTo>
                  <a:close/>
                </a:path>
                <a:path w="1672590" h="1673860">
                  <a:moveTo>
                    <a:pt x="0" y="0"/>
                  </a:moveTo>
                  <a:lnTo>
                    <a:pt x="67255" y="202087"/>
                  </a:lnTo>
                  <a:lnTo>
                    <a:pt x="78078" y="105105"/>
                  </a:lnTo>
                  <a:lnTo>
                    <a:pt x="131933" y="105105"/>
                  </a:lnTo>
                  <a:lnTo>
                    <a:pt x="107716" y="80864"/>
                  </a:lnTo>
                  <a:lnTo>
                    <a:pt x="80783" y="80864"/>
                  </a:lnTo>
                  <a:lnTo>
                    <a:pt x="107711" y="80859"/>
                  </a:lnTo>
                  <a:lnTo>
                    <a:pt x="105031" y="78177"/>
                  </a:lnTo>
                  <a:lnTo>
                    <a:pt x="202023" y="67448"/>
                  </a:lnTo>
                  <a:lnTo>
                    <a:pt x="0" y="0"/>
                  </a:lnTo>
                  <a:close/>
                </a:path>
                <a:path w="1672590" h="1673860">
                  <a:moveTo>
                    <a:pt x="107711" y="80859"/>
                  </a:moveTo>
                  <a:lnTo>
                    <a:pt x="80783" y="80864"/>
                  </a:lnTo>
                  <a:lnTo>
                    <a:pt x="107716" y="80864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64391" y="1903934"/>
              <a:ext cx="1091565" cy="2091055"/>
            </a:xfrm>
            <a:custGeom>
              <a:avLst/>
              <a:gdLst/>
              <a:ahLst/>
              <a:cxnLst/>
              <a:rect l="l" t="t" r="r" b="b"/>
              <a:pathLst>
                <a:path w="1091565" h="2091054">
                  <a:moveTo>
                    <a:pt x="0" y="0"/>
                  </a:moveTo>
                  <a:lnTo>
                    <a:pt x="1423" y="212981"/>
                  </a:lnTo>
                  <a:lnTo>
                    <a:pt x="41723" y="124108"/>
                  </a:lnTo>
                  <a:lnTo>
                    <a:pt x="992784" y="1994855"/>
                  </a:lnTo>
                  <a:lnTo>
                    <a:pt x="990227" y="1996878"/>
                  </a:lnTo>
                  <a:lnTo>
                    <a:pt x="981531" y="2010901"/>
                  </a:lnTo>
                  <a:lnTo>
                    <a:pt x="977197" y="2026730"/>
                  </a:lnTo>
                  <a:lnTo>
                    <a:pt x="977566" y="2043323"/>
                  </a:lnTo>
                  <a:lnTo>
                    <a:pt x="1006158" y="2083698"/>
                  </a:lnTo>
                  <a:lnTo>
                    <a:pt x="1037955" y="2090760"/>
                  </a:lnTo>
                  <a:lnTo>
                    <a:pt x="1045361" y="2090239"/>
                  </a:lnTo>
                  <a:lnTo>
                    <a:pt x="1088258" y="2051448"/>
                  </a:lnTo>
                  <a:lnTo>
                    <a:pt x="1090944" y="2029704"/>
                  </a:lnTo>
                  <a:lnTo>
                    <a:pt x="1084867" y="2007839"/>
                  </a:lnTo>
                  <a:lnTo>
                    <a:pt x="1074874" y="1993854"/>
                  </a:lnTo>
                  <a:lnTo>
                    <a:pt x="1061685" y="1983778"/>
                  </a:lnTo>
                  <a:lnTo>
                    <a:pt x="1046342" y="1977952"/>
                  </a:lnTo>
                  <a:lnTo>
                    <a:pt x="1029887" y="1976715"/>
                  </a:lnTo>
                  <a:lnTo>
                    <a:pt x="1026746" y="1977589"/>
                  </a:lnTo>
                  <a:lnTo>
                    <a:pt x="75686" y="106841"/>
                  </a:lnTo>
                  <a:lnTo>
                    <a:pt x="171239" y="126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478376" y="1344671"/>
            <a:ext cx="278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1391" y="1541902"/>
            <a:ext cx="1949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3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3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29239" y="1755513"/>
            <a:ext cx="271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𝐪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617398" y="3880108"/>
            <a:ext cx="4258945" cy="1008380"/>
            <a:chOff x="6617398" y="3880108"/>
            <a:chExt cx="4258945" cy="1008380"/>
          </a:xfrm>
        </p:grpSpPr>
        <p:sp>
          <p:nvSpPr>
            <p:cNvPr id="17" name="object 17"/>
            <p:cNvSpPr/>
            <p:nvPr/>
          </p:nvSpPr>
          <p:spPr>
            <a:xfrm>
              <a:off x="8741168" y="3880525"/>
              <a:ext cx="2135505" cy="1007744"/>
            </a:xfrm>
            <a:custGeom>
              <a:avLst/>
              <a:gdLst/>
              <a:ahLst/>
              <a:cxnLst/>
              <a:rect l="l" t="t" r="r" b="b"/>
              <a:pathLst>
                <a:path w="2135504" h="1007745">
                  <a:moveTo>
                    <a:pt x="190066" y="96511"/>
                  </a:moveTo>
                  <a:lnTo>
                    <a:pt x="97821" y="96511"/>
                  </a:lnTo>
                  <a:lnTo>
                    <a:pt x="2009193" y="963358"/>
                  </a:lnTo>
                  <a:lnTo>
                    <a:pt x="1922203" y="1007577"/>
                  </a:lnTo>
                  <a:lnTo>
                    <a:pt x="2135035" y="999512"/>
                  </a:lnTo>
                  <a:lnTo>
                    <a:pt x="2096755" y="952308"/>
                  </a:lnTo>
                  <a:lnTo>
                    <a:pt x="2030933" y="952308"/>
                  </a:lnTo>
                  <a:lnTo>
                    <a:pt x="2096745" y="952295"/>
                  </a:lnTo>
                  <a:lnTo>
                    <a:pt x="2077578" y="928659"/>
                  </a:lnTo>
                  <a:lnTo>
                    <a:pt x="2024930" y="928659"/>
                  </a:lnTo>
                  <a:lnTo>
                    <a:pt x="190066" y="96511"/>
                  </a:lnTo>
                  <a:close/>
                </a:path>
                <a:path w="2135504" h="1007745">
                  <a:moveTo>
                    <a:pt x="2096745" y="952295"/>
                  </a:moveTo>
                  <a:lnTo>
                    <a:pt x="2030933" y="952308"/>
                  </a:lnTo>
                  <a:lnTo>
                    <a:pt x="2096755" y="952308"/>
                  </a:lnTo>
                  <a:close/>
                </a:path>
                <a:path w="2135504" h="1007745">
                  <a:moveTo>
                    <a:pt x="2000885" y="834085"/>
                  </a:moveTo>
                  <a:lnTo>
                    <a:pt x="2024930" y="928659"/>
                  </a:lnTo>
                  <a:lnTo>
                    <a:pt x="2077578" y="928659"/>
                  </a:lnTo>
                  <a:lnTo>
                    <a:pt x="2000885" y="834085"/>
                  </a:lnTo>
                  <a:close/>
                </a:path>
                <a:path w="2135504" h="1007745">
                  <a:moveTo>
                    <a:pt x="58634" y="0"/>
                  </a:moveTo>
                  <a:lnTo>
                    <a:pt x="14456" y="19124"/>
                  </a:lnTo>
                  <a:lnTo>
                    <a:pt x="0" y="55655"/>
                  </a:lnTo>
                  <a:lnTo>
                    <a:pt x="3651" y="77257"/>
                  </a:lnTo>
                  <a:lnTo>
                    <a:pt x="15135" y="95915"/>
                  </a:lnTo>
                  <a:lnTo>
                    <a:pt x="33539" y="109193"/>
                  </a:lnTo>
                  <a:lnTo>
                    <a:pt x="50078" y="113872"/>
                  </a:lnTo>
                  <a:lnTo>
                    <a:pt x="66671" y="113501"/>
                  </a:lnTo>
                  <a:lnTo>
                    <a:pt x="82292" y="108466"/>
                  </a:lnTo>
                  <a:lnTo>
                    <a:pt x="95914" y="99153"/>
                  </a:lnTo>
                  <a:lnTo>
                    <a:pt x="97821" y="96511"/>
                  </a:lnTo>
                  <a:lnTo>
                    <a:pt x="190066" y="96511"/>
                  </a:lnTo>
                  <a:lnTo>
                    <a:pt x="109874" y="60142"/>
                  </a:lnTo>
                  <a:lnTo>
                    <a:pt x="110638" y="37033"/>
                  </a:lnTo>
                  <a:lnTo>
                    <a:pt x="105818" y="27184"/>
                  </a:lnTo>
                  <a:lnTo>
                    <a:pt x="73563" y="1838"/>
                  </a:lnTo>
                  <a:lnTo>
                    <a:pt x="66056" y="190"/>
                  </a:lnTo>
                  <a:lnTo>
                    <a:pt x="58634" y="0"/>
                  </a:lnTo>
                  <a:close/>
                </a:path>
              </a:pathLst>
            </a:custGeom>
            <a:solidFill>
              <a:srgbClr val="EFAF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17398" y="3880108"/>
              <a:ext cx="2238375" cy="823594"/>
            </a:xfrm>
            <a:custGeom>
              <a:avLst/>
              <a:gdLst/>
              <a:ahLst/>
              <a:cxnLst/>
              <a:rect l="l" t="t" r="r" b="b"/>
              <a:pathLst>
                <a:path w="2238375" h="823595">
                  <a:moveTo>
                    <a:pt x="2177745" y="0"/>
                  </a:moveTo>
                  <a:lnTo>
                    <a:pt x="2135482" y="22879"/>
                  </a:lnTo>
                  <a:lnTo>
                    <a:pt x="2128149" y="55265"/>
                  </a:lnTo>
                  <a:lnTo>
                    <a:pt x="116644" y="734244"/>
                  </a:lnTo>
                  <a:lnTo>
                    <a:pt x="150032" y="642550"/>
                  </a:lnTo>
                  <a:lnTo>
                    <a:pt x="0" y="793723"/>
                  </a:lnTo>
                  <a:lnTo>
                    <a:pt x="210957" y="823045"/>
                  </a:lnTo>
                  <a:lnTo>
                    <a:pt x="128828" y="770342"/>
                  </a:lnTo>
                  <a:lnTo>
                    <a:pt x="2136501" y="92657"/>
                  </a:lnTo>
                  <a:lnTo>
                    <a:pt x="2138135" y="95479"/>
                  </a:lnTo>
                  <a:lnTo>
                    <a:pt x="2150756" y="106108"/>
                  </a:lnTo>
                  <a:lnTo>
                    <a:pt x="2165794" y="112681"/>
                  </a:lnTo>
                  <a:lnTo>
                    <a:pt x="2182267" y="114710"/>
                  </a:lnTo>
                  <a:lnTo>
                    <a:pt x="2199190" y="111709"/>
                  </a:lnTo>
                  <a:lnTo>
                    <a:pt x="2218831" y="100339"/>
                  </a:lnTo>
                  <a:lnTo>
                    <a:pt x="2232125" y="82925"/>
                  </a:lnTo>
                  <a:lnTo>
                    <a:pt x="2237920" y="61796"/>
                  </a:lnTo>
                  <a:lnTo>
                    <a:pt x="2235061" y="39283"/>
                  </a:lnTo>
                  <a:lnTo>
                    <a:pt x="2227192" y="24003"/>
                  </a:lnTo>
                  <a:lnTo>
                    <a:pt x="2215594" y="12130"/>
                  </a:lnTo>
                  <a:lnTo>
                    <a:pt x="2201252" y="4151"/>
                  </a:lnTo>
                  <a:lnTo>
                    <a:pt x="2185149" y="553"/>
                  </a:lnTo>
                  <a:lnTo>
                    <a:pt x="2177745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925896" y="4596075"/>
            <a:ext cx="278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EFAFED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78309" y="4793306"/>
            <a:ext cx="1949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300" spc="-790" dirty="0">
                <a:solidFill>
                  <a:srgbClr val="EFAFED"/>
                </a:solidFill>
                <a:latin typeface="Cambria Math" panose="02040503050406030204"/>
                <a:cs typeface="Cambria Math" panose="02040503050406030204"/>
              </a:rPr>
              <a:t>2</a:t>
            </a:r>
            <a:endParaRPr sz="23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5499" y="3866592"/>
            <a:ext cx="497840" cy="10922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82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960"/>
              </a:spcBef>
            </a:pPr>
            <a:r>
              <a:rPr sz="3200" spc="-25" dirty="0">
                <a:solidFill>
                  <a:srgbClr val="ED7D31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r>
              <a:rPr lang="en-IN" sz="3450" spc="-37" baseline="-16000" dirty="0">
                <a:solidFill>
                  <a:srgbClr val="ED7D31"/>
                </a:solidFill>
                <a:latin typeface="Cambria Math" panose="02040503050406030204"/>
                <a:cs typeface="Cambria Math" panose="02040503050406030204"/>
              </a:rPr>
              <a:t>3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95" y="1579230"/>
            <a:ext cx="1511114" cy="1057911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2431575" y="1999689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5" y="0"/>
                </a:moveTo>
                <a:lnTo>
                  <a:pt x="927735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5" y="114300"/>
                </a:lnTo>
                <a:lnTo>
                  <a:pt x="866775" y="190500"/>
                </a:lnTo>
                <a:lnTo>
                  <a:pt x="1057275" y="95250"/>
                </a:lnTo>
                <a:lnTo>
                  <a:pt x="86677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868894" y="1596328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07595" y="2043318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5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38679" y="1727885"/>
            <a:ext cx="1045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normalize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23967" y="2010604"/>
            <a:ext cx="1618615" cy="190500"/>
          </a:xfrm>
          <a:custGeom>
            <a:avLst/>
            <a:gdLst/>
            <a:ahLst/>
            <a:cxnLst/>
            <a:rect l="l" t="t" r="r" b="b"/>
            <a:pathLst>
              <a:path w="1618615" h="190500">
                <a:moveTo>
                  <a:pt x="1427581" y="0"/>
                </a:moveTo>
                <a:lnTo>
                  <a:pt x="1488541" y="76200"/>
                </a:lnTo>
                <a:lnTo>
                  <a:pt x="0" y="76198"/>
                </a:lnTo>
                <a:lnTo>
                  <a:pt x="0" y="114298"/>
                </a:lnTo>
                <a:lnTo>
                  <a:pt x="1488541" y="114300"/>
                </a:lnTo>
                <a:lnTo>
                  <a:pt x="1427581" y="190500"/>
                </a:lnTo>
                <a:lnTo>
                  <a:pt x="1618081" y="95250"/>
                </a:lnTo>
                <a:lnTo>
                  <a:pt x="142758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74434" y="1092080"/>
            <a:ext cx="9855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3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Query</a:t>
            </a:r>
            <a:endParaRPr sz="2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5880" y="3364937"/>
            <a:ext cx="5106670" cy="83356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66065" marR="30480" indent="-228600">
              <a:lnSpc>
                <a:spcPts val="3000"/>
              </a:lnSpc>
              <a:spcBef>
                <a:spcPts val="50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Normalized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mean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vectors extracted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set: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0EBEFAB-A318-498F-B390-E5F2D18B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426" y="4384397"/>
            <a:ext cx="2305372" cy="1428949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7045">
              <a:lnSpc>
                <a:spcPct val="100000"/>
              </a:lnSpc>
              <a:spcBef>
                <a:spcPts val="100"/>
              </a:spcBef>
            </a:pPr>
            <a:r>
              <a:rPr sz="3600" spc="155" dirty="0"/>
              <a:t>Making</a:t>
            </a:r>
            <a:r>
              <a:rPr sz="3600" spc="330" dirty="0"/>
              <a:t> </a:t>
            </a:r>
            <a:r>
              <a:rPr sz="3600" spc="70" dirty="0"/>
              <a:t>Few-</a:t>
            </a:r>
            <a:r>
              <a:rPr sz="3600" spc="135" dirty="0"/>
              <a:t>Shot</a:t>
            </a:r>
            <a:r>
              <a:rPr sz="3600" spc="345" dirty="0"/>
              <a:t> </a:t>
            </a:r>
            <a:r>
              <a:rPr sz="3600" spc="85" dirty="0"/>
              <a:t>Prediction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795" y="1579230"/>
            <a:ext cx="1511114" cy="105791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431575" y="1999689"/>
            <a:ext cx="1057275" cy="190500"/>
          </a:xfrm>
          <a:custGeom>
            <a:avLst/>
            <a:gdLst/>
            <a:ahLst/>
            <a:cxnLst/>
            <a:rect l="l" t="t" r="r" b="b"/>
            <a:pathLst>
              <a:path w="1057275" h="190500">
                <a:moveTo>
                  <a:pt x="866775" y="0"/>
                </a:moveTo>
                <a:lnTo>
                  <a:pt x="927735" y="76200"/>
                </a:lnTo>
                <a:lnTo>
                  <a:pt x="0" y="76198"/>
                </a:lnTo>
                <a:lnTo>
                  <a:pt x="0" y="114298"/>
                </a:lnTo>
                <a:lnTo>
                  <a:pt x="927735" y="114300"/>
                </a:lnTo>
                <a:lnTo>
                  <a:pt x="866775" y="190500"/>
                </a:lnTo>
                <a:lnTo>
                  <a:pt x="1057275" y="95250"/>
                </a:lnTo>
                <a:lnTo>
                  <a:pt x="86677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68894" y="1596328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07595" y="2043318"/>
            <a:ext cx="1284605" cy="103505"/>
          </a:xfrm>
          <a:custGeom>
            <a:avLst/>
            <a:gdLst/>
            <a:ahLst/>
            <a:cxnLst/>
            <a:rect l="l" t="t" r="r" b="b"/>
            <a:pathLst>
              <a:path w="1284604" h="103505">
                <a:moveTo>
                  <a:pt x="1284606" y="0"/>
                </a:moveTo>
                <a:lnTo>
                  <a:pt x="0" y="0"/>
                </a:lnTo>
                <a:lnTo>
                  <a:pt x="0" y="103307"/>
                </a:lnTo>
                <a:lnTo>
                  <a:pt x="1284606" y="103307"/>
                </a:lnTo>
                <a:lnTo>
                  <a:pt x="128460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38679" y="1727885"/>
            <a:ext cx="10452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4546A"/>
                </a:solidFill>
                <a:latin typeface="Calibri" panose="020F0502020204030204"/>
                <a:cs typeface="Calibri" panose="020F0502020204030204"/>
              </a:rPr>
              <a:t>normalize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4434" y="1092080"/>
            <a:ext cx="9855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3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Query</a:t>
            </a:r>
            <a:endParaRPr sz="2400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47843" y="4346281"/>
            <a:ext cx="2136775" cy="1228090"/>
            <a:chOff x="2347843" y="4346281"/>
            <a:chExt cx="2136775" cy="1228090"/>
          </a:xfrm>
        </p:grpSpPr>
        <p:sp>
          <p:nvSpPr>
            <p:cNvPr id="10" name="object 10"/>
            <p:cNvSpPr/>
            <p:nvPr/>
          </p:nvSpPr>
          <p:spPr>
            <a:xfrm>
              <a:off x="2362131" y="4360569"/>
              <a:ext cx="193675" cy="1189355"/>
            </a:xfrm>
            <a:custGeom>
              <a:avLst/>
              <a:gdLst/>
              <a:ahLst/>
              <a:cxnLst/>
              <a:rect l="l" t="t" r="r" b="b"/>
              <a:pathLst>
                <a:path w="193675" h="1189354">
                  <a:moveTo>
                    <a:pt x="193061" y="1189134"/>
                  </a:moveTo>
                  <a:lnTo>
                    <a:pt x="117912" y="1187869"/>
                  </a:lnTo>
                  <a:lnTo>
                    <a:pt x="56546" y="1184421"/>
                  </a:lnTo>
                  <a:lnTo>
                    <a:pt x="15171" y="1179308"/>
                  </a:lnTo>
                  <a:lnTo>
                    <a:pt x="0" y="1173046"/>
                  </a:lnTo>
                  <a:lnTo>
                    <a:pt x="0" y="16087"/>
                  </a:lnTo>
                  <a:lnTo>
                    <a:pt x="15171" y="9825"/>
                  </a:lnTo>
                  <a:lnTo>
                    <a:pt x="56546" y="4712"/>
                  </a:lnTo>
                  <a:lnTo>
                    <a:pt x="117912" y="1264"/>
                  </a:lnTo>
                  <a:lnTo>
                    <a:pt x="193061" y="0"/>
                  </a:lnTo>
                </a:path>
              </a:pathLst>
            </a:custGeom>
            <a:ln w="285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73399" y="4370793"/>
              <a:ext cx="196850" cy="1189355"/>
            </a:xfrm>
            <a:custGeom>
              <a:avLst/>
              <a:gdLst/>
              <a:ahLst/>
              <a:cxnLst/>
              <a:rect l="l" t="t" r="r" b="b"/>
              <a:pathLst>
                <a:path w="196850" h="1189354">
                  <a:moveTo>
                    <a:pt x="0" y="1189134"/>
                  </a:moveTo>
                  <a:lnTo>
                    <a:pt x="76498" y="1187847"/>
                  </a:lnTo>
                  <a:lnTo>
                    <a:pt x="138968" y="1184337"/>
                  </a:lnTo>
                  <a:lnTo>
                    <a:pt x="181086" y="1179131"/>
                  </a:lnTo>
                  <a:lnTo>
                    <a:pt x="196531" y="1172757"/>
                  </a:lnTo>
                  <a:lnTo>
                    <a:pt x="196531" y="16376"/>
                  </a:lnTo>
                  <a:lnTo>
                    <a:pt x="181086" y="10002"/>
                  </a:lnTo>
                  <a:lnTo>
                    <a:pt x="138968" y="4796"/>
                  </a:lnTo>
                  <a:lnTo>
                    <a:pt x="76498" y="1286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55191" y="4501777"/>
              <a:ext cx="1715135" cy="150495"/>
            </a:xfrm>
            <a:custGeom>
              <a:avLst/>
              <a:gdLst/>
              <a:ahLst/>
              <a:cxnLst/>
              <a:rect l="l" t="t" r="r" b="b"/>
              <a:pathLst>
                <a:path w="1715135" h="150495">
                  <a:moveTo>
                    <a:pt x="1715089" y="0"/>
                  </a:moveTo>
                  <a:lnTo>
                    <a:pt x="0" y="0"/>
                  </a:lnTo>
                  <a:lnTo>
                    <a:pt x="0" y="150132"/>
                  </a:lnTo>
                  <a:lnTo>
                    <a:pt x="1715089" y="150132"/>
                  </a:lnTo>
                  <a:lnTo>
                    <a:pt x="1715089" y="0"/>
                  </a:lnTo>
                  <a:close/>
                </a:path>
              </a:pathLst>
            </a:custGeom>
            <a:solidFill>
              <a:srgbClr val="C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123967" y="1101336"/>
            <a:ext cx="6522084" cy="5476875"/>
            <a:chOff x="5123967" y="1101336"/>
            <a:chExt cx="6522084" cy="5476875"/>
          </a:xfrm>
        </p:grpSpPr>
        <p:sp>
          <p:nvSpPr>
            <p:cNvPr id="14" name="object 14"/>
            <p:cNvSpPr/>
            <p:nvPr/>
          </p:nvSpPr>
          <p:spPr>
            <a:xfrm>
              <a:off x="5123967" y="2010604"/>
              <a:ext cx="1618615" cy="190500"/>
            </a:xfrm>
            <a:custGeom>
              <a:avLst/>
              <a:gdLst/>
              <a:ahLst/>
              <a:cxnLst/>
              <a:rect l="l" t="t" r="r" b="b"/>
              <a:pathLst>
                <a:path w="1618615" h="190500">
                  <a:moveTo>
                    <a:pt x="1427581" y="0"/>
                  </a:moveTo>
                  <a:lnTo>
                    <a:pt x="1488541" y="76200"/>
                  </a:lnTo>
                  <a:lnTo>
                    <a:pt x="0" y="76198"/>
                  </a:lnTo>
                  <a:lnTo>
                    <a:pt x="0" y="114298"/>
                  </a:lnTo>
                  <a:lnTo>
                    <a:pt x="1488541" y="114300"/>
                  </a:lnTo>
                  <a:lnTo>
                    <a:pt x="1427581" y="190500"/>
                  </a:lnTo>
                  <a:lnTo>
                    <a:pt x="1618081" y="95250"/>
                  </a:lnTo>
                  <a:lnTo>
                    <a:pt x="1427581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14373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2283938" y="0"/>
                  </a:moveTo>
                  <a:lnTo>
                    <a:pt x="2235543" y="503"/>
                  </a:lnTo>
                  <a:lnTo>
                    <a:pt x="2187393" y="2005"/>
                  </a:lnTo>
                  <a:lnTo>
                    <a:pt x="2139498" y="4497"/>
                  </a:lnTo>
                  <a:lnTo>
                    <a:pt x="2091869" y="7969"/>
                  </a:lnTo>
                  <a:lnTo>
                    <a:pt x="2044515" y="12410"/>
                  </a:lnTo>
                  <a:lnTo>
                    <a:pt x="1997446" y="17812"/>
                  </a:lnTo>
                  <a:lnTo>
                    <a:pt x="1950672" y="24163"/>
                  </a:lnTo>
                  <a:lnTo>
                    <a:pt x="1904203" y="31454"/>
                  </a:lnTo>
                  <a:lnTo>
                    <a:pt x="1858048" y="39675"/>
                  </a:lnTo>
                  <a:lnTo>
                    <a:pt x="1812219" y="48816"/>
                  </a:lnTo>
                  <a:lnTo>
                    <a:pt x="1766724" y="58868"/>
                  </a:lnTo>
                  <a:lnTo>
                    <a:pt x="1721573" y="69820"/>
                  </a:lnTo>
                  <a:lnTo>
                    <a:pt x="1676777" y="81662"/>
                  </a:lnTo>
                  <a:lnTo>
                    <a:pt x="1632345" y="94384"/>
                  </a:lnTo>
                  <a:lnTo>
                    <a:pt x="1588288" y="107978"/>
                  </a:lnTo>
                  <a:lnTo>
                    <a:pt x="1544614" y="122431"/>
                  </a:lnTo>
                  <a:lnTo>
                    <a:pt x="1501335" y="137736"/>
                  </a:lnTo>
                  <a:lnTo>
                    <a:pt x="1458460" y="153881"/>
                  </a:lnTo>
                  <a:lnTo>
                    <a:pt x="1415999" y="170857"/>
                  </a:lnTo>
                  <a:lnTo>
                    <a:pt x="1373961" y="188654"/>
                  </a:lnTo>
                  <a:lnTo>
                    <a:pt x="1332357" y="207262"/>
                  </a:lnTo>
                  <a:lnTo>
                    <a:pt x="1291197" y="226672"/>
                  </a:lnTo>
                  <a:lnTo>
                    <a:pt x="1250490" y="246872"/>
                  </a:lnTo>
                  <a:lnTo>
                    <a:pt x="1210247" y="267854"/>
                  </a:lnTo>
                  <a:lnTo>
                    <a:pt x="1170477" y="289607"/>
                  </a:lnTo>
                  <a:lnTo>
                    <a:pt x="1131191" y="312121"/>
                  </a:lnTo>
                  <a:lnTo>
                    <a:pt x="1092397" y="335387"/>
                  </a:lnTo>
                  <a:lnTo>
                    <a:pt x="1054107" y="359395"/>
                  </a:lnTo>
                  <a:lnTo>
                    <a:pt x="1016330" y="384134"/>
                  </a:lnTo>
                  <a:lnTo>
                    <a:pt x="979075" y="409595"/>
                  </a:lnTo>
                  <a:lnTo>
                    <a:pt x="942353" y="435768"/>
                  </a:lnTo>
                  <a:lnTo>
                    <a:pt x="906174" y="462643"/>
                  </a:lnTo>
                  <a:lnTo>
                    <a:pt x="870548" y="490210"/>
                  </a:lnTo>
                  <a:lnTo>
                    <a:pt x="835484" y="518459"/>
                  </a:lnTo>
                  <a:lnTo>
                    <a:pt x="800993" y="547380"/>
                  </a:lnTo>
                  <a:lnTo>
                    <a:pt x="767084" y="576963"/>
                  </a:lnTo>
                  <a:lnTo>
                    <a:pt x="733767" y="607199"/>
                  </a:lnTo>
                  <a:lnTo>
                    <a:pt x="701052" y="638077"/>
                  </a:lnTo>
                  <a:lnTo>
                    <a:pt x="668950" y="669587"/>
                  </a:lnTo>
                  <a:lnTo>
                    <a:pt x="637469" y="701720"/>
                  </a:lnTo>
                  <a:lnTo>
                    <a:pt x="606621" y="734466"/>
                  </a:lnTo>
                  <a:lnTo>
                    <a:pt x="576414" y="767815"/>
                  </a:lnTo>
                  <a:lnTo>
                    <a:pt x="546859" y="801756"/>
                  </a:lnTo>
                  <a:lnTo>
                    <a:pt x="517965" y="836280"/>
                  </a:lnTo>
                  <a:lnTo>
                    <a:pt x="489743" y="871377"/>
                  </a:lnTo>
                  <a:lnTo>
                    <a:pt x="462202" y="907038"/>
                  </a:lnTo>
                  <a:lnTo>
                    <a:pt x="435353" y="943251"/>
                  </a:lnTo>
                  <a:lnTo>
                    <a:pt x="409205" y="980008"/>
                  </a:lnTo>
                  <a:lnTo>
                    <a:pt x="383768" y="1017298"/>
                  </a:lnTo>
                  <a:lnTo>
                    <a:pt x="359053" y="1055111"/>
                  </a:lnTo>
                  <a:lnTo>
                    <a:pt x="335068" y="1093438"/>
                  </a:lnTo>
                  <a:lnTo>
                    <a:pt x="311824" y="1132269"/>
                  </a:lnTo>
                  <a:lnTo>
                    <a:pt x="289331" y="1171593"/>
                  </a:lnTo>
                  <a:lnTo>
                    <a:pt x="267599" y="1211401"/>
                  </a:lnTo>
                  <a:lnTo>
                    <a:pt x="246637" y="1251682"/>
                  </a:lnTo>
                  <a:lnTo>
                    <a:pt x="226456" y="1292428"/>
                  </a:lnTo>
                  <a:lnTo>
                    <a:pt x="207065" y="1333627"/>
                  </a:lnTo>
                  <a:lnTo>
                    <a:pt x="188475" y="1375270"/>
                  </a:lnTo>
                  <a:lnTo>
                    <a:pt x="170695" y="1417348"/>
                  </a:lnTo>
                  <a:lnTo>
                    <a:pt x="153735" y="1459850"/>
                  </a:lnTo>
                  <a:lnTo>
                    <a:pt x="137605" y="1502766"/>
                  </a:lnTo>
                  <a:lnTo>
                    <a:pt x="122315" y="1546086"/>
                  </a:lnTo>
                  <a:lnTo>
                    <a:pt x="107875" y="1589801"/>
                  </a:lnTo>
                  <a:lnTo>
                    <a:pt x="94295" y="1633901"/>
                  </a:lnTo>
                  <a:lnTo>
                    <a:pt x="81584" y="1678375"/>
                  </a:lnTo>
                  <a:lnTo>
                    <a:pt x="69753" y="1723214"/>
                  </a:lnTo>
                  <a:lnTo>
                    <a:pt x="58812" y="1768407"/>
                  </a:lnTo>
                  <a:lnTo>
                    <a:pt x="48770" y="1813946"/>
                  </a:lnTo>
                  <a:lnTo>
                    <a:pt x="39637" y="1859819"/>
                  </a:lnTo>
                  <a:lnTo>
                    <a:pt x="31424" y="1906017"/>
                  </a:lnTo>
                  <a:lnTo>
                    <a:pt x="24140" y="1952531"/>
                  </a:lnTo>
                  <a:lnTo>
                    <a:pt x="17795" y="1999350"/>
                  </a:lnTo>
                  <a:lnTo>
                    <a:pt x="12399" y="2046463"/>
                  </a:lnTo>
                  <a:lnTo>
                    <a:pt x="7961" y="2093863"/>
                  </a:lnTo>
                  <a:lnTo>
                    <a:pt x="4493" y="2141537"/>
                  </a:lnTo>
                  <a:lnTo>
                    <a:pt x="2003" y="2189478"/>
                  </a:lnTo>
                  <a:lnTo>
                    <a:pt x="502" y="2237674"/>
                  </a:lnTo>
                  <a:lnTo>
                    <a:pt x="0" y="2286115"/>
                  </a:lnTo>
                  <a:lnTo>
                    <a:pt x="502" y="2334557"/>
                  </a:lnTo>
                  <a:lnTo>
                    <a:pt x="2003" y="2382752"/>
                  </a:lnTo>
                  <a:lnTo>
                    <a:pt x="4493" y="2430693"/>
                  </a:lnTo>
                  <a:lnTo>
                    <a:pt x="7961" y="2478367"/>
                  </a:lnTo>
                  <a:lnTo>
                    <a:pt x="12399" y="2525767"/>
                  </a:lnTo>
                  <a:lnTo>
                    <a:pt x="17795" y="2572881"/>
                  </a:lnTo>
                  <a:lnTo>
                    <a:pt x="24140" y="2619699"/>
                  </a:lnTo>
                  <a:lnTo>
                    <a:pt x="31424" y="2666213"/>
                  </a:lnTo>
                  <a:lnTo>
                    <a:pt x="39637" y="2712411"/>
                  </a:lnTo>
                  <a:lnTo>
                    <a:pt x="48770" y="2758285"/>
                  </a:lnTo>
                  <a:lnTo>
                    <a:pt x="58812" y="2803823"/>
                  </a:lnTo>
                  <a:lnTo>
                    <a:pt x="69753" y="2849017"/>
                  </a:lnTo>
                  <a:lnTo>
                    <a:pt x="81584" y="2893855"/>
                  </a:lnTo>
                  <a:lnTo>
                    <a:pt x="94295" y="2938329"/>
                  </a:lnTo>
                  <a:lnTo>
                    <a:pt x="107875" y="2982429"/>
                  </a:lnTo>
                  <a:lnTo>
                    <a:pt x="122315" y="3026144"/>
                  </a:lnTo>
                  <a:lnTo>
                    <a:pt x="137605" y="3069464"/>
                  </a:lnTo>
                  <a:lnTo>
                    <a:pt x="153735" y="3112380"/>
                  </a:lnTo>
                  <a:lnTo>
                    <a:pt x="170695" y="3154882"/>
                  </a:lnTo>
                  <a:lnTo>
                    <a:pt x="188475" y="3196960"/>
                  </a:lnTo>
                  <a:lnTo>
                    <a:pt x="207065" y="3238603"/>
                  </a:lnTo>
                  <a:lnTo>
                    <a:pt x="226456" y="3279803"/>
                  </a:lnTo>
                  <a:lnTo>
                    <a:pt x="246637" y="3320548"/>
                  </a:lnTo>
                  <a:lnTo>
                    <a:pt x="267599" y="3360830"/>
                  </a:lnTo>
                  <a:lnTo>
                    <a:pt x="289331" y="3400638"/>
                  </a:lnTo>
                  <a:lnTo>
                    <a:pt x="311824" y="3439962"/>
                  </a:lnTo>
                  <a:lnTo>
                    <a:pt x="335068" y="3478792"/>
                  </a:lnTo>
                  <a:lnTo>
                    <a:pt x="359053" y="3517119"/>
                  </a:lnTo>
                  <a:lnTo>
                    <a:pt x="383768" y="3554932"/>
                  </a:lnTo>
                  <a:lnTo>
                    <a:pt x="409205" y="3592222"/>
                  </a:lnTo>
                  <a:lnTo>
                    <a:pt x="435353" y="3628979"/>
                  </a:lnTo>
                  <a:lnTo>
                    <a:pt x="462202" y="3665193"/>
                  </a:lnTo>
                  <a:lnTo>
                    <a:pt x="489743" y="3700853"/>
                  </a:lnTo>
                  <a:lnTo>
                    <a:pt x="517965" y="3735950"/>
                  </a:lnTo>
                  <a:lnTo>
                    <a:pt x="546859" y="3770475"/>
                  </a:lnTo>
                  <a:lnTo>
                    <a:pt x="576414" y="3804416"/>
                  </a:lnTo>
                  <a:lnTo>
                    <a:pt x="606621" y="3837764"/>
                  </a:lnTo>
                  <a:lnTo>
                    <a:pt x="637469" y="3870510"/>
                  </a:lnTo>
                  <a:lnTo>
                    <a:pt x="668950" y="3902643"/>
                  </a:lnTo>
                  <a:lnTo>
                    <a:pt x="701052" y="3934154"/>
                  </a:lnTo>
                  <a:lnTo>
                    <a:pt x="733767" y="3965032"/>
                  </a:lnTo>
                  <a:lnTo>
                    <a:pt x="767084" y="3995268"/>
                  </a:lnTo>
                  <a:lnTo>
                    <a:pt x="800993" y="4024851"/>
                  </a:lnTo>
                  <a:lnTo>
                    <a:pt x="835484" y="4053772"/>
                  </a:lnTo>
                  <a:lnTo>
                    <a:pt x="870548" y="4082021"/>
                  </a:lnTo>
                  <a:lnTo>
                    <a:pt x="906174" y="4109588"/>
                  </a:lnTo>
                  <a:lnTo>
                    <a:pt x="942353" y="4136463"/>
                  </a:lnTo>
                  <a:lnTo>
                    <a:pt x="979075" y="4162636"/>
                  </a:lnTo>
                  <a:lnTo>
                    <a:pt x="1016330" y="4188097"/>
                  </a:lnTo>
                  <a:lnTo>
                    <a:pt x="1054107" y="4212836"/>
                  </a:lnTo>
                  <a:lnTo>
                    <a:pt x="1092397" y="4236844"/>
                  </a:lnTo>
                  <a:lnTo>
                    <a:pt x="1131191" y="4260110"/>
                  </a:lnTo>
                  <a:lnTo>
                    <a:pt x="1170477" y="4282624"/>
                  </a:lnTo>
                  <a:lnTo>
                    <a:pt x="1210247" y="4304377"/>
                  </a:lnTo>
                  <a:lnTo>
                    <a:pt x="1250490" y="4325359"/>
                  </a:lnTo>
                  <a:lnTo>
                    <a:pt x="1291197" y="4345559"/>
                  </a:lnTo>
                  <a:lnTo>
                    <a:pt x="1332357" y="4364968"/>
                  </a:lnTo>
                  <a:lnTo>
                    <a:pt x="1373961" y="4383577"/>
                  </a:lnTo>
                  <a:lnTo>
                    <a:pt x="1415999" y="4401374"/>
                  </a:lnTo>
                  <a:lnTo>
                    <a:pt x="1458460" y="4418350"/>
                  </a:lnTo>
                  <a:lnTo>
                    <a:pt x="1501335" y="4434495"/>
                  </a:lnTo>
                  <a:lnTo>
                    <a:pt x="1544614" y="4449800"/>
                  </a:lnTo>
                  <a:lnTo>
                    <a:pt x="1588288" y="4464253"/>
                  </a:lnTo>
                  <a:lnTo>
                    <a:pt x="1632345" y="4477847"/>
                  </a:lnTo>
                  <a:lnTo>
                    <a:pt x="1676777" y="4490569"/>
                  </a:lnTo>
                  <a:lnTo>
                    <a:pt x="1721573" y="4502411"/>
                  </a:lnTo>
                  <a:lnTo>
                    <a:pt x="1766724" y="4513363"/>
                  </a:lnTo>
                  <a:lnTo>
                    <a:pt x="1812219" y="4523415"/>
                  </a:lnTo>
                  <a:lnTo>
                    <a:pt x="1858048" y="4532556"/>
                  </a:lnTo>
                  <a:lnTo>
                    <a:pt x="1904203" y="4540777"/>
                  </a:lnTo>
                  <a:lnTo>
                    <a:pt x="1950672" y="4548068"/>
                  </a:lnTo>
                  <a:lnTo>
                    <a:pt x="1997446" y="4554419"/>
                  </a:lnTo>
                  <a:lnTo>
                    <a:pt x="2044515" y="4559821"/>
                  </a:lnTo>
                  <a:lnTo>
                    <a:pt x="2091869" y="4564262"/>
                  </a:lnTo>
                  <a:lnTo>
                    <a:pt x="2139498" y="4567734"/>
                  </a:lnTo>
                  <a:lnTo>
                    <a:pt x="2187393" y="4570226"/>
                  </a:lnTo>
                  <a:lnTo>
                    <a:pt x="2235543" y="4571728"/>
                  </a:lnTo>
                  <a:lnTo>
                    <a:pt x="2283938" y="4572232"/>
                  </a:lnTo>
                  <a:lnTo>
                    <a:pt x="2332334" y="4571728"/>
                  </a:lnTo>
                  <a:lnTo>
                    <a:pt x="2380484" y="4570226"/>
                  </a:lnTo>
                  <a:lnTo>
                    <a:pt x="2428378" y="4567734"/>
                  </a:lnTo>
                  <a:lnTo>
                    <a:pt x="2476007" y="4564262"/>
                  </a:lnTo>
                  <a:lnTo>
                    <a:pt x="2523362" y="4559821"/>
                  </a:lnTo>
                  <a:lnTo>
                    <a:pt x="2570431" y="4554419"/>
                  </a:lnTo>
                  <a:lnTo>
                    <a:pt x="2617205" y="4548068"/>
                  </a:lnTo>
                  <a:lnTo>
                    <a:pt x="2663674" y="4540777"/>
                  </a:lnTo>
                  <a:lnTo>
                    <a:pt x="2709828" y="4532556"/>
                  </a:lnTo>
                  <a:lnTo>
                    <a:pt x="2755658" y="4523415"/>
                  </a:lnTo>
                  <a:lnTo>
                    <a:pt x="2801153" y="4513363"/>
                  </a:lnTo>
                  <a:lnTo>
                    <a:pt x="2846304" y="4502411"/>
                  </a:lnTo>
                  <a:lnTo>
                    <a:pt x="2891100" y="4490569"/>
                  </a:lnTo>
                  <a:lnTo>
                    <a:pt x="2935531" y="4477847"/>
                  </a:lnTo>
                  <a:lnTo>
                    <a:pt x="2979589" y="4464253"/>
                  </a:lnTo>
                  <a:lnTo>
                    <a:pt x="3023262" y="4449800"/>
                  </a:lnTo>
                  <a:lnTo>
                    <a:pt x="3066541" y="4434495"/>
                  </a:lnTo>
                  <a:lnTo>
                    <a:pt x="3109417" y="4418350"/>
                  </a:lnTo>
                  <a:lnTo>
                    <a:pt x="3151878" y="4401374"/>
                  </a:lnTo>
                  <a:lnTo>
                    <a:pt x="3193915" y="4383577"/>
                  </a:lnTo>
                  <a:lnTo>
                    <a:pt x="3235519" y="4364968"/>
                  </a:lnTo>
                  <a:lnTo>
                    <a:pt x="3276679" y="4345559"/>
                  </a:lnTo>
                  <a:lnTo>
                    <a:pt x="3317386" y="4325359"/>
                  </a:lnTo>
                  <a:lnTo>
                    <a:pt x="3357629" y="4304377"/>
                  </a:lnTo>
                  <a:lnTo>
                    <a:pt x="3397399" y="4282624"/>
                  </a:lnTo>
                  <a:lnTo>
                    <a:pt x="3436686" y="4260110"/>
                  </a:lnTo>
                  <a:lnTo>
                    <a:pt x="3475479" y="4236844"/>
                  </a:lnTo>
                  <a:lnTo>
                    <a:pt x="3513770" y="4212836"/>
                  </a:lnTo>
                  <a:lnTo>
                    <a:pt x="3551547" y="4188097"/>
                  </a:lnTo>
                  <a:lnTo>
                    <a:pt x="3588802" y="4162636"/>
                  </a:lnTo>
                  <a:lnTo>
                    <a:pt x="3625523" y="4136463"/>
                  </a:lnTo>
                  <a:lnTo>
                    <a:pt x="3661702" y="4109588"/>
                  </a:lnTo>
                  <a:lnTo>
                    <a:pt x="3697329" y="4082021"/>
                  </a:lnTo>
                  <a:lnTo>
                    <a:pt x="3732392" y="4053772"/>
                  </a:lnTo>
                  <a:lnTo>
                    <a:pt x="3766884" y="4024851"/>
                  </a:lnTo>
                  <a:lnTo>
                    <a:pt x="3800793" y="3995268"/>
                  </a:lnTo>
                  <a:lnTo>
                    <a:pt x="3834110" y="3965032"/>
                  </a:lnTo>
                  <a:lnTo>
                    <a:pt x="3866824" y="3934154"/>
                  </a:lnTo>
                  <a:lnTo>
                    <a:pt x="3898927" y="3902643"/>
                  </a:lnTo>
                  <a:lnTo>
                    <a:pt x="3930407" y="3870510"/>
                  </a:lnTo>
                  <a:lnTo>
                    <a:pt x="3961256" y="3837764"/>
                  </a:lnTo>
                  <a:lnTo>
                    <a:pt x="3991463" y="3804416"/>
                  </a:lnTo>
                  <a:lnTo>
                    <a:pt x="4021018" y="3770475"/>
                  </a:lnTo>
                  <a:lnTo>
                    <a:pt x="4049912" y="3735950"/>
                  </a:lnTo>
                  <a:lnTo>
                    <a:pt x="4078134" y="3700853"/>
                  </a:lnTo>
                  <a:lnTo>
                    <a:pt x="4105674" y="3665193"/>
                  </a:lnTo>
                  <a:lnTo>
                    <a:pt x="4132523" y="3628979"/>
                  </a:lnTo>
                  <a:lnTo>
                    <a:pt x="4158671" y="3592222"/>
                  </a:lnTo>
                  <a:lnTo>
                    <a:pt x="4184108" y="3554932"/>
                  </a:lnTo>
                  <a:lnTo>
                    <a:pt x="4208824" y="3517119"/>
                  </a:lnTo>
                  <a:lnTo>
                    <a:pt x="4232809" y="3478792"/>
                  </a:lnTo>
                  <a:lnTo>
                    <a:pt x="4256052" y="3439962"/>
                  </a:lnTo>
                  <a:lnTo>
                    <a:pt x="4278545" y="3400638"/>
                  </a:lnTo>
                  <a:lnTo>
                    <a:pt x="4300278" y="3360830"/>
                  </a:lnTo>
                  <a:lnTo>
                    <a:pt x="4321240" y="3320548"/>
                  </a:lnTo>
                  <a:lnTo>
                    <a:pt x="4341421" y="3279803"/>
                  </a:lnTo>
                  <a:lnTo>
                    <a:pt x="4360811" y="3238603"/>
                  </a:lnTo>
                  <a:lnTo>
                    <a:pt x="4379402" y="3196960"/>
                  </a:lnTo>
                  <a:lnTo>
                    <a:pt x="4397182" y="3154882"/>
                  </a:lnTo>
                  <a:lnTo>
                    <a:pt x="4414142" y="3112380"/>
                  </a:lnTo>
                  <a:lnTo>
                    <a:pt x="4430272" y="3069464"/>
                  </a:lnTo>
                  <a:lnTo>
                    <a:pt x="4445562" y="3026144"/>
                  </a:lnTo>
                  <a:lnTo>
                    <a:pt x="4460002" y="2982429"/>
                  </a:lnTo>
                  <a:lnTo>
                    <a:pt x="4473582" y="2938329"/>
                  </a:lnTo>
                  <a:lnTo>
                    <a:pt x="4486293" y="2893855"/>
                  </a:lnTo>
                  <a:lnTo>
                    <a:pt x="4498123" y="2849017"/>
                  </a:lnTo>
                  <a:lnTo>
                    <a:pt x="4509065" y="2803823"/>
                  </a:lnTo>
                  <a:lnTo>
                    <a:pt x="4519107" y="2758285"/>
                  </a:lnTo>
                  <a:lnTo>
                    <a:pt x="4528239" y="2712411"/>
                  </a:lnTo>
                  <a:lnTo>
                    <a:pt x="4536453" y="2666213"/>
                  </a:lnTo>
                  <a:lnTo>
                    <a:pt x="4543737" y="2619699"/>
                  </a:lnTo>
                  <a:lnTo>
                    <a:pt x="4550082" y="2572881"/>
                  </a:lnTo>
                  <a:lnTo>
                    <a:pt x="4555478" y="2525767"/>
                  </a:lnTo>
                  <a:lnTo>
                    <a:pt x="4559915" y="2478367"/>
                  </a:lnTo>
                  <a:lnTo>
                    <a:pt x="4563384" y="2430693"/>
                  </a:lnTo>
                  <a:lnTo>
                    <a:pt x="4565873" y="2382752"/>
                  </a:lnTo>
                  <a:lnTo>
                    <a:pt x="4567375" y="2334557"/>
                  </a:lnTo>
                  <a:lnTo>
                    <a:pt x="4567877" y="2286115"/>
                  </a:lnTo>
                  <a:lnTo>
                    <a:pt x="4567375" y="2237674"/>
                  </a:lnTo>
                  <a:lnTo>
                    <a:pt x="4565873" y="2189478"/>
                  </a:lnTo>
                  <a:lnTo>
                    <a:pt x="4563384" y="2141537"/>
                  </a:lnTo>
                  <a:lnTo>
                    <a:pt x="4559915" y="2093863"/>
                  </a:lnTo>
                  <a:lnTo>
                    <a:pt x="4555478" y="2046463"/>
                  </a:lnTo>
                  <a:lnTo>
                    <a:pt x="4550082" y="1999350"/>
                  </a:lnTo>
                  <a:lnTo>
                    <a:pt x="4543737" y="1952531"/>
                  </a:lnTo>
                  <a:lnTo>
                    <a:pt x="4536453" y="1906017"/>
                  </a:lnTo>
                  <a:lnTo>
                    <a:pt x="4528239" y="1859819"/>
                  </a:lnTo>
                  <a:lnTo>
                    <a:pt x="4519107" y="1813946"/>
                  </a:lnTo>
                  <a:lnTo>
                    <a:pt x="4509065" y="1768407"/>
                  </a:lnTo>
                  <a:lnTo>
                    <a:pt x="4498123" y="1723214"/>
                  </a:lnTo>
                  <a:lnTo>
                    <a:pt x="4486293" y="1678375"/>
                  </a:lnTo>
                  <a:lnTo>
                    <a:pt x="4473582" y="1633901"/>
                  </a:lnTo>
                  <a:lnTo>
                    <a:pt x="4460002" y="1589801"/>
                  </a:lnTo>
                  <a:lnTo>
                    <a:pt x="4445562" y="1546086"/>
                  </a:lnTo>
                  <a:lnTo>
                    <a:pt x="4430272" y="1502766"/>
                  </a:lnTo>
                  <a:lnTo>
                    <a:pt x="4414142" y="1459850"/>
                  </a:lnTo>
                  <a:lnTo>
                    <a:pt x="4397182" y="1417348"/>
                  </a:lnTo>
                  <a:lnTo>
                    <a:pt x="4379402" y="1375270"/>
                  </a:lnTo>
                  <a:lnTo>
                    <a:pt x="4360811" y="1333627"/>
                  </a:lnTo>
                  <a:lnTo>
                    <a:pt x="4341421" y="1292428"/>
                  </a:lnTo>
                  <a:lnTo>
                    <a:pt x="4321240" y="1251682"/>
                  </a:lnTo>
                  <a:lnTo>
                    <a:pt x="4300278" y="1211401"/>
                  </a:lnTo>
                  <a:lnTo>
                    <a:pt x="4278545" y="1171593"/>
                  </a:lnTo>
                  <a:lnTo>
                    <a:pt x="4256052" y="1132269"/>
                  </a:lnTo>
                  <a:lnTo>
                    <a:pt x="4232809" y="1093438"/>
                  </a:lnTo>
                  <a:lnTo>
                    <a:pt x="4208824" y="1055111"/>
                  </a:lnTo>
                  <a:lnTo>
                    <a:pt x="4184108" y="1017298"/>
                  </a:lnTo>
                  <a:lnTo>
                    <a:pt x="4158671" y="980008"/>
                  </a:lnTo>
                  <a:lnTo>
                    <a:pt x="4132523" y="943251"/>
                  </a:lnTo>
                  <a:lnTo>
                    <a:pt x="4105674" y="907038"/>
                  </a:lnTo>
                  <a:lnTo>
                    <a:pt x="4078134" y="871377"/>
                  </a:lnTo>
                  <a:lnTo>
                    <a:pt x="4049912" y="836280"/>
                  </a:lnTo>
                  <a:lnTo>
                    <a:pt x="4021018" y="801756"/>
                  </a:lnTo>
                  <a:lnTo>
                    <a:pt x="3991463" y="767815"/>
                  </a:lnTo>
                  <a:lnTo>
                    <a:pt x="3961256" y="734466"/>
                  </a:lnTo>
                  <a:lnTo>
                    <a:pt x="3930407" y="701720"/>
                  </a:lnTo>
                  <a:lnTo>
                    <a:pt x="3898927" y="669587"/>
                  </a:lnTo>
                  <a:lnTo>
                    <a:pt x="3866824" y="638077"/>
                  </a:lnTo>
                  <a:lnTo>
                    <a:pt x="3834110" y="607199"/>
                  </a:lnTo>
                  <a:lnTo>
                    <a:pt x="3800793" y="576963"/>
                  </a:lnTo>
                  <a:lnTo>
                    <a:pt x="3766884" y="547380"/>
                  </a:lnTo>
                  <a:lnTo>
                    <a:pt x="3732392" y="518459"/>
                  </a:lnTo>
                  <a:lnTo>
                    <a:pt x="3697329" y="490210"/>
                  </a:lnTo>
                  <a:lnTo>
                    <a:pt x="3661702" y="462643"/>
                  </a:lnTo>
                  <a:lnTo>
                    <a:pt x="3625523" y="435768"/>
                  </a:lnTo>
                  <a:lnTo>
                    <a:pt x="3588802" y="409595"/>
                  </a:lnTo>
                  <a:lnTo>
                    <a:pt x="3551547" y="384134"/>
                  </a:lnTo>
                  <a:lnTo>
                    <a:pt x="3513770" y="359395"/>
                  </a:lnTo>
                  <a:lnTo>
                    <a:pt x="3475479" y="335387"/>
                  </a:lnTo>
                  <a:lnTo>
                    <a:pt x="3436686" y="312121"/>
                  </a:lnTo>
                  <a:lnTo>
                    <a:pt x="3397399" y="289607"/>
                  </a:lnTo>
                  <a:lnTo>
                    <a:pt x="3357629" y="267854"/>
                  </a:lnTo>
                  <a:lnTo>
                    <a:pt x="3317386" y="246872"/>
                  </a:lnTo>
                  <a:lnTo>
                    <a:pt x="3276679" y="226672"/>
                  </a:lnTo>
                  <a:lnTo>
                    <a:pt x="3235519" y="207262"/>
                  </a:lnTo>
                  <a:lnTo>
                    <a:pt x="3193915" y="188654"/>
                  </a:lnTo>
                  <a:lnTo>
                    <a:pt x="3151878" y="170857"/>
                  </a:lnTo>
                  <a:lnTo>
                    <a:pt x="3109417" y="153881"/>
                  </a:lnTo>
                  <a:lnTo>
                    <a:pt x="3066541" y="137736"/>
                  </a:lnTo>
                  <a:lnTo>
                    <a:pt x="3023262" y="122431"/>
                  </a:lnTo>
                  <a:lnTo>
                    <a:pt x="2979589" y="107978"/>
                  </a:lnTo>
                  <a:lnTo>
                    <a:pt x="2935531" y="94384"/>
                  </a:lnTo>
                  <a:lnTo>
                    <a:pt x="2891100" y="81662"/>
                  </a:lnTo>
                  <a:lnTo>
                    <a:pt x="2846304" y="69820"/>
                  </a:lnTo>
                  <a:lnTo>
                    <a:pt x="2801153" y="58868"/>
                  </a:lnTo>
                  <a:lnTo>
                    <a:pt x="2755658" y="48816"/>
                  </a:lnTo>
                  <a:lnTo>
                    <a:pt x="2709828" y="39675"/>
                  </a:lnTo>
                  <a:lnTo>
                    <a:pt x="2663674" y="31454"/>
                  </a:lnTo>
                  <a:lnTo>
                    <a:pt x="2617205" y="24163"/>
                  </a:lnTo>
                  <a:lnTo>
                    <a:pt x="2570431" y="17812"/>
                  </a:lnTo>
                  <a:lnTo>
                    <a:pt x="2523362" y="12410"/>
                  </a:lnTo>
                  <a:lnTo>
                    <a:pt x="2476007" y="7969"/>
                  </a:lnTo>
                  <a:lnTo>
                    <a:pt x="2428378" y="4497"/>
                  </a:lnTo>
                  <a:lnTo>
                    <a:pt x="2380484" y="2005"/>
                  </a:lnTo>
                  <a:lnTo>
                    <a:pt x="2332334" y="503"/>
                  </a:lnTo>
                  <a:lnTo>
                    <a:pt x="228393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14373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0" y="2286116"/>
                  </a:moveTo>
                  <a:lnTo>
                    <a:pt x="502" y="2237674"/>
                  </a:lnTo>
                  <a:lnTo>
                    <a:pt x="2003" y="2189478"/>
                  </a:lnTo>
                  <a:lnTo>
                    <a:pt x="4493" y="2141538"/>
                  </a:lnTo>
                  <a:lnTo>
                    <a:pt x="7961" y="2093863"/>
                  </a:lnTo>
                  <a:lnTo>
                    <a:pt x="12399" y="2046464"/>
                  </a:lnTo>
                  <a:lnTo>
                    <a:pt x="17795" y="1999350"/>
                  </a:lnTo>
                  <a:lnTo>
                    <a:pt x="24140" y="1952531"/>
                  </a:lnTo>
                  <a:lnTo>
                    <a:pt x="31424" y="1906018"/>
                  </a:lnTo>
                  <a:lnTo>
                    <a:pt x="39637" y="1859819"/>
                  </a:lnTo>
                  <a:lnTo>
                    <a:pt x="48770" y="1813946"/>
                  </a:lnTo>
                  <a:lnTo>
                    <a:pt x="58812" y="1768408"/>
                  </a:lnTo>
                  <a:lnTo>
                    <a:pt x="69753" y="1723214"/>
                  </a:lnTo>
                  <a:lnTo>
                    <a:pt x="81584" y="1678375"/>
                  </a:lnTo>
                  <a:lnTo>
                    <a:pt x="94295" y="1633901"/>
                  </a:lnTo>
                  <a:lnTo>
                    <a:pt x="107875" y="1589802"/>
                  </a:lnTo>
                  <a:lnTo>
                    <a:pt x="122315" y="1546087"/>
                  </a:lnTo>
                  <a:lnTo>
                    <a:pt x="137605" y="1502766"/>
                  </a:lnTo>
                  <a:lnTo>
                    <a:pt x="153735" y="1459850"/>
                  </a:lnTo>
                  <a:lnTo>
                    <a:pt x="170695" y="1417348"/>
                  </a:lnTo>
                  <a:lnTo>
                    <a:pt x="188475" y="1375271"/>
                  </a:lnTo>
                  <a:lnTo>
                    <a:pt x="207065" y="1333627"/>
                  </a:lnTo>
                  <a:lnTo>
                    <a:pt x="226456" y="1292428"/>
                  </a:lnTo>
                  <a:lnTo>
                    <a:pt x="246637" y="1251682"/>
                  </a:lnTo>
                  <a:lnTo>
                    <a:pt x="267599" y="1211401"/>
                  </a:lnTo>
                  <a:lnTo>
                    <a:pt x="289331" y="1171593"/>
                  </a:lnTo>
                  <a:lnTo>
                    <a:pt x="311824" y="1132269"/>
                  </a:lnTo>
                  <a:lnTo>
                    <a:pt x="335068" y="1093439"/>
                  </a:lnTo>
                  <a:lnTo>
                    <a:pt x="359053" y="1055112"/>
                  </a:lnTo>
                  <a:lnTo>
                    <a:pt x="383768" y="1017298"/>
                  </a:lnTo>
                  <a:lnTo>
                    <a:pt x="409205" y="980008"/>
                  </a:lnTo>
                  <a:lnTo>
                    <a:pt x="435353" y="943252"/>
                  </a:lnTo>
                  <a:lnTo>
                    <a:pt x="462202" y="907038"/>
                  </a:lnTo>
                  <a:lnTo>
                    <a:pt x="489743" y="871378"/>
                  </a:lnTo>
                  <a:lnTo>
                    <a:pt x="517965" y="836281"/>
                  </a:lnTo>
                  <a:lnTo>
                    <a:pt x="546858" y="801756"/>
                  </a:lnTo>
                  <a:lnTo>
                    <a:pt x="576414" y="767815"/>
                  </a:lnTo>
                  <a:lnTo>
                    <a:pt x="606620" y="734466"/>
                  </a:lnTo>
                  <a:lnTo>
                    <a:pt x="637469" y="701721"/>
                  </a:lnTo>
                  <a:lnTo>
                    <a:pt x="668950" y="669587"/>
                  </a:lnTo>
                  <a:lnTo>
                    <a:pt x="701052" y="638077"/>
                  </a:lnTo>
                  <a:lnTo>
                    <a:pt x="733767" y="607199"/>
                  </a:lnTo>
                  <a:lnTo>
                    <a:pt x="767084" y="576963"/>
                  </a:lnTo>
                  <a:lnTo>
                    <a:pt x="800993" y="547380"/>
                  </a:lnTo>
                  <a:lnTo>
                    <a:pt x="835484" y="518459"/>
                  </a:lnTo>
                  <a:lnTo>
                    <a:pt x="870548" y="490210"/>
                  </a:lnTo>
                  <a:lnTo>
                    <a:pt x="906174" y="462643"/>
                  </a:lnTo>
                  <a:lnTo>
                    <a:pt x="942353" y="435768"/>
                  </a:lnTo>
                  <a:lnTo>
                    <a:pt x="979075" y="409595"/>
                  </a:lnTo>
                  <a:lnTo>
                    <a:pt x="1016329" y="384134"/>
                  </a:lnTo>
                  <a:lnTo>
                    <a:pt x="1054107" y="359395"/>
                  </a:lnTo>
                  <a:lnTo>
                    <a:pt x="1092397" y="335387"/>
                  </a:lnTo>
                  <a:lnTo>
                    <a:pt x="1131191" y="312121"/>
                  </a:lnTo>
                  <a:lnTo>
                    <a:pt x="1170477" y="289607"/>
                  </a:lnTo>
                  <a:lnTo>
                    <a:pt x="1210247" y="267854"/>
                  </a:lnTo>
                  <a:lnTo>
                    <a:pt x="1250490" y="246872"/>
                  </a:lnTo>
                  <a:lnTo>
                    <a:pt x="1291197" y="226672"/>
                  </a:lnTo>
                  <a:lnTo>
                    <a:pt x="1332357" y="207262"/>
                  </a:lnTo>
                  <a:lnTo>
                    <a:pt x="1373961" y="188654"/>
                  </a:lnTo>
                  <a:lnTo>
                    <a:pt x="1415999" y="170857"/>
                  </a:lnTo>
                  <a:lnTo>
                    <a:pt x="1458460" y="153881"/>
                  </a:lnTo>
                  <a:lnTo>
                    <a:pt x="1501335" y="137736"/>
                  </a:lnTo>
                  <a:lnTo>
                    <a:pt x="1544614" y="122431"/>
                  </a:lnTo>
                  <a:lnTo>
                    <a:pt x="1588288" y="107978"/>
                  </a:lnTo>
                  <a:lnTo>
                    <a:pt x="1632345" y="94384"/>
                  </a:lnTo>
                  <a:lnTo>
                    <a:pt x="1676777" y="81662"/>
                  </a:lnTo>
                  <a:lnTo>
                    <a:pt x="1721573" y="69820"/>
                  </a:lnTo>
                  <a:lnTo>
                    <a:pt x="1766724" y="58868"/>
                  </a:lnTo>
                  <a:lnTo>
                    <a:pt x="1812219" y="48816"/>
                  </a:lnTo>
                  <a:lnTo>
                    <a:pt x="1858048" y="39675"/>
                  </a:lnTo>
                  <a:lnTo>
                    <a:pt x="1904203" y="31454"/>
                  </a:lnTo>
                  <a:lnTo>
                    <a:pt x="1950672" y="24163"/>
                  </a:lnTo>
                  <a:lnTo>
                    <a:pt x="1997446" y="17812"/>
                  </a:lnTo>
                  <a:lnTo>
                    <a:pt x="2044515" y="12410"/>
                  </a:lnTo>
                  <a:lnTo>
                    <a:pt x="2091869" y="7969"/>
                  </a:lnTo>
                  <a:lnTo>
                    <a:pt x="2139499" y="4497"/>
                  </a:lnTo>
                  <a:lnTo>
                    <a:pt x="2187393" y="2005"/>
                  </a:lnTo>
                  <a:lnTo>
                    <a:pt x="2235543" y="503"/>
                  </a:lnTo>
                  <a:lnTo>
                    <a:pt x="2283939" y="0"/>
                  </a:lnTo>
                  <a:lnTo>
                    <a:pt x="2332334" y="503"/>
                  </a:lnTo>
                  <a:lnTo>
                    <a:pt x="2380484" y="2005"/>
                  </a:lnTo>
                  <a:lnTo>
                    <a:pt x="2428378" y="4497"/>
                  </a:lnTo>
                  <a:lnTo>
                    <a:pt x="2476008" y="7969"/>
                  </a:lnTo>
                  <a:lnTo>
                    <a:pt x="2523362" y="12410"/>
                  </a:lnTo>
                  <a:lnTo>
                    <a:pt x="2570431" y="17812"/>
                  </a:lnTo>
                  <a:lnTo>
                    <a:pt x="2617205" y="24163"/>
                  </a:lnTo>
                  <a:lnTo>
                    <a:pt x="2663674" y="31454"/>
                  </a:lnTo>
                  <a:lnTo>
                    <a:pt x="2709828" y="39675"/>
                  </a:lnTo>
                  <a:lnTo>
                    <a:pt x="2755658" y="48816"/>
                  </a:lnTo>
                  <a:lnTo>
                    <a:pt x="2801153" y="58868"/>
                  </a:lnTo>
                  <a:lnTo>
                    <a:pt x="2846304" y="69820"/>
                  </a:lnTo>
                  <a:lnTo>
                    <a:pt x="2891100" y="81662"/>
                  </a:lnTo>
                  <a:lnTo>
                    <a:pt x="2935531" y="94384"/>
                  </a:lnTo>
                  <a:lnTo>
                    <a:pt x="2979589" y="107978"/>
                  </a:lnTo>
                  <a:lnTo>
                    <a:pt x="3023262" y="122431"/>
                  </a:lnTo>
                  <a:lnTo>
                    <a:pt x="3066541" y="137736"/>
                  </a:lnTo>
                  <a:lnTo>
                    <a:pt x="3109417" y="153881"/>
                  </a:lnTo>
                  <a:lnTo>
                    <a:pt x="3151878" y="170857"/>
                  </a:lnTo>
                  <a:lnTo>
                    <a:pt x="3193916" y="188654"/>
                  </a:lnTo>
                  <a:lnTo>
                    <a:pt x="3235519" y="207262"/>
                  </a:lnTo>
                  <a:lnTo>
                    <a:pt x="3276680" y="226672"/>
                  </a:lnTo>
                  <a:lnTo>
                    <a:pt x="3317386" y="246872"/>
                  </a:lnTo>
                  <a:lnTo>
                    <a:pt x="3357629" y="267854"/>
                  </a:lnTo>
                  <a:lnTo>
                    <a:pt x="3397399" y="289607"/>
                  </a:lnTo>
                  <a:lnTo>
                    <a:pt x="3436686" y="312121"/>
                  </a:lnTo>
                  <a:lnTo>
                    <a:pt x="3475479" y="335387"/>
                  </a:lnTo>
                  <a:lnTo>
                    <a:pt x="3513770" y="359395"/>
                  </a:lnTo>
                  <a:lnTo>
                    <a:pt x="3551547" y="384134"/>
                  </a:lnTo>
                  <a:lnTo>
                    <a:pt x="3588802" y="409595"/>
                  </a:lnTo>
                  <a:lnTo>
                    <a:pt x="3625523" y="435768"/>
                  </a:lnTo>
                  <a:lnTo>
                    <a:pt x="3661702" y="462643"/>
                  </a:lnTo>
                  <a:lnTo>
                    <a:pt x="3697329" y="490210"/>
                  </a:lnTo>
                  <a:lnTo>
                    <a:pt x="3732393" y="518459"/>
                  </a:lnTo>
                  <a:lnTo>
                    <a:pt x="3766884" y="547380"/>
                  </a:lnTo>
                  <a:lnTo>
                    <a:pt x="3800793" y="576963"/>
                  </a:lnTo>
                  <a:lnTo>
                    <a:pt x="3834110" y="607199"/>
                  </a:lnTo>
                  <a:lnTo>
                    <a:pt x="3866825" y="638077"/>
                  </a:lnTo>
                  <a:lnTo>
                    <a:pt x="3898927" y="669587"/>
                  </a:lnTo>
                  <a:lnTo>
                    <a:pt x="3930408" y="701721"/>
                  </a:lnTo>
                  <a:lnTo>
                    <a:pt x="3961256" y="734466"/>
                  </a:lnTo>
                  <a:lnTo>
                    <a:pt x="3991463" y="767815"/>
                  </a:lnTo>
                  <a:lnTo>
                    <a:pt x="4021018" y="801756"/>
                  </a:lnTo>
                  <a:lnTo>
                    <a:pt x="4049912" y="836281"/>
                  </a:lnTo>
                  <a:lnTo>
                    <a:pt x="4078134" y="871378"/>
                  </a:lnTo>
                  <a:lnTo>
                    <a:pt x="4105674" y="907038"/>
                  </a:lnTo>
                  <a:lnTo>
                    <a:pt x="4132524" y="943252"/>
                  </a:lnTo>
                  <a:lnTo>
                    <a:pt x="4158672" y="980008"/>
                  </a:lnTo>
                  <a:lnTo>
                    <a:pt x="4184108" y="1017298"/>
                  </a:lnTo>
                  <a:lnTo>
                    <a:pt x="4208824" y="1055112"/>
                  </a:lnTo>
                  <a:lnTo>
                    <a:pt x="4232809" y="1093439"/>
                  </a:lnTo>
                  <a:lnTo>
                    <a:pt x="4256053" y="1132269"/>
                  </a:lnTo>
                  <a:lnTo>
                    <a:pt x="4278546" y="1171593"/>
                  </a:lnTo>
                  <a:lnTo>
                    <a:pt x="4300278" y="1211401"/>
                  </a:lnTo>
                  <a:lnTo>
                    <a:pt x="4321240" y="1251682"/>
                  </a:lnTo>
                  <a:lnTo>
                    <a:pt x="4341421" y="1292428"/>
                  </a:lnTo>
                  <a:lnTo>
                    <a:pt x="4360812" y="1333627"/>
                  </a:lnTo>
                  <a:lnTo>
                    <a:pt x="4379402" y="1375271"/>
                  </a:lnTo>
                  <a:lnTo>
                    <a:pt x="4397182" y="1417348"/>
                  </a:lnTo>
                  <a:lnTo>
                    <a:pt x="4414142" y="1459850"/>
                  </a:lnTo>
                  <a:lnTo>
                    <a:pt x="4430272" y="1502766"/>
                  </a:lnTo>
                  <a:lnTo>
                    <a:pt x="4445562" y="1546087"/>
                  </a:lnTo>
                  <a:lnTo>
                    <a:pt x="4460002" y="1589802"/>
                  </a:lnTo>
                  <a:lnTo>
                    <a:pt x="4473582" y="1633901"/>
                  </a:lnTo>
                  <a:lnTo>
                    <a:pt x="4486293" y="1678375"/>
                  </a:lnTo>
                  <a:lnTo>
                    <a:pt x="4498124" y="1723214"/>
                  </a:lnTo>
                  <a:lnTo>
                    <a:pt x="4509065" y="1768408"/>
                  </a:lnTo>
                  <a:lnTo>
                    <a:pt x="4519107" y="1813946"/>
                  </a:lnTo>
                  <a:lnTo>
                    <a:pt x="4528240" y="1859819"/>
                  </a:lnTo>
                  <a:lnTo>
                    <a:pt x="4536453" y="1906018"/>
                  </a:lnTo>
                  <a:lnTo>
                    <a:pt x="4543737" y="1952531"/>
                  </a:lnTo>
                  <a:lnTo>
                    <a:pt x="4550082" y="1999350"/>
                  </a:lnTo>
                  <a:lnTo>
                    <a:pt x="4555479" y="2046464"/>
                  </a:lnTo>
                  <a:lnTo>
                    <a:pt x="4559916" y="2093863"/>
                  </a:lnTo>
                  <a:lnTo>
                    <a:pt x="4563384" y="2141538"/>
                  </a:lnTo>
                  <a:lnTo>
                    <a:pt x="4565874" y="2189478"/>
                  </a:lnTo>
                  <a:lnTo>
                    <a:pt x="4567375" y="2237674"/>
                  </a:lnTo>
                  <a:lnTo>
                    <a:pt x="4567878" y="2286116"/>
                  </a:lnTo>
                  <a:lnTo>
                    <a:pt x="4567375" y="2334557"/>
                  </a:lnTo>
                  <a:lnTo>
                    <a:pt x="4565874" y="2382753"/>
                  </a:lnTo>
                  <a:lnTo>
                    <a:pt x="4563384" y="2430693"/>
                  </a:lnTo>
                  <a:lnTo>
                    <a:pt x="4559916" y="2478368"/>
                  </a:lnTo>
                  <a:lnTo>
                    <a:pt x="4555479" y="2525767"/>
                  </a:lnTo>
                  <a:lnTo>
                    <a:pt x="4550082" y="2572881"/>
                  </a:lnTo>
                  <a:lnTo>
                    <a:pt x="4543737" y="2619700"/>
                  </a:lnTo>
                  <a:lnTo>
                    <a:pt x="4536453" y="2666213"/>
                  </a:lnTo>
                  <a:lnTo>
                    <a:pt x="4528240" y="2712412"/>
                  </a:lnTo>
                  <a:lnTo>
                    <a:pt x="4519107" y="2758285"/>
                  </a:lnTo>
                  <a:lnTo>
                    <a:pt x="4509065" y="2803823"/>
                  </a:lnTo>
                  <a:lnTo>
                    <a:pt x="4498124" y="2849017"/>
                  </a:lnTo>
                  <a:lnTo>
                    <a:pt x="4486293" y="2893856"/>
                  </a:lnTo>
                  <a:lnTo>
                    <a:pt x="4473582" y="2938330"/>
                  </a:lnTo>
                  <a:lnTo>
                    <a:pt x="4460002" y="2982429"/>
                  </a:lnTo>
                  <a:lnTo>
                    <a:pt x="4445562" y="3026144"/>
                  </a:lnTo>
                  <a:lnTo>
                    <a:pt x="4430272" y="3069465"/>
                  </a:lnTo>
                  <a:lnTo>
                    <a:pt x="4414142" y="3112381"/>
                  </a:lnTo>
                  <a:lnTo>
                    <a:pt x="4397182" y="3154883"/>
                  </a:lnTo>
                  <a:lnTo>
                    <a:pt x="4379402" y="3196960"/>
                  </a:lnTo>
                  <a:lnTo>
                    <a:pt x="4360812" y="3238604"/>
                  </a:lnTo>
                  <a:lnTo>
                    <a:pt x="4341421" y="3279803"/>
                  </a:lnTo>
                  <a:lnTo>
                    <a:pt x="4321240" y="3320549"/>
                  </a:lnTo>
                  <a:lnTo>
                    <a:pt x="4300278" y="3360830"/>
                  </a:lnTo>
                  <a:lnTo>
                    <a:pt x="4278546" y="3400638"/>
                  </a:lnTo>
                  <a:lnTo>
                    <a:pt x="4256053" y="3439962"/>
                  </a:lnTo>
                  <a:lnTo>
                    <a:pt x="4232809" y="3478793"/>
                  </a:lnTo>
                  <a:lnTo>
                    <a:pt x="4208824" y="3517119"/>
                  </a:lnTo>
                  <a:lnTo>
                    <a:pt x="4184108" y="3554933"/>
                  </a:lnTo>
                  <a:lnTo>
                    <a:pt x="4158672" y="3592223"/>
                  </a:lnTo>
                  <a:lnTo>
                    <a:pt x="4132524" y="3628979"/>
                  </a:lnTo>
                  <a:lnTo>
                    <a:pt x="4105674" y="3665193"/>
                  </a:lnTo>
                  <a:lnTo>
                    <a:pt x="4078134" y="3700853"/>
                  </a:lnTo>
                  <a:lnTo>
                    <a:pt x="4049912" y="3735951"/>
                  </a:lnTo>
                  <a:lnTo>
                    <a:pt x="4021018" y="3770475"/>
                  </a:lnTo>
                  <a:lnTo>
                    <a:pt x="3991463" y="3804416"/>
                  </a:lnTo>
                  <a:lnTo>
                    <a:pt x="3961256" y="3837765"/>
                  </a:lnTo>
                  <a:lnTo>
                    <a:pt x="3930408" y="3870511"/>
                  </a:lnTo>
                  <a:lnTo>
                    <a:pt x="3898927" y="3902644"/>
                  </a:lnTo>
                  <a:lnTo>
                    <a:pt x="3866825" y="3934154"/>
                  </a:lnTo>
                  <a:lnTo>
                    <a:pt x="3834110" y="3965032"/>
                  </a:lnTo>
                  <a:lnTo>
                    <a:pt x="3800793" y="3995268"/>
                  </a:lnTo>
                  <a:lnTo>
                    <a:pt x="3766884" y="4024851"/>
                  </a:lnTo>
                  <a:lnTo>
                    <a:pt x="3732393" y="4053772"/>
                  </a:lnTo>
                  <a:lnTo>
                    <a:pt x="3697329" y="4082021"/>
                  </a:lnTo>
                  <a:lnTo>
                    <a:pt x="3661702" y="4109588"/>
                  </a:lnTo>
                  <a:lnTo>
                    <a:pt x="3625523" y="4136463"/>
                  </a:lnTo>
                  <a:lnTo>
                    <a:pt x="3588802" y="4162636"/>
                  </a:lnTo>
                  <a:lnTo>
                    <a:pt x="3551547" y="4188097"/>
                  </a:lnTo>
                  <a:lnTo>
                    <a:pt x="3513770" y="4212836"/>
                  </a:lnTo>
                  <a:lnTo>
                    <a:pt x="3475479" y="4236844"/>
                  </a:lnTo>
                  <a:lnTo>
                    <a:pt x="3436686" y="4260110"/>
                  </a:lnTo>
                  <a:lnTo>
                    <a:pt x="3397399" y="4282624"/>
                  </a:lnTo>
                  <a:lnTo>
                    <a:pt x="3357629" y="4304377"/>
                  </a:lnTo>
                  <a:lnTo>
                    <a:pt x="3317386" y="4325359"/>
                  </a:lnTo>
                  <a:lnTo>
                    <a:pt x="3276680" y="4345559"/>
                  </a:lnTo>
                  <a:lnTo>
                    <a:pt x="3235519" y="4364969"/>
                  </a:lnTo>
                  <a:lnTo>
                    <a:pt x="3193916" y="4383577"/>
                  </a:lnTo>
                  <a:lnTo>
                    <a:pt x="3151878" y="4401374"/>
                  </a:lnTo>
                  <a:lnTo>
                    <a:pt x="3109417" y="4418350"/>
                  </a:lnTo>
                  <a:lnTo>
                    <a:pt x="3066541" y="4434495"/>
                  </a:lnTo>
                  <a:lnTo>
                    <a:pt x="3023262" y="4449800"/>
                  </a:lnTo>
                  <a:lnTo>
                    <a:pt x="2979589" y="4464253"/>
                  </a:lnTo>
                  <a:lnTo>
                    <a:pt x="2935531" y="4477847"/>
                  </a:lnTo>
                  <a:lnTo>
                    <a:pt x="2891100" y="4490569"/>
                  </a:lnTo>
                  <a:lnTo>
                    <a:pt x="2846304" y="4502411"/>
                  </a:lnTo>
                  <a:lnTo>
                    <a:pt x="2801153" y="4513363"/>
                  </a:lnTo>
                  <a:lnTo>
                    <a:pt x="2755658" y="4523415"/>
                  </a:lnTo>
                  <a:lnTo>
                    <a:pt x="2709828" y="4532556"/>
                  </a:lnTo>
                  <a:lnTo>
                    <a:pt x="2663674" y="4540777"/>
                  </a:lnTo>
                  <a:lnTo>
                    <a:pt x="2617205" y="4548068"/>
                  </a:lnTo>
                  <a:lnTo>
                    <a:pt x="2570431" y="4554419"/>
                  </a:lnTo>
                  <a:lnTo>
                    <a:pt x="2523362" y="4559821"/>
                  </a:lnTo>
                  <a:lnTo>
                    <a:pt x="2476008" y="4564262"/>
                  </a:lnTo>
                  <a:lnTo>
                    <a:pt x="2428378" y="4567734"/>
                  </a:lnTo>
                  <a:lnTo>
                    <a:pt x="2380484" y="4570226"/>
                  </a:lnTo>
                  <a:lnTo>
                    <a:pt x="2332334" y="4571729"/>
                  </a:lnTo>
                  <a:lnTo>
                    <a:pt x="2283939" y="4572232"/>
                  </a:lnTo>
                  <a:lnTo>
                    <a:pt x="2235543" y="4571729"/>
                  </a:lnTo>
                  <a:lnTo>
                    <a:pt x="2187393" y="4570226"/>
                  </a:lnTo>
                  <a:lnTo>
                    <a:pt x="2139499" y="4567734"/>
                  </a:lnTo>
                  <a:lnTo>
                    <a:pt x="2091869" y="4564262"/>
                  </a:lnTo>
                  <a:lnTo>
                    <a:pt x="2044515" y="4559821"/>
                  </a:lnTo>
                  <a:lnTo>
                    <a:pt x="1997446" y="4554419"/>
                  </a:lnTo>
                  <a:lnTo>
                    <a:pt x="1950672" y="4548068"/>
                  </a:lnTo>
                  <a:lnTo>
                    <a:pt x="1904203" y="4540777"/>
                  </a:lnTo>
                  <a:lnTo>
                    <a:pt x="1858048" y="4532556"/>
                  </a:lnTo>
                  <a:lnTo>
                    <a:pt x="1812219" y="4523415"/>
                  </a:lnTo>
                  <a:lnTo>
                    <a:pt x="1766724" y="4513363"/>
                  </a:lnTo>
                  <a:lnTo>
                    <a:pt x="1721573" y="4502411"/>
                  </a:lnTo>
                  <a:lnTo>
                    <a:pt x="1676777" y="4490569"/>
                  </a:lnTo>
                  <a:lnTo>
                    <a:pt x="1632345" y="4477847"/>
                  </a:lnTo>
                  <a:lnTo>
                    <a:pt x="1588288" y="4464253"/>
                  </a:lnTo>
                  <a:lnTo>
                    <a:pt x="1544614" y="4449800"/>
                  </a:lnTo>
                  <a:lnTo>
                    <a:pt x="1501335" y="4434495"/>
                  </a:lnTo>
                  <a:lnTo>
                    <a:pt x="1458460" y="4418350"/>
                  </a:lnTo>
                  <a:lnTo>
                    <a:pt x="1415999" y="4401374"/>
                  </a:lnTo>
                  <a:lnTo>
                    <a:pt x="1373961" y="4383577"/>
                  </a:lnTo>
                  <a:lnTo>
                    <a:pt x="1332357" y="4364969"/>
                  </a:lnTo>
                  <a:lnTo>
                    <a:pt x="1291197" y="4345559"/>
                  </a:lnTo>
                  <a:lnTo>
                    <a:pt x="1250490" y="4325359"/>
                  </a:lnTo>
                  <a:lnTo>
                    <a:pt x="1210247" y="4304377"/>
                  </a:lnTo>
                  <a:lnTo>
                    <a:pt x="1170477" y="4282624"/>
                  </a:lnTo>
                  <a:lnTo>
                    <a:pt x="1131191" y="4260110"/>
                  </a:lnTo>
                  <a:lnTo>
                    <a:pt x="1092397" y="4236844"/>
                  </a:lnTo>
                  <a:lnTo>
                    <a:pt x="1054107" y="4212836"/>
                  </a:lnTo>
                  <a:lnTo>
                    <a:pt x="1016329" y="4188097"/>
                  </a:lnTo>
                  <a:lnTo>
                    <a:pt x="979075" y="4162636"/>
                  </a:lnTo>
                  <a:lnTo>
                    <a:pt x="942353" y="4136463"/>
                  </a:lnTo>
                  <a:lnTo>
                    <a:pt x="906174" y="4109588"/>
                  </a:lnTo>
                  <a:lnTo>
                    <a:pt x="870548" y="4082021"/>
                  </a:lnTo>
                  <a:lnTo>
                    <a:pt x="835484" y="4053772"/>
                  </a:lnTo>
                  <a:lnTo>
                    <a:pt x="800993" y="4024851"/>
                  </a:lnTo>
                  <a:lnTo>
                    <a:pt x="767084" y="3995268"/>
                  </a:lnTo>
                  <a:lnTo>
                    <a:pt x="733767" y="3965032"/>
                  </a:lnTo>
                  <a:lnTo>
                    <a:pt x="701052" y="3934154"/>
                  </a:lnTo>
                  <a:lnTo>
                    <a:pt x="668950" y="3902644"/>
                  </a:lnTo>
                  <a:lnTo>
                    <a:pt x="637469" y="3870511"/>
                  </a:lnTo>
                  <a:lnTo>
                    <a:pt x="606620" y="3837765"/>
                  </a:lnTo>
                  <a:lnTo>
                    <a:pt x="576414" y="3804416"/>
                  </a:lnTo>
                  <a:lnTo>
                    <a:pt x="546858" y="3770475"/>
                  </a:lnTo>
                  <a:lnTo>
                    <a:pt x="517965" y="3735951"/>
                  </a:lnTo>
                  <a:lnTo>
                    <a:pt x="489743" y="3700853"/>
                  </a:lnTo>
                  <a:lnTo>
                    <a:pt x="462202" y="3665193"/>
                  </a:lnTo>
                  <a:lnTo>
                    <a:pt x="435353" y="3628979"/>
                  </a:lnTo>
                  <a:lnTo>
                    <a:pt x="409205" y="3592223"/>
                  </a:lnTo>
                  <a:lnTo>
                    <a:pt x="383768" y="3554933"/>
                  </a:lnTo>
                  <a:lnTo>
                    <a:pt x="359053" y="3517119"/>
                  </a:lnTo>
                  <a:lnTo>
                    <a:pt x="335068" y="3478793"/>
                  </a:lnTo>
                  <a:lnTo>
                    <a:pt x="311824" y="3439962"/>
                  </a:lnTo>
                  <a:lnTo>
                    <a:pt x="289331" y="3400638"/>
                  </a:lnTo>
                  <a:lnTo>
                    <a:pt x="267599" y="3360830"/>
                  </a:lnTo>
                  <a:lnTo>
                    <a:pt x="246637" y="3320549"/>
                  </a:lnTo>
                  <a:lnTo>
                    <a:pt x="226456" y="3279803"/>
                  </a:lnTo>
                  <a:lnTo>
                    <a:pt x="207065" y="3238604"/>
                  </a:lnTo>
                  <a:lnTo>
                    <a:pt x="188475" y="3196960"/>
                  </a:lnTo>
                  <a:lnTo>
                    <a:pt x="170695" y="3154883"/>
                  </a:lnTo>
                  <a:lnTo>
                    <a:pt x="153735" y="3112381"/>
                  </a:lnTo>
                  <a:lnTo>
                    <a:pt x="137605" y="3069465"/>
                  </a:lnTo>
                  <a:lnTo>
                    <a:pt x="122315" y="3026144"/>
                  </a:lnTo>
                  <a:lnTo>
                    <a:pt x="107875" y="2982429"/>
                  </a:lnTo>
                  <a:lnTo>
                    <a:pt x="94295" y="2938330"/>
                  </a:lnTo>
                  <a:lnTo>
                    <a:pt x="81584" y="2893856"/>
                  </a:lnTo>
                  <a:lnTo>
                    <a:pt x="69753" y="2849017"/>
                  </a:lnTo>
                  <a:lnTo>
                    <a:pt x="58812" y="2803823"/>
                  </a:lnTo>
                  <a:lnTo>
                    <a:pt x="48770" y="2758285"/>
                  </a:lnTo>
                  <a:lnTo>
                    <a:pt x="39637" y="2712412"/>
                  </a:lnTo>
                  <a:lnTo>
                    <a:pt x="31424" y="2666213"/>
                  </a:lnTo>
                  <a:lnTo>
                    <a:pt x="24140" y="2619700"/>
                  </a:lnTo>
                  <a:lnTo>
                    <a:pt x="17795" y="2572881"/>
                  </a:lnTo>
                  <a:lnTo>
                    <a:pt x="12399" y="2525767"/>
                  </a:lnTo>
                  <a:lnTo>
                    <a:pt x="7961" y="2478368"/>
                  </a:lnTo>
                  <a:lnTo>
                    <a:pt x="4493" y="2430693"/>
                  </a:lnTo>
                  <a:lnTo>
                    <a:pt x="2003" y="2382753"/>
                  </a:lnTo>
                  <a:lnTo>
                    <a:pt x="502" y="2334557"/>
                  </a:lnTo>
                  <a:lnTo>
                    <a:pt x="0" y="2286116"/>
                  </a:lnTo>
                  <a:close/>
                </a:path>
              </a:pathLst>
            </a:custGeom>
            <a:ln w="127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59614" y="1101343"/>
              <a:ext cx="5486400" cy="5476875"/>
            </a:xfrm>
            <a:custGeom>
              <a:avLst/>
              <a:gdLst/>
              <a:ahLst/>
              <a:cxnLst/>
              <a:rect l="l" t="t" r="r" b="b"/>
              <a:pathLst>
                <a:path w="5486400" h="5476875">
                  <a:moveTo>
                    <a:pt x="5486400" y="2836329"/>
                  </a:moveTo>
                  <a:lnTo>
                    <a:pt x="5295900" y="2741079"/>
                  </a:lnTo>
                  <a:lnTo>
                    <a:pt x="5356860" y="2817279"/>
                  </a:lnTo>
                  <a:lnTo>
                    <a:pt x="2657741" y="2817279"/>
                  </a:lnTo>
                  <a:lnTo>
                    <a:pt x="2657741" y="129540"/>
                  </a:lnTo>
                  <a:lnTo>
                    <a:pt x="2733941" y="190500"/>
                  </a:lnTo>
                  <a:lnTo>
                    <a:pt x="2703461" y="129540"/>
                  </a:lnTo>
                  <a:lnTo>
                    <a:pt x="2638691" y="0"/>
                  </a:lnTo>
                  <a:lnTo>
                    <a:pt x="2543441" y="190500"/>
                  </a:lnTo>
                  <a:lnTo>
                    <a:pt x="2619641" y="129540"/>
                  </a:lnTo>
                  <a:lnTo>
                    <a:pt x="2619641" y="2817279"/>
                  </a:lnTo>
                  <a:lnTo>
                    <a:pt x="0" y="2817279"/>
                  </a:lnTo>
                  <a:lnTo>
                    <a:pt x="0" y="2855379"/>
                  </a:lnTo>
                  <a:lnTo>
                    <a:pt x="2619641" y="2855379"/>
                  </a:lnTo>
                  <a:lnTo>
                    <a:pt x="2619641" y="5476811"/>
                  </a:lnTo>
                  <a:lnTo>
                    <a:pt x="2657741" y="5476811"/>
                  </a:lnTo>
                  <a:lnTo>
                    <a:pt x="2657741" y="2855379"/>
                  </a:lnTo>
                  <a:lnTo>
                    <a:pt x="5356860" y="2855379"/>
                  </a:lnTo>
                  <a:lnTo>
                    <a:pt x="5295900" y="2931579"/>
                  </a:lnTo>
                  <a:lnTo>
                    <a:pt x="5486400" y="283632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51112" y="4642685"/>
            <a:ext cx="7912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𝚳</a:t>
            </a:r>
            <a:r>
              <a:rPr sz="3200" spc="17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=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5880" y="3364937"/>
            <a:ext cx="5106670" cy="1366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66065" marR="30480" indent="-228600">
              <a:lnSpc>
                <a:spcPts val="3000"/>
              </a:lnSpc>
              <a:spcBef>
                <a:spcPts val="50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Normalized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mean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vectors extracted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set: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73100" algn="ctr">
              <a:lnSpc>
                <a:spcPct val="100000"/>
              </a:lnSpc>
              <a:spcBef>
                <a:spcPts val="795"/>
              </a:spcBef>
            </a:pPr>
            <a:r>
              <a:rPr sz="2800" spc="-25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lang="en-IN" sz="3000" spc="-37" baseline="-15000" dirty="0">
                <a:latin typeface="Cambria Math" panose="02040503050406030204"/>
                <a:cs typeface="Cambria Math" panose="02040503050406030204"/>
              </a:rPr>
              <a:t>1</a:t>
            </a:r>
            <a:endParaRPr sz="300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55191" y="4882104"/>
            <a:ext cx="1715135" cy="150495"/>
          </a:xfrm>
          <a:custGeom>
            <a:avLst/>
            <a:gdLst/>
            <a:ahLst/>
            <a:cxnLst/>
            <a:rect l="l" t="t" r="r" b="b"/>
            <a:pathLst>
              <a:path w="1715135" h="150495">
                <a:moveTo>
                  <a:pt x="1715089" y="0"/>
                </a:moveTo>
                <a:lnTo>
                  <a:pt x="0" y="0"/>
                </a:lnTo>
                <a:lnTo>
                  <a:pt x="0" y="150132"/>
                </a:lnTo>
                <a:lnTo>
                  <a:pt x="1715089" y="150132"/>
                </a:lnTo>
                <a:lnTo>
                  <a:pt x="1715089" y="0"/>
                </a:lnTo>
                <a:close/>
              </a:path>
            </a:pathLst>
          </a:custGeom>
          <a:solidFill>
            <a:srgbClr val="EFA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31884" y="4669157"/>
            <a:ext cx="443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34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lang="en-IN" sz="3000" spc="-509" baseline="-15000" dirty="0">
                <a:latin typeface="Cambria Math" panose="02040503050406030204"/>
                <a:cs typeface="Cambria Math" panose="02040503050406030204"/>
              </a:rPr>
              <a:t>2</a:t>
            </a:r>
            <a:endParaRPr sz="300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55191" y="5257068"/>
            <a:ext cx="1715135" cy="150495"/>
          </a:xfrm>
          <a:custGeom>
            <a:avLst/>
            <a:gdLst/>
            <a:ahLst/>
            <a:cxnLst/>
            <a:rect l="l" t="t" r="r" b="b"/>
            <a:pathLst>
              <a:path w="1715135" h="150495">
                <a:moveTo>
                  <a:pt x="1715089" y="0"/>
                </a:moveTo>
                <a:lnTo>
                  <a:pt x="0" y="0"/>
                </a:lnTo>
                <a:lnTo>
                  <a:pt x="0" y="150132"/>
                </a:lnTo>
                <a:lnTo>
                  <a:pt x="1715089" y="150132"/>
                </a:lnTo>
                <a:lnTo>
                  <a:pt x="1715089" y="0"/>
                </a:lnTo>
                <a:close/>
              </a:path>
            </a:pathLst>
          </a:custGeom>
          <a:solidFill>
            <a:srgbClr val="ED7D31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224129" y="5044328"/>
            <a:ext cx="443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lang="en-IN" sz="3000" spc="-37" baseline="-15000" dirty="0">
                <a:latin typeface="Cambria Math" panose="02040503050406030204"/>
                <a:cs typeface="Cambria Math" panose="02040503050406030204"/>
              </a:rPr>
              <a:t>3</a:t>
            </a:r>
            <a:endParaRPr sz="300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01380" y="118809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166430" y="400222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69076" y="6178191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183324" y="1903934"/>
            <a:ext cx="1672589" cy="2091055"/>
            <a:chOff x="7183324" y="1903934"/>
            <a:chExt cx="1672589" cy="2091055"/>
          </a:xfrm>
        </p:grpSpPr>
        <p:sp>
          <p:nvSpPr>
            <p:cNvPr id="28" name="object 28"/>
            <p:cNvSpPr/>
            <p:nvPr/>
          </p:nvSpPr>
          <p:spPr>
            <a:xfrm>
              <a:off x="7183324" y="2321143"/>
              <a:ext cx="1672589" cy="1673860"/>
            </a:xfrm>
            <a:custGeom>
              <a:avLst/>
              <a:gdLst/>
              <a:ahLst/>
              <a:cxnLst/>
              <a:rect l="l" t="t" r="r" b="b"/>
              <a:pathLst>
                <a:path w="1672590" h="1673860">
                  <a:moveTo>
                    <a:pt x="131933" y="105105"/>
                  </a:moveTo>
                  <a:lnTo>
                    <a:pt x="78078" y="105105"/>
                  </a:lnTo>
                  <a:lnTo>
                    <a:pt x="1563838" y="1592281"/>
                  </a:lnTo>
                  <a:lnTo>
                    <a:pt x="1562033" y="1594996"/>
                  </a:lnTo>
                  <a:lnTo>
                    <a:pt x="1558103" y="1611022"/>
                  </a:lnTo>
                  <a:lnTo>
                    <a:pt x="1558879" y="1627415"/>
                  </a:lnTo>
                  <a:lnTo>
                    <a:pt x="1564364" y="1643080"/>
                  </a:lnTo>
                  <a:lnTo>
                    <a:pt x="1593457" y="1669482"/>
                  </a:lnTo>
                  <a:lnTo>
                    <a:pt x="1614961" y="1673677"/>
                  </a:lnTo>
                  <a:lnTo>
                    <a:pt x="1625912" y="1672626"/>
                  </a:lnTo>
                  <a:lnTo>
                    <a:pt x="1667943" y="1638058"/>
                  </a:lnTo>
                  <a:lnTo>
                    <a:pt x="1672138" y="1616554"/>
                  </a:lnTo>
                  <a:lnTo>
                    <a:pt x="1667964" y="1595047"/>
                  </a:lnTo>
                  <a:lnTo>
                    <a:pt x="1655419" y="1576136"/>
                  </a:lnTo>
                  <a:lnTo>
                    <a:pt x="1641590" y="1565928"/>
                  </a:lnTo>
                  <a:lnTo>
                    <a:pt x="1639952" y="1565353"/>
                  </a:lnTo>
                  <a:lnTo>
                    <a:pt x="1590791" y="1565353"/>
                  </a:lnTo>
                  <a:lnTo>
                    <a:pt x="131933" y="105105"/>
                  </a:lnTo>
                  <a:close/>
                </a:path>
                <a:path w="1672590" h="1673860">
                  <a:moveTo>
                    <a:pt x="1609537" y="1559636"/>
                  </a:moveTo>
                  <a:lnTo>
                    <a:pt x="1593508" y="1563551"/>
                  </a:lnTo>
                  <a:lnTo>
                    <a:pt x="1590791" y="1565353"/>
                  </a:lnTo>
                  <a:lnTo>
                    <a:pt x="1639952" y="1565353"/>
                  </a:lnTo>
                  <a:lnTo>
                    <a:pt x="1625930" y="1560428"/>
                  </a:lnTo>
                  <a:lnTo>
                    <a:pt x="1609537" y="1559636"/>
                  </a:lnTo>
                  <a:close/>
                </a:path>
                <a:path w="1672590" h="1673860">
                  <a:moveTo>
                    <a:pt x="0" y="0"/>
                  </a:moveTo>
                  <a:lnTo>
                    <a:pt x="67255" y="202087"/>
                  </a:lnTo>
                  <a:lnTo>
                    <a:pt x="78078" y="105105"/>
                  </a:lnTo>
                  <a:lnTo>
                    <a:pt x="131933" y="105105"/>
                  </a:lnTo>
                  <a:lnTo>
                    <a:pt x="107716" y="80864"/>
                  </a:lnTo>
                  <a:lnTo>
                    <a:pt x="80783" y="80864"/>
                  </a:lnTo>
                  <a:lnTo>
                    <a:pt x="107711" y="80859"/>
                  </a:lnTo>
                  <a:lnTo>
                    <a:pt x="105031" y="78177"/>
                  </a:lnTo>
                  <a:lnTo>
                    <a:pt x="202023" y="67448"/>
                  </a:lnTo>
                  <a:lnTo>
                    <a:pt x="0" y="0"/>
                  </a:lnTo>
                  <a:close/>
                </a:path>
                <a:path w="1672590" h="1673860">
                  <a:moveTo>
                    <a:pt x="107711" y="80859"/>
                  </a:moveTo>
                  <a:lnTo>
                    <a:pt x="80783" y="80864"/>
                  </a:lnTo>
                  <a:lnTo>
                    <a:pt x="107716" y="80864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64391" y="1903934"/>
              <a:ext cx="1091565" cy="2091055"/>
            </a:xfrm>
            <a:custGeom>
              <a:avLst/>
              <a:gdLst/>
              <a:ahLst/>
              <a:cxnLst/>
              <a:rect l="l" t="t" r="r" b="b"/>
              <a:pathLst>
                <a:path w="1091565" h="2091054">
                  <a:moveTo>
                    <a:pt x="0" y="0"/>
                  </a:moveTo>
                  <a:lnTo>
                    <a:pt x="1423" y="212981"/>
                  </a:lnTo>
                  <a:lnTo>
                    <a:pt x="41723" y="124108"/>
                  </a:lnTo>
                  <a:lnTo>
                    <a:pt x="992784" y="1994855"/>
                  </a:lnTo>
                  <a:lnTo>
                    <a:pt x="990227" y="1996878"/>
                  </a:lnTo>
                  <a:lnTo>
                    <a:pt x="981531" y="2010901"/>
                  </a:lnTo>
                  <a:lnTo>
                    <a:pt x="977197" y="2026730"/>
                  </a:lnTo>
                  <a:lnTo>
                    <a:pt x="977566" y="2043323"/>
                  </a:lnTo>
                  <a:lnTo>
                    <a:pt x="1006158" y="2083698"/>
                  </a:lnTo>
                  <a:lnTo>
                    <a:pt x="1037955" y="2090760"/>
                  </a:lnTo>
                  <a:lnTo>
                    <a:pt x="1045361" y="2090239"/>
                  </a:lnTo>
                  <a:lnTo>
                    <a:pt x="1088258" y="2051448"/>
                  </a:lnTo>
                  <a:lnTo>
                    <a:pt x="1090944" y="2029704"/>
                  </a:lnTo>
                  <a:lnTo>
                    <a:pt x="1084867" y="2007839"/>
                  </a:lnTo>
                  <a:lnTo>
                    <a:pt x="1074874" y="1993854"/>
                  </a:lnTo>
                  <a:lnTo>
                    <a:pt x="1061685" y="1983778"/>
                  </a:lnTo>
                  <a:lnTo>
                    <a:pt x="1046342" y="1977952"/>
                  </a:lnTo>
                  <a:lnTo>
                    <a:pt x="1029887" y="1976715"/>
                  </a:lnTo>
                  <a:lnTo>
                    <a:pt x="1026746" y="1977589"/>
                  </a:lnTo>
                  <a:lnTo>
                    <a:pt x="75686" y="106841"/>
                  </a:lnTo>
                  <a:lnTo>
                    <a:pt x="171239" y="126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78376" y="1344671"/>
            <a:ext cx="278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21391" y="1541902"/>
            <a:ext cx="1949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3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3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929239" y="1755513"/>
            <a:ext cx="271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𝐪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617398" y="3880108"/>
            <a:ext cx="4258945" cy="1008380"/>
            <a:chOff x="6617398" y="3880108"/>
            <a:chExt cx="4258945" cy="1008380"/>
          </a:xfrm>
        </p:grpSpPr>
        <p:sp>
          <p:nvSpPr>
            <p:cNvPr id="34" name="object 34"/>
            <p:cNvSpPr/>
            <p:nvPr/>
          </p:nvSpPr>
          <p:spPr>
            <a:xfrm>
              <a:off x="8741168" y="3880525"/>
              <a:ext cx="2135505" cy="1007744"/>
            </a:xfrm>
            <a:custGeom>
              <a:avLst/>
              <a:gdLst/>
              <a:ahLst/>
              <a:cxnLst/>
              <a:rect l="l" t="t" r="r" b="b"/>
              <a:pathLst>
                <a:path w="2135504" h="1007745">
                  <a:moveTo>
                    <a:pt x="190066" y="96511"/>
                  </a:moveTo>
                  <a:lnTo>
                    <a:pt x="97821" y="96511"/>
                  </a:lnTo>
                  <a:lnTo>
                    <a:pt x="2009193" y="963358"/>
                  </a:lnTo>
                  <a:lnTo>
                    <a:pt x="1922203" y="1007577"/>
                  </a:lnTo>
                  <a:lnTo>
                    <a:pt x="2135035" y="999512"/>
                  </a:lnTo>
                  <a:lnTo>
                    <a:pt x="2096755" y="952308"/>
                  </a:lnTo>
                  <a:lnTo>
                    <a:pt x="2030933" y="952308"/>
                  </a:lnTo>
                  <a:lnTo>
                    <a:pt x="2096745" y="952295"/>
                  </a:lnTo>
                  <a:lnTo>
                    <a:pt x="2077578" y="928659"/>
                  </a:lnTo>
                  <a:lnTo>
                    <a:pt x="2024930" y="928659"/>
                  </a:lnTo>
                  <a:lnTo>
                    <a:pt x="190066" y="96511"/>
                  </a:lnTo>
                  <a:close/>
                </a:path>
                <a:path w="2135504" h="1007745">
                  <a:moveTo>
                    <a:pt x="2096745" y="952295"/>
                  </a:moveTo>
                  <a:lnTo>
                    <a:pt x="2030933" y="952308"/>
                  </a:lnTo>
                  <a:lnTo>
                    <a:pt x="2096755" y="952308"/>
                  </a:lnTo>
                  <a:close/>
                </a:path>
                <a:path w="2135504" h="1007745">
                  <a:moveTo>
                    <a:pt x="2000885" y="834085"/>
                  </a:moveTo>
                  <a:lnTo>
                    <a:pt x="2024930" y="928659"/>
                  </a:lnTo>
                  <a:lnTo>
                    <a:pt x="2077578" y="928659"/>
                  </a:lnTo>
                  <a:lnTo>
                    <a:pt x="2000885" y="834085"/>
                  </a:lnTo>
                  <a:close/>
                </a:path>
                <a:path w="2135504" h="1007745">
                  <a:moveTo>
                    <a:pt x="58634" y="0"/>
                  </a:moveTo>
                  <a:lnTo>
                    <a:pt x="14456" y="19124"/>
                  </a:lnTo>
                  <a:lnTo>
                    <a:pt x="0" y="55655"/>
                  </a:lnTo>
                  <a:lnTo>
                    <a:pt x="3651" y="77257"/>
                  </a:lnTo>
                  <a:lnTo>
                    <a:pt x="15135" y="95915"/>
                  </a:lnTo>
                  <a:lnTo>
                    <a:pt x="33539" y="109193"/>
                  </a:lnTo>
                  <a:lnTo>
                    <a:pt x="50078" y="113872"/>
                  </a:lnTo>
                  <a:lnTo>
                    <a:pt x="66671" y="113501"/>
                  </a:lnTo>
                  <a:lnTo>
                    <a:pt x="82292" y="108466"/>
                  </a:lnTo>
                  <a:lnTo>
                    <a:pt x="95914" y="99153"/>
                  </a:lnTo>
                  <a:lnTo>
                    <a:pt x="97821" y="96511"/>
                  </a:lnTo>
                  <a:lnTo>
                    <a:pt x="190066" y="96511"/>
                  </a:lnTo>
                  <a:lnTo>
                    <a:pt x="109874" y="60142"/>
                  </a:lnTo>
                  <a:lnTo>
                    <a:pt x="110638" y="37033"/>
                  </a:lnTo>
                  <a:lnTo>
                    <a:pt x="105818" y="27184"/>
                  </a:lnTo>
                  <a:lnTo>
                    <a:pt x="73563" y="1838"/>
                  </a:lnTo>
                  <a:lnTo>
                    <a:pt x="66056" y="190"/>
                  </a:lnTo>
                  <a:lnTo>
                    <a:pt x="58634" y="0"/>
                  </a:lnTo>
                  <a:close/>
                </a:path>
              </a:pathLst>
            </a:custGeom>
            <a:solidFill>
              <a:srgbClr val="EFAF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17398" y="3880108"/>
              <a:ext cx="2238375" cy="823594"/>
            </a:xfrm>
            <a:custGeom>
              <a:avLst/>
              <a:gdLst/>
              <a:ahLst/>
              <a:cxnLst/>
              <a:rect l="l" t="t" r="r" b="b"/>
              <a:pathLst>
                <a:path w="2238375" h="823595">
                  <a:moveTo>
                    <a:pt x="2177745" y="0"/>
                  </a:moveTo>
                  <a:lnTo>
                    <a:pt x="2135482" y="22879"/>
                  </a:lnTo>
                  <a:lnTo>
                    <a:pt x="2128149" y="55265"/>
                  </a:lnTo>
                  <a:lnTo>
                    <a:pt x="116644" y="734244"/>
                  </a:lnTo>
                  <a:lnTo>
                    <a:pt x="150032" y="642550"/>
                  </a:lnTo>
                  <a:lnTo>
                    <a:pt x="0" y="793723"/>
                  </a:lnTo>
                  <a:lnTo>
                    <a:pt x="210957" y="823045"/>
                  </a:lnTo>
                  <a:lnTo>
                    <a:pt x="128828" y="770342"/>
                  </a:lnTo>
                  <a:lnTo>
                    <a:pt x="2136501" y="92657"/>
                  </a:lnTo>
                  <a:lnTo>
                    <a:pt x="2138135" y="95479"/>
                  </a:lnTo>
                  <a:lnTo>
                    <a:pt x="2150756" y="106108"/>
                  </a:lnTo>
                  <a:lnTo>
                    <a:pt x="2165794" y="112681"/>
                  </a:lnTo>
                  <a:lnTo>
                    <a:pt x="2182267" y="114710"/>
                  </a:lnTo>
                  <a:lnTo>
                    <a:pt x="2199190" y="111709"/>
                  </a:lnTo>
                  <a:lnTo>
                    <a:pt x="2218831" y="100339"/>
                  </a:lnTo>
                  <a:lnTo>
                    <a:pt x="2232125" y="82925"/>
                  </a:lnTo>
                  <a:lnTo>
                    <a:pt x="2237920" y="61796"/>
                  </a:lnTo>
                  <a:lnTo>
                    <a:pt x="2235061" y="39283"/>
                  </a:lnTo>
                  <a:lnTo>
                    <a:pt x="2227192" y="24003"/>
                  </a:lnTo>
                  <a:lnTo>
                    <a:pt x="2215594" y="12130"/>
                  </a:lnTo>
                  <a:lnTo>
                    <a:pt x="2201252" y="4151"/>
                  </a:lnTo>
                  <a:lnTo>
                    <a:pt x="2185149" y="553"/>
                  </a:lnTo>
                  <a:lnTo>
                    <a:pt x="2177745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925896" y="4596075"/>
            <a:ext cx="278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EFAFED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178309" y="4793306"/>
            <a:ext cx="1949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300" spc="-790" dirty="0">
                <a:solidFill>
                  <a:srgbClr val="EFAFED"/>
                </a:solidFill>
                <a:latin typeface="Cambria Math" panose="02040503050406030204"/>
                <a:cs typeface="Cambria Math" panose="02040503050406030204"/>
              </a:rPr>
              <a:t>2</a:t>
            </a:r>
            <a:endParaRPr sz="23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75499" y="3866592"/>
            <a:ext cx="497840" cy="10922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82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960"/>
              </a:spcBef>
            </a:pPr>
            <a:r>
              <a:rPr sz="3200" spc="-25" dirty="0">
                <a:solidFill>
                  <a:srgbClr val="ED7D31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r>
              <a:rPr lang="en-IN" sz="3450" spc="-37" baseline="-16000" dirty="0">
                <a:solidFill>
                  <a:srgbClr val="ED7D31"/>
                </a:solidFill>
                <a:latin typeface="Cambria Math" panose="02040503050406030204"/>
                <a:cs typeface="Cambria Math" panose="02040503050406030204"/>
              </a:rPr>
              <a:t>3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7045">
              <a:lnSpc>
                <a:spcPct val="100000"/>
              </a:lnSpc>
              <a:spcBef>
                <a:spcPts val="100"/>
              </a:spcBef>
            </a:pPr>
            <a:r>
              <a:rPr sz="3600" spc="155" dirty="0"/>
              <a:t>Making</a:t>
            </a:r>
            <a:r>
              <a:rPr sz="3600" spc="330" dirty="0"/>
              <a:t> </a:t>
            </a:r>
            <a:r>
              <a:rPr sz="3600" spc="70" dirty="0"/>
              <a:t>Few-</a:t>
            </a:r>
            <a:r>
              <a:rPr sz="3600" spc="135" dirty="0"/>
              <a:t>Shot</a:t>
            </a:r>
            <a:r>
              <a:rPr sz="3600" spc="345" dirty="0"/>
              <a:t> </a:t>
            </a:r>
            <a:r>
              <a:rPr sz="3600" spc="85" dirty="0"/>
              <a:t>Prediction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464953" y="2115586"/>
            <a:ext cx="755015" cy="329565"/>
          </a:xfrm>
          <a:custGeom>
            <a:avLst/>
            <a:gdLst/>
            <a:ahLst/>
            <a:cxnLst/>
            <a:rect l="l" t="t" r="r" b="b"/>
            <a:pathLst>
              <a:path w="755014" h="329564">
                <a:moveTo>
                  <a:pt x="649894" y="0"/>
                </a:moveTo>
                <a:lnTo>
                  <a:pt x="645205" y="13370"/>
                </a:lnTo>
                <a:lnTo>
                  <a:pt x="664272" y="21644"/>
                </a:lnTo>
                <a:lnTo>
                  <a:pt x="680670" y="33099"/>
                </a:lnTo>
                <a:lnTo>
                  <a:pt x="705457" y="65547"/>
                </a:lnTo>
                <a:lnTo>
                  <a:pt x="720041" y="109324"/>
                </a:lnTo>
                <a:lnTo>
                  <a:pt x="724903" y="163041"/>
                </a:lnTo>
                <a:lnTo>
                  <a:pt x="723682" y="192092"/>
                </a:lnTo>
                <a:lnTo>
                  <a:pt x="713915" y="242185"/>
                </a:lnTo>
                <a:lnTo>
                  <a:pt x="694316" y="281307"/>
                </a:lnTo>
                <a:lnTo>
                  <a:pt x="664495" y="307699"/>
                </a:lnTo>
                <a:lnTo>
                  <a:pt x="645726" y="316011"/>
                </a:lnTo>
                <a:lnTo>
                  <a:pt x="649894" y="329382"/>
                </a:lnTo>
                <a:lnTo>
                  <a:pt x="694821" y="308306"/>
                </a:lnTo>
                <a:lnTo>
                  <a:pt x="727854" y="271821"/>
                </a:lnTo>
                <a:lnTo>
                  <a:pt x="748169" y="222966"/>
                </a:lnTo>
                <a:lnTo>
                  <a:pt x="754941" y="164777"/>
                </a:lnTo>
                <a:lnTo>
                  <a:pt x="753243" y="134581"/>
                </a:lnTo>
                <a:lnTo>
                  <a:pt x="739656" y="81059"/>
                </a:lnTo>
                <a:lnTo>
                  <a:pt x="712710" y="37488"/>
                </a:lnTo>
                <a:lnTo>
                  <a:pt x="673773" y="8622"/>
                </a:lnTo>
                <a:lnTo>
                  <a:pt x="649894" y="0"/>
                </a:lnTo>
                <a:close/>
              </a:path>
              <a:path w="755014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70"/>
                </a:lnTo>
                <a:lnTo>
                  <a:pt x="105048" y="329382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4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1280" y="1271873"/>
            <a:ext cx="3535045" cy="119380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Make</a:t>
            </a:r>
            <a:r>
              <a:rPr sz="2800" spc="-1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prediction: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38530">
              <a:lnSpc>
                <a:spcPct val="100000"/>
              </a:lnSpc>
              <a:spcBef>
                <a:spcPts val="1240"/>
              </a:spcBef>
              <a:tabLst>
                <a:tab pos="299974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𝐩</a:t>
            </a:r>
            <a:r>
              <a:rPr sz="2800" spc="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Softmax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𝚳</a:t>
            </a:r>
            <a:r>
              <a:rPr sz="2800" spc="-2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𝐪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159616" y="1101336"/>
            <a:ext cx="5486400" cy="5476875"/>
            <a:chOff x="6159616" y="1101336"/>
            <a:chExt cx="5486400" cy="5476875"/>
          </a:xfrm>
        </p:grpSpPr>
        <p:sp>
          <p:nvSpPr>
            <p:cNvPr id="6" name="object 6"/>
            <p:cNvSpPr/>
            <p:nvPr/>
          </p:nvSpPr>
          <p:spPr>
            <a:xfrm>
              <a:off x="6514373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2283938" y="0"/>
                  </a:moveTo>
                  <a:lnTo>
                    <a:pt x="2235543" y="503"/>
                  </a:lnTo>
                  <a:lnTo>
                    <a:pt x="2187393" y="2005"/>
                  </a:lnTo>
                  <a:lnTo>
                    <a:pt x="2139498" y="4497"/>
                  </a:lnTo>
                  <a:lnTo>
                    <a:pt x="2091869" y="7969"/>
                  </a:lnTo>
                  <a:lnTo>
                    <a:pt x="2044515" y="12410"/>
                  </a:lnTo>
                  <a:lnTo>
                    <a:pt x="1997446" y="17812"/>
                  </a:lnTo>
                  <a:lnTo>
                    <a:pt x="1950672" y="24163"/>
                  </a:lnTo>
                  <a:lnTo>
                    <a:pt x="1904203" y="31454"/>
                  </a:lnTo>
                  <a:lnTo>
                    <a:pt x="1858048" y="39675"/>
                  </a:lnTo>
                  <a:lnTo>
                    <a:pt x="1812219" y="48816"/>
                  </a:lnTo>
                  <a:lnTo>
                    <a:pt x="1766724" y="58868"/>
                  </a:lnTo>
                  <a:lnTo>
                    <a:pt x="1721573" y="69820"/>
                  </a:lnTo>
                  <a:lnTo>
                    <a:pt x="1676777" y="81662"/>
                  </a:lnTo>
                  <a:lnTo>
                    <a:pt x="1632345" y="94384"/>
                  </a:lnTo>
                  <a:lnTo>
                    <a:pt x="1588288" y="107978"/>
                  </a:lnTo>
                  <a:lnTo>
                    <a:pt x="1544614" y="122431"/>
                  </a:lnTo>
                  <a:lnTo>
                    <a:pt x="1501335" y="137736"/>
                  </a:lnTo>
                  <a:lnTo>
                    <a:pt x="1458460" y="153881"/>
                  </a:lnTo>
                  <a:lnTo>
                    <a:pt x="1415999" y="170857"/>
                  </a:lnTo>
                  <a:lnTo>
                    <a:pt x="1373961" y="188654"/>
                  </a:lnTo>
                  <a:lnTo>
                    <a:pt x="1332357" y="207262"/>
                  </a:lnTo>
                  <a:lnTo>
                    <a:pt x="1291197" y="226672"/>
                  </a:lnTo>
                  <a:lnTo>
                    <a:pt x="1250490" y="246872"/>
                  </a:lnTo>
                  <a:lnTo>
                    <a:pt x="1210247" y="267854"/>
                  </a:lnTo>
                  <a:lnTo>
                    <a:pt x="1170477" y="289607"/>
                  </a:lnTo>
                  <a:lnTo>
                    <a:pt x="1131191" y="312121"/>
                  </a:lnTo>
                  <a:lnTo>
                    <a:pt x="1092397" y="335387"/>
                  </a:lnTo>
                  <a:lnTo>
                    <a:pt x="1054107" y="359395"/>
                  </a:lnTo>
                  <a:lnTo>
                    <a:pt x="1016330" y="384134"/>
                  </a:lnTo>
                  <a:lnTo>
                    <a:pt x="979075" y="409595"/>
                  </a:lnTo>
                  <a:lnTo>
                    <a:pt x="942353" y="435768"/>
                  </a:lnTo>
                  <a:lnTo>
                    <a:pt x="906174" y="462643"/>
                  </a:lnTo>
                  <a:lnTo>
                    <a:pt x="870548" y="490210"/>
                  </a:lnTo>
                  <a:lnTo>
                    <a:pt x="835484" y="518459"/>
                  </a:lnTo>
                  <a:lnTo>
                    <a:pt x="800993" y="547380"/>
                  </a:lnTo>
                  <a:lnTo>
                    <a:pt x="767084" y="576963"/>
                  </a:lnTo>
                  <a:lnTo>
                    <a:pt x="733767" y="607199"/>
                  </a:lnTo>
                  <a:lnTo>
                    <a:pt x="701052" y="638077"/>
                  </a:lnTo>
                  <a:lnTo>
                    <a:pt x="668950" y="669587"/>
                  </a:lnTo>
                  <a:lnTo>
                    <a:pt x="637469" y="701720"/>
                  </a:lnTo>
                  <a:lnTo>
                    <a:pt x="606621" y="734466"/>
                  </a:lnTo>
                  <a:lnTo>
                    <a:pt x="576414" y="767815"/>
                  </a:lnTo>
                  <a:lnTo>
                    <a:pt x="546859" y="801756"/>
                  </a:lnTo>
                  <a:lnTo>
                    <a:pt x="517965" y="836280"/>
                  </a:lnTo>
                  <a:lnTo>
                    <a:pt x="489743" y="871377"/>
                  </a:lnTo>
                  <a:lnTo>
                    <a:pt x="462202" y="907038"/>
                  </a:lnTo>
                  <a:lnTo>
                    <a:pt x="435353" y="943251"/>
                  </a:lnTo>
                  <a:lnTo>
                    <a:pt x="409205" y="980008"/>
                  </a:lnTo>
                  <a:lnTo>
                    <a:pt x="383768" y="1017298"/>
                  </a:lnTo>
                  <a:lnTo>
                    <a:pt x="359053" y="1055111"/>
                  </a:lnTo>
                  <a:lnTo>
                    <a:pt x="335068" y="1093438"/>
                  </a:lnTo>
                  <a:lnTo>
                    <a:pt x="311824" y="1132269"/>
                  </a:lnTo>
                  <a:lnTo>
                    <a:pt x="289331" y="1171593"/>
                  </a:lnTo>
                  <a:lnTo>
                    <a:pt x="267599" y="1211401"/>
                  </a:lnTo>
                  <a:lnTo>
                    <a:pt x="246637" y="1251682"/>
                  </a:lnTo>
                  <a:lnTo>
                    <a:pt x="226456" y="1292428"/>
                  </a:lnTo>
                  <a:lnTo>
                    <a:pt x="207065" y="1333627"/>
                  </a:lnTo>
                  <a:lnTo>
                    <a:pt x="188475" y="1375270"/>
                  </a:lnTo>
                  <a:lnTo>
                    <a:pt x="170695" y="1417348"/>
                  </a:lnTo>
                  <a:lnTo>
                    <a:pt x="153735" y="1459850"/>
                  </a:lnTo>
                  <a:lnTo>
                    <a:pt x="137605" y="1502766"/>
                  </a:lnTo>
                  <a:lnTo>
                    <a:pt x="122315" y="1546086"/>
                  </a:lnTo>
                  <a:lnTo>
                    <a:pt x="107875" y="1589801"/>
                  </a:lnTo>
                  <a:lnTo>
                    <a:pt x="94295" y="1633901"/>
                  </a:lnTo>
                  <a:lnTo>
                    <a:pt x="81584" y="1678375"/>
                  </a:lnTo>
                  <a:lnTo>
                    <a:pt x="69753" y="1723214"/>
                  </a:lnTo>
                  <a:lnTo>
                    <a:pt x="58812" y="1768407"/>
                  </a:lnTo>
                  <a:lnTo>
                    <a:pt x="48770" y="1813946"/>
                  </a:lnTo>
                  <a:lnTo>
                    <a:pt x="39637" y="1859819"/>
                  </a:lnTo>
                  <a:lnTo>
                    <a:pt x="31424" y="1906017"/>
                  </a:lnTo>
                  <a:lnTo>
                    <a:pt x="24140" y="1952531"/>
                  </a:lnTo>
                  <a:lnTo>
                    <a:pt x="17795" y="1999350"/>
                  </a:lnTo>
                  <a:lnTo>
                    <a:pt x="12399" y="2046463"/>
                  </a:lnTo>
                  <a:lnTo>
                    <a:pt x="7961" y="2093863"/>
                  </a:lnTo>
                  <a:lnTo>
                    <a:pt x="4493" y="2141537"/>
                  </a:lnTo>
                  <a:lnTo>
                    <a:pt x="2003" y="2189478"/>
                  </a:lnTo>
                  <a:lnTo>
                    <a:pt x="502" y="2237674"/>
                  </a:lnTo>
                  <a:lnTo>
                    <a:pt x="0" y="2286115"/>
                  </a:lnTo>
                  <a:lnTo>
                    <a:pt x="502" y="2334557"/>
                  </a:lnTo>
                  <a:lnTo>
                    <a:pt x="2003" y="2382752"/>
                  </a:lnTo>
                  <a:lnTo>
                    <a:pt x="4493" y="2430693"/>
                  </a:lnTo>
                  <a:lnTo>
                    <a:pt x="7961" y="2478367"/>
                  </a:lnTo>
                  <a:lnTo>
                    <a:pt x="12399" y="2525767"/>
                  </a:lnTo>
                  <a:lnTo>
                    <a:pt x="17795" y="2572881"/>
                  </a:lnTo>
                  <a:lnTo>
                    <a:pt x="24140" y="2619699"/>
                  </a:lnTo>
                  <a:lnTo>
                    <a:pt x="31424" y="2666213"/>
                  </a:lnTo>
                  <a:lnTo>
                    <a:pt x="39637" y="2712411"/>
                  </a:lnTo>
                  <a:lnTo>
                    <a:pt x="48770" y="2758285"/>
                  </a:lnTo>
                  <a:lnTo>
                    <a:pt x="58812" y="2803823"/>
                  </a:lnTo>
                  <a:lnTo>
                    <a:pt x="69753" y="2849017"/>
                  </a:lnTo>
                  <a:lnTo>
                    <a:pt x="81584" y="2893855"/>
                  </a:lnTo>
                  <a:lnTo>
                    <a:pt x="94295" y="2938329"/>
                  </a:lnTo>
                  <a:lnTo>
                    <a:pt x="107875" y="2982429"/>
                  </a:lnTo>
                  <a:lnTo>
                    <a:pt x="122315" y="3026144"/>
                  </a:lnTo>
                  <a:lnTo>
                    <a:pt x="137605" y="3069464"/>
                  </a:lnTo>
                  <a:lnTo>
                    <a:pt x="153735" y="3112380"/>
                  </a:lnTo>
                  <a:lnTo>
                    <a:pt x="170695" y="3154882"/>
                  </a:lnTo>
                  <a:lnTo>
                    <a:pt x="188475" y="3196960"/>
                  </a:lnTo>
                  <a:lnTo>
                    <a:pt x="207065" y="3238603"/>
                  </a:lnTo>
                  <a:lnTo>
                    <a:pt x="226456" y="3279803"/>
                  </a:lnTo>
                  <a:lnTo>
                    <a:pt x="246637" y="3320548"/>
                  </a:lnTo>
                  <a:lnTo>
                    <a:pt x="267599" y="3360830"/>
                  </a:lnTo>
                  <a:lnTo>
                    <a:pt x="289331" y="3400638"/>
                  </a:lnTo>
                  <a:lnTo>
                    <a:pt x="311824" y="3439962"/>
                  </a:lnTo>
                  <a:lnTo>
                    <a:pt x="335068" y="3478792"/>
                  </a:lnTo>
                  <a:lnTo>
                    <a:pt x="359053" y="3517119"/>
                  </a:lnTo>
                  <a:lnTo>
                    <a:pt x="383768" y="3554932"/>
                  </a:lnTo>
                  <a:lnTo>
                    <a:pt x="409205" y="3592222"/>
                  </a:lnTo>
                  <a:lnTo>
                    <a:pt x="435353" y="3628979"/>
                  </a:lnTo>
                  <a:lnTo>
                    <a:pt x="462202" y="3665193"/>
                  </a:lnTo>
                  <a:lnTo>
                    <a:pt x="489743" y="3700853"/>
                  </a:lnTo>
                  <a:lnTo>
                    <a:pt x="517965" y="3735950"/>
                  </a:lnTo>
                  <a:lnTo>
                    <a:pt x="546859" y="3770475"/>
                  </a:lnTo>
                  <a:lnTo>
                    <a:pt x="576414" y="3804416"/>
                  </a:lnTo>
                  <a:lnTo>
                    <a:pt x="606621" y="3837764"/>
                  </a:lnTo>
                  <a:lnTo>
                    <a:pt x="637469" y="3870510"/>
                  </a:lnTo>
                  <a:lnTo>
                    <a:pt x="668950" y="3902643"/>
                  </a:lnTo>
                  <a:lnTo>
                    <a:pt x="701052" y="3934154"/>
                  </a:lnTo>
                  <a:lnTo>
                    <a:pt x="733767" y="3965032"/>
                  </a:lnTo>
                  <a:lnTo>
                    <a:pt x="767084" y="3995268"/>
                  </a:lnTo>
                  <a:lnTo>
                    <a:pt x="800993" y="4024851"/>
                  </a:lnTo>
                  <a:lnTo>
                    <a:pt x="835484" y="4053772"/>
                  </a:lnTo>
                  <a:lnTo>
                    <a:pt x="870548" y="4082021"/>
                  </a:lnTo>
                  <a:lnTo>
                    <a:pt x="906174" y="4109588"/>
                  </a:lnTo>
                  <a:lnTo>
                    <a:pt x="942353" y="4136463"/>
                  </a:lnTo>
                  <a:lnTo>
                    <a:pt x="979075" y="4162636"/>
                  </a:lnTo>
                  <a:lnTo>
                    <a:pt x="1016330" y="4188097"/>
                  </a:lnTo>
                  <a:lnTo>
                    <a:pt x="1054107" y="4212836"/>
                  </a:lnTo>
                  <a:lnTo>
                    <a:pt x="1092397" y="4236844"/>
                  </a:lnTo>
                  <a:lnTo>
                    <a:pt x="1131191" y="4260110"/>
                  </a:lnTo>
                  <a:lnTo>
                    <a:pt x="1170477" y="4282624"/>
                  </a:lnTo>
                  <a:lnTo>
                    <a:pt x="1210247" y="4304377"/>
                  </a:lnTo>
                  <a:lnTo>
                    <a:pt x="1250490" y="4325359"/>
                  </a:lnTo>
                  <a:lnTo>
                    <a:pt x="1291197" y="4345559"/>
                  </a:lnTo>
                  <a:lnTo>
                    <a:pt x="1332357" y="4364968"/>
                  </a:lnTo>
                  <a:lnTo>
                    <a:pt x="1373961" y="4383577"/>
                  </a:lnTo>
                  <a:lnTo>
                    <a:pt x="1415999" y="4401374"/>
                  </a:lnTo>
                  <a:lnTo>
                    <a:pt x="1458460" y="4418350"/>
                  </a:lnTo>
                  <a:lnTo>
                    <a:pt x="1501335" y="4434495"/>
                  </a:lnTo>
                  <a:lnTo>
                    <a:pt x="1544614" y="4449800"/>
                  </a:lnTo>
                  <a:lnTo>
                    <a:pt x="1588288" y="4464253"/>
                  </a:lnTo>
                  <a:lnTo>
                    <a:pt x="1632345" y="4477847"/>
                  </a:lnTo>
                  <a:lnTo>
                    <a:pt x="1676777" y="4490569"/>
                  </a:lnTo>
                  <a:lnTo>
                    <a:pt x="1721573" y="4502411"/>
                  </a:lnTo>
                  <a:lnTo>
                    <a:pt x="1766724" y="4513363"/>
                  </a:lnTo>
                  <a:lnTo>
                    <a:pt x="1812219" y="4523415"/>
                  </a:lnTo>
                  <a:lnTo>
                    <a:pt x="1858048" y="4532556"/>
                  </a:lnTo>
                  <a:lnTo>
                    <a:pt x="1904203" y="4540777"/>
                  </a:lnTo>
                  <a:lnTo>
                    <a:pt x="1950672" y="4548068"/>
                  </a:lnTo>
                  <a:lnTo>
                    <a:pt x="1997446" y="4554419"/>
                  </a:lnTo>
                  <a:lnTo>
                    <a:pt x="2044515" y="4559821"/>
                  </a:lnTo>
                  <a:lnTo>
                    <a:pt x="2091869" y="4564262"/>
                  </a:lnTo>
                  <a:lnTo>
                    <a:pt x="2139498" y="4567734"/>
                  </a:lnTo>
                  <a:lnTo>
                    <a:pt x="2187393" y="4570226"/>
                  </a:lnTo>
                  <a:lnTo>
                    <a:pt x="2235543" y="4571728"/>
                  </a:lnTo>
                  <a:lnTo>
                    <a:pt x="2283938" y="4572232"/>
                  </a:lnTo>
                  <a:lnTo>
                    <a:pt x="2332334" y="4571728"/>
                  </a:lnTo>
                  <a:lnTo>
                    <a:pt x="2380484" y="4570226"/>
                  </a:lnTo>
                  <a:lnTo>
                    <a:pt x="2428378" y="4567734"/>
                  </a:lnTo>
                  <a:lnTo>
                    <a:pt x="2476007" y="4564262"/>
                  </a:lnTo>
                  <a:lnTo>
                    <a:pt x="2523362" y="4559821"/>
                  </a:lnTo>
                  <a:lnTo>
                    <a:pt x="2570431" y="4554419"/>
                  </a:lnTo>
                  <a:lnTo>
                    <a:pt x="2617205" y="4548068"/>
                  </a:lnTo>
                  <a:lnTo>
                    <a:pt x="2663674" y="4540777"/>
                  </a:lnTo>
                  <a:lnTo>
                    <a:pt x="2709828" y="4532556"/>
                  </a:lnTo>
                  <a:lnTo>
                    <a:pt x="2755658" y="4523415"/>
                  </a:lnTo>
                  <a:lnTo>
                    <a:pt x="2801153" y="4513363"/>
                  </a:lnTo>
                  <a:lnTo>
                    <a:pt x="2846304" y="4502411"/>
                  </a:lnTo>
                  <a:lnTo>
                    <a:pt x="2891100" y="4490569"/>
                  </a:lnTo>
                  <a:lnTo>
                    <a:pt x="2935531" y="4477847"/>
                  </a:lnTo>
                  <a:lnTo>
                    <a:pt x="2979589" y="4464253"/>
                  </a:lnTo>
                  <a:lnTo>
                    <a:pt x="3023262" y="4449800"/>
                  </a:lnTo>
                  <a:lnTo>
                    <a:pt x="3066541" y="4434495"/>
                  </a:lnTo>
                  <a:lnTo>
                    <a:pt x="3109417" y="4418350"/>
                  </a:lnTo>
                  <a:lnTo>
                    <a:pt x="3151878" y="4401374"/>
                  </a:lnTo>
                  <a:lnTo>
                    <a:pt x="3193915" y="4383577"/>
                  </a:lnTo>
                  <a:lnTo>
                    <a:pt x="3235519" y="4364968"/>
                  </a:lnTo>
                  <a:lnTo>
                    <a:pt x="3276679" y="4345559"/>
                  </a:lnTo>
                  <a:lnTo>
                    <a:pt x="3317386" y="4325359"/>
                  </a:lnTo>
                  <a:lnTo>
                    <a:pt x="3357629" y="4304377"/>
                  </a:lnTo>
                  <a:lnTo>
                    <a:pt x="3397399" y="4282624"/>
                  </a:lnTo>
                  <a:lnTo>
                    <a:pt x="3436686" y="4260110"/>
                  </a:lnTo>
                  <a:lnTo>
                    <a:pt x="3475479" y="4236844"/>
                  </a:lnTo>
                  <a:lnTo>
                    <a:pt x="3513770" y="4212836"/>
                  </a:lnTo>
                  <a:lnTo>
                    <a:pt x="3551547" y="4188097"/>
                  </a:lnTo>
                  <a:lnTo>
                    <a:pt x="3588802" y="4162636"/>
                  </a:lnTo>
                  <a:lnTo>
                    <a:pt x="3625523" y="4136463"/>
                  </a:lnTo>
                  <a:lnTo>
                    <a:pt x="3661702" y="4109588"/>
                  </a:lnTo>
                  <a:lnTo>
                    <a:pt x="3697329" y="4082021"/>
                  </a:lnTo>
                  <a:lnTo>
                    <a:pt x="3732392" y="4053772"/>
                  </a:lnTo>
                  <a:lnTo>
                    <a:pt x="3766884" y="4024851"/>
                  </a:lnTo>
                  <a:lnTo>
                    <a:pt x="3800793" y="3995268"/>
                  </a:lnTo>
                  <a:lnTo>
                    <a:pt x="3834110" y="3965032"/>
                  </a:lnTo>
                  <a:lnTo>
                    <a:pt x="3866824" y="3934154"/>
                  </a:lnTo>
                  <a:lnTo>
                    <a:pt x="3898927" y="3902643"/>
                  </a:lnTo>
                  <a:lnTo>
                    <a:pt x="3930407" y="3870510"/>
                  </a:lnTo>
                  <a:lnTo>
                    <a:pt x="3961256" y="3837764"/>
                  </a:lnTo>
                  <a:lnTo>
                    <a:pt x="3991463" y="3804416"/>
                  </a:lnTo>
                  <a:lnTo>
                    <a:pt x="4021018" y="3770475"/>
                  </a:lnTo>
                  <a:lnTo>
                    <a:pt x="4049912" y="3735950"/>
                  </a:lnTo>
                  <a:lnTo>
                    <a:pt x="4078134" y="3700853"/>
                  </a:lnTo>
                  <a:lnTo>
                    <a:pt x="4105674" y="3665193"/>
                  </a:lnTo>
                  <a:lnTo>
                    <a:pt x="4132523" y="3628979"/>
                  </a:lnTo>
                  <a:lnTo>
                    <a:pt x="4158671" y="3592222"/>
                  </a:lnTo>
                  <a:lnTo>
                    <a:pt x="4184108" y="3554932"/>
                  </a:lnTo>
                  <a:lnTo>
                    <a:pt x="4208824" y="3517119"/>
                  </a:lnTo>
                  <a:lnTo>
                    <a:pt x="4232809" y="3478792"/>
                  </a:lnTo>
                  <a:lnTo>
                    <a:pt x="4256052" y="3439962"/>
                  </a:lnTo>
                  <a:lnTo>
                    <a:pt x="4278545" y="3400638"/>
                  </a:lnTo>
                  <a:lnTo>
                    <a:pt x="4300278" y="3360830"/>
                  </a:lnTo>
                  <a:lnTo>
                    <a:pt x="4321240" y="3320548"/>
                  </a:lnTo>
                  <a:lnTo>
                    <a:pt x="4341421" y="3279803"/>
                  </a:lnTo>
                  <a:lnTo>
                    <a:pt x="4360811" y="3238603"/>
                  </a:lnTo>
                  <a:lnTo>
                    <a:pt x="4379402" y="3196960"/>
                  </a:lnTo>
                  <a:lnTo>
                    <a:pt x="4397182" y="3154882"/>
                  </a:lnTo>
                  <a:lnTo>
                    <a:pt x="4414142" y="3112380"/>
                  </a:lnTo>
                  <a:lnTo>
                    <a:pt x="4430272" y="3069464"/>
                  </a:lnTo>
                  <a:lnTo>
                    <a:pt x="4445562" y="3026144"/>
                  </a:lnTo>
                  <a:lnTo>
                    <a:pt x="4460002" y="2982429"/>
                  </a:lnTo>
                  <a:lnTo>
                    <a:pt x="4473582" y="2938329"/>
                  </a:lnTo>
                  <a:lnTo>
                    <a:pt x="4486293" y="2893855"/>
                  </a:lnTo>
                  <a:lnTo>
                    <a:pt x="4498123" y="2849017"/>
                  </a:lnTo>
                  <a:lnTo>
                    <a:pt x="4509065" y="2803823"/>
                  </a:lnTo>
                  <a:lnTo>
                    <a:pt x="4519107" y="2758285"/>
                  </a:lnTo>
                  <a:lnTo>
                    <a:pt x="4528239" y="2712411"/>
                  </a:lnTo>
                  <a:lnTo>
                    <a:pt x="4536453" y="2666213"/>
                  </a:lnTo>
                  <a:lnTo>
                    <a:pt x="4543737" y="2619699"/>
                  </a:lnTo>
                  <a:lnTo>
                    <a:pt x="4550082" y="2572881"/>
                  </a:lnTo>
                  <a:lnTo>
                    <a:pt x="4555478" y="2525767"/>
                  </a:lnTo>
                  <a:lnTo>
                    <a:pt x="4559915" y="2478367"/>
                  </a:lnTo>
                  <a:lnTo>
                    <a:pt x="4563384" y="2430693"/>
                  </a:lnTo>
                  <a:lnTo>
                    <a:pt x="4565873" y="2382752"/>
                  </a:lnTo>
                  <a:lnTo>
                    <a:pt x="4567375" y="2334557"/>
                  </a:lnTo>
                  <a:lnTo>
                    <a:pt x="4567877" y="2286115"/>
                  </a:lnTo>
                  <a:lnTo>
                    <a:pt x="4567375" y="2237674"/>
                  </a:lnTo>
                  <a:lnTo>
                    <a:pt x="4565873" y="2189478"/>
                  </a:lnTo>
                  <a:lnTo>
                    <a:pt x="4563384" y="2141537"/>
                  </a:lnTo>
                  <a:lnTo>
                    <a:pt x="4559915" y="2093863"/>
                  </a:lnTo>
                  <a:lnTo>
                    <a:pt x="4555478" y="2046463"/>
                  </a:lnTo>
                  <a:lnTo>
                    <a:pt x="4550082" y="1999350"/>
                  </a:lnTo>
                  <a:lnTo>
                    <a:pt x="4543737" y="1952531"/>
                  </a:lnTo>
                  <a:lnTo>
                    <a:pt x="4536453" y="1906017"/>
                  </a:lnTo>
                  <a:lnTo>
                    <a:pt x="4528239" y="1859819"/>
                  </a:lnTo>
                  <a:lnTo>
                    <a:pt x="4519107" y="1813946"/>
                  </a:lnTo>
                  <a:lnTo>
                    <a:pt x="4509065" y="1768407"/>
                  </a:lnTo>
                  <a:lnTo>
                    <a:pt x="4498123" y="1723214"/>
                  </a:lnTo>
                  <a:lnTo>
                    <a:pt x="4486293" y="1678375"/>
                  </a:lnTo>
                  <a:lnTo>
                    <a:pt x="4473582" y="1633901"/>
                  </a:lnTo>
                  <a:lnTo>
                    <a:pt x="4460002" y="1589801"/>
                  </a:lnTo>
                  <a:lnTo>
                    <a:pt x="4445562" y="1546086"/>
                  </a:lnTo>
                  <a:lnTo>
                    <a:pt x="4430272" y="1502766"/>
                  </a:lnTo>
                  <a:lnTo>
                    <a:pt x="4414142" y="1459850"/>
                  </a:lnTo>
                  <a:lnTo>
                    <a:pt x="4397182" y="1417348"/>
                  </a:lnTo>
                  <a:lnTo>
                    <a:pt x="4379402" y="1375270"/>
                  </a:lnTo>
                  <a:lnTo>
                    <a:pt x="4360811" y="1333627"/>
                  </a:lnTo>
                  <a:lnTo>
                    <a:pt x="4341421" y="1292428"/>
                  </a:lnTo>
                  <a:lnTo>
                    <a:pt x="4321240" y="1251682"/>
                  </a:lnTo>
                  <a:lnTo>
                    <a:pt x="4300278" y="1211401"/>
                  </a:lnTo>
                  <a:lnTo>
                    <a:pt x="4278545" y="1171593"/>
                  </a:lnTo>
                  <a:lnTo>
                    <a:pt x="4256052" y="1132269"/>
                  </a:lnTo>
                  <a:lnTo>
                    <a:pt x="4232809" y="1093438"/>
                  </a:lnTo>
                  <a:lnTo>
                    <a:pt x="4208824" y="1055111"/>
                  </a:lnTo>
                  <a:lnTo>
                    <a:pt x="4184108" y="1017298"/>
                  </a:lnTo>
                  <a:lnTo>
                    <a:pt x="4158671" y="980008"/>
                  </a:lnTo>
                  <a:lnTo>
                    <a:pt x="4132523" y="943251"/>
                  </a:lnTo>
                  <a:lnTo>
                    <a:pt x="4105674" y="907038"/>
                  </a:lnTo>
                  <a:lnTo>
                    <a:pt x="4078134" y="871377"/>
                  </a:lnTo>
                  <a:lnTo>
                    <a:pt x="4049912" y="836280"/>
                  </a:lnTo>
                  <a:lnTo>
                    <a:pt x="4021018" y="801756"/>
                  </a:lnTo>
                  <a:lnTo>
                    <a:pt x="3991463" y="767815"/>
                  </a:lnTo>
                  <a:lnTo>
                    <a:pt x="3961256" y="734466"/>
                  </a:lnTo>
                  <a:lnTo>
                    <a:pt x="3930407" y="701720"/>
                  </a:lnTo>
                  <a:lnTo>
                    <a:pt x="3898927" y="669587"/>
                  </a:lnTo>
                  <a:lnTo>
                    <a:pt x="3866824" y="638077"/>
                  </a:lnTo>
                  <a:lnTo>
                    <a:pt x="3834110" y="607199"/>
                  </a:lnTo>
                  <a:lnTo>
                    <a:pt x="3800793" y="576963"/>
                  </a:lnTo>
                  <a:lnTo>
                    <a:pt x="3766884" y="547380"/>
                  </a:lnTo>
                  <a:lnTo>
                    <a:pt x="3732392" y="518459"/>
                  </a:lnTo>
                  <a:lnTo>
                    <a:pt x="3697329" y="490210"/>
                  </a:lnTo>
                  <a:lnTo>
                    <a:pt x="3661702" y="462643"/>
                  </a:lnTo>
                  <a:lnTo>
                    <a:pt x="3625523" y="435768"/>
                  </a:lnTo>
                  <a:lnTo>
                    <a:pt x="3588802" y="409595"/>
                  </a:lnTo>
                  <a:lnTo>
                    <a:pt x="3551547" y="384134"/>
                  </a:lnTo>
                  <a:lnTo>
                    <a:pt x="3513770" y="359395"/>
                  </a:lnTo>
                  <a:lnTo>
                    <a:pt x="3475479" y="335387"/>
                  </a:lnTo>
                  <a:lnTo>
                    <a:pt x="3436686" y="312121"/>
                  </a:lnTo>
                  <a:lnTo>
                    <a:pt x="3397399" y="289607"/>
                  </a:lnTo>
                  <a:lnTo>
                    <a:pt x="3357629" y="267854"/>
                  </a:lnTo>
                  <a:lnTo>
                    <a:pt x="3317386" y="246872"/>
                  </a:lnTo>
                  <a:lnTo>
                    <a:pt x="3276679" y="226672"/>
                  </a:lnTo>
                  <a:lnTo>
                    <a:pt x="3235519" y="207262"/>
                  </a:lnTo>
                  <a:lnTo>
                    <a:pt x="3193915" y="188654"/>
                  </a:lnTo>
                  <a:lnTo>
                    <a:pt x="3151878" y="170857"/>
                  </a:lnTo>
                  <a:lnTo>
                    <a:pt x="3109417" y="153881"/>
                  </a:lnTo>
                  <a:lnTo>
                    <a:pt x="3066541" y="137736"/>
                  </a:lnTo>
                  <a:lnTo>
                    <a:pt x="3023262" y="122431"/>
                  </a:lnTo>
                  <a:lnTo>
                    <a:pt x="2979589" y="107978"/>
                  </a:lnTo>
                  <a:lnTo>
                    <a:pt x="2935531" y="94384"/>
                  </a:lnTo>
                  <a:lnTo>
                    <a:pt x="2891100" y="81662"/>
                  </a:lnTo>
                  <a:lnTo>
                    <a:pt x="2846304" y="69820"/>
                  </a:lnTo>
                  <a:lnTo>
                    <a:pt x="2801153" y="58868"/>
                  </a:lnTo>
                  <a:lnTo>
                    <a:pt x="2755658" y="48816"/>
                  </a:lnTo>
                  <a:lnTo>
                    <a:pt x="2709828" y="39675"/>
                  </a:lnTo>
                  <a:lnTo>
                    <a:pt x="2663674" y="31454"/>
                  </a:lnTo>
                  <a:lnTo>
                    <a:pt x="2617205" y="24163"/>
                  </a:lnTo>
                  <a:lnTo>
                    <a:pt x="2570431" y="17812"/>
                  </a:lnTo>
                  <a:lnTo>
                    <a:pt x="2523362" y="12410"/>
                  </a:lnTo>
                  <a:lnTo>
                    <a:pt x="2476007" y="7969"/>
                  </a:lnTo>
                  <a:lnTo>
                    <a:pt x="2428378" y="4497"/>
                  </a:lnTo>
                  <a:lnTo>
                    <a:pt x="2380484" y="2005"/>
                  </a:lnTo>
                  <a:lnTo>
                    <a:pt x="2332334" y="503"/>
                  </a:lnTo>
                  <a:lnTo>
                    <a:pt x="228393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14373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0" y="2286116"/>
                  </a:moveTo>
                  <a:lnTo>
                    <a:pt x="502" y="2237674"/>
                  </a:lnTo>
                  <a:lnTo>
                    <a:pt x="2003" y="2189478"/>
                  </a:lnTo>
                  <a:lnTo>
                    <a:pt x="4493" y="2141538"/>
                  </a:lnTo>
                  <a:lnTo>
                    <a:pt x="7961" y="2093863"/>
                  </a:lnTo>
                  <a:lnTo>
                    <a:pt x="12399" y="2046464"/>
                  </a:lnTo>
                  <a:lnTo>
                    <a:pt x="17795" y="1999350"/>
                  </a:lnTo>
                  <a:lnTo>
                    <a:pt x="24140" y="1952531"/>
                  </a:lnTo>
                  <a:lnTo>
                    <a:pt x="31424" y="1906018"/>
                  </a:lnTo>
                  <a:lnTo>
                    <a:pt x="39637" y="1859819"/>
                  </a:lnTo>
                  <a:lnTo>
                    <a:pt x="48770" y="1813946"/>
                  </a:lnTo>
                  <a:lnTo>
                    <a:pt x="58812" y="1768408"/>
                  </a:lnTo>
                  <a:lnTo>
                    <a:pt x="69753" y="1723214"/>
                  </a:lnTo>
                  <a:lnTo>
                    <a:pt x="81584" y="1678375"/>
                  </a:lnTo>
                  <a:lnTo>
                    <a:pt x="94295" y="1633901"/>
                  </a:lnTo>
                  <a:lnTo>
                    <a:pt x="107875" y="1589802"/>
                  </a:lnTo>
                  <a:lnTo>
                    <a:pt x="122315" y="1546087"/>
                  </a:lnTo>
                  <a:lnTo>
                    <a:pt x="137605" y="1502766"/>
                  </a:lnTo>
                  <a:lnTo>
                    <a:pt x="153735" y="1459850"/>
                  </a:lnTo>
                  <a:lnTo>
                    <a:pt x="170695" y="1417348"/>
                  </a:lnTo>
                  <a:lnTo>
                    <a:pt x="188475" y="1375271"/>
                  </a:lnTo>
                  <a:lnTo>
                    <a:pt x="207065" y="1333627"/>
                  </a:lnTo>
                  <a:lnTo>
                    <a:pt x="226456" y="1292428"/>
                  </a:lnTo>
                  <a:lnTo>
                    <a:pt x="246637" y="1251682"/>
                  </a:lnTo>
                  <a:lnTo>
                    <a:pt x="267599" y="1211401"/>
                  </a:lnTo>
                  <a:lnTo>
                    <a:pt x="289331" y="1171593"/>
                  </a:lnTo>
                  <a:lnTo>
                    <a:pt x="311824" y="1132269"/>
                  </a:lnTo>
                  <a:lnTo>
                    <a:pt x="335068" y="1093439"/>
                  </a:lnTo>
                  <a:lnTo>
                    <a:pt x="359053" y="1055112"/>
                  </a:lnTo>
                  <a:lnTo>
                    <a:pt x="383768" y="1017298"/>
                  </a:lnTo>
                  <a:lnTo>
                    <a:pt x="409205" y="980008"/>
                  </a:lnTo>
                  <a:lnTo>
                    <a:pt x="435353" y="943252"/>
                  </a:lnTo>
                  <a:lnTo>
                    <a:pt x="462202" y="907038"/>
                  </a:lnTo>
                  <a:lnTo>
                    <a:pt x="489743" y="871378"/>
                  </a:lnTo>
                  <a:lnTo>
                    <a:pt x="517965" y="836281"/>
                  </a:lnTo>
                  <a:lnTo>
                    <a:pt x="546858" y="801756"/>
                  </a:lnTo>
                  <a:lnTo>
                    <a:pt x="576414" y="767815"/>
                  </a:lnTo>
                  <a:lnTo>
                    <a:pt x="606620" y="734466"/>
                  </a:lnTo>
                  <a:lnTo>
                    <a:pt x="637469" y="701721"/>
                  </a:lnTo>
                  <a:lnTo>
                    <a:pt x="668950" y="669587"/>
                  </a:lnTo>
                  <a:lnTo>
                    <a:pt x="701052" y="638077"/>
                  </a:lnTo>
                  <a:lnTo>
                    <a:pt x="733767" y="607199"/>
                  </a:lnTo>
                  <a:lnTo>
                    <a:pt x="767084" y="576963"/>
                  </a:lnTo>
                  <a:lnTo>
                    <a:pt x="800993" y="547380"/>
                  </a:lnTo>
                  <a:lnTo>
                    <a:pt x="835484" y="518459"/>
                  </a:lnTo>
                  <a:lnTo>
                    <a:pt x="870548" y="490210"/>
                  </a:lnTo>
                  <a:lnTo>
                    <a:pt x="906174" y="462643"/>
                  </a:lnTo>
                  <a:lnTo>
                    <a:pt x="942353" y="435768"/>
                  </a:lnTo>
                  <a:lnTo>
                    <a:pt x="979075" y="409595"/>
                  </a:lnTo>
                  <a:lnTo>
                    <a:pt x="1016329" y="384134"/>
                  </a:lnTo>
                  <a:lnTo>
                    <a:pt x="1054107" y="359395"/>
                  </a:lnTo>
                  <a:lnTo>
                    <a:pt x="1092397" y="335387"/>
                  </a:lnTo>
                  <a:lnTo>
                    <a:pt x="1131191" y="312121"/>
                  </a:lnTo>
                  <a:lnTo>
                    <a:pt x="1170477" y="289607"/>
                  </a:lnTo>
                  <a:lnTo>
                    <a:pt x="1210247" y="267854"/>
                  </a:lnTo>
                  <a:lnTo>
                    <a:pt x="1250490" y="246872"/>
                  </a:lnTo>
                  <a:lnTo>
                    <a:pt x="1291197" y="226672"/>
                  </a:lnTo>
                  <a:lnTo>
                    <a:pt x="1332357" y="207262"/>
                  </a:lnTo>
                  <a:lnTo>
                    <a:pt x="1373961" y="188654"/>
                  </a:lnTo>
                  <a:lnTo>
                    <a:pt x="1415999" y="170857"/>
                  </a:lnTo>
                  <a:lnTo>
                    <a:pt x="1458460" y="153881"/>
                  </a:lnTo>
                  <a:lnTo>
                    <a:pt x="1501335" y="137736"/>
                  </a:lnTo>
                  <a:lnTo>
                    <a:pt x="1544614" y="122431"/>
                  </a:lnTo>
                  <a:lnTo>
                    <a:pt x="1588288" y="107978"/>
                  </a:lnTo>
                  <a:lnTo>
                    <a:pt x="1632345" y="94384"/>
                  </a:lnTo>
                  <a:lnTo>
                    <a:pt x="1676777" y="81662"/>
                  </a:lnTo>
                  <a:lnTo>
                    <a:pt x="1721573" y="69820"/>
                  </a:lnTo>
                  <a:lnTo>
                    <a:pt x="1766724" y="58868"/>
                  </a:lnTo>
                  <a:lnTo>
                    <a:pt x="1812219" y="48816"/>
                  </a:lnTo>
                  <a:lnTo>
                    <a:pt x="1858048" y="39675"/>
                  </a:lnTo>
                  <a:lnTo>
                    <a:pt x="1904203" y="31454"/>
                  </a:lnTo>
                  <a:lnTo>
                    <a:pt x="1950672" y="24163"/>
                  </a:lnTo>
                  <a:lnTo>
                    <a:pt x="1997446" y="17812"/>
                  </a:lnTo>
                  <a:lnTo>
                    <a:pt x="2044515" y="12410"/>
                  </a:lnTo>
                  <a:lnTo>
                    <a:pt x="2091869" y="7969"/>
                  </a:lnTo>
                  <a:lnTo>
                    <a:pt x="2139499" y="4497"/>
                  </a:lnTo>
                  <a:lnTo>
                    <a:pt x="2187393" y="2005"/>
                  </a:lnTo>
                  <a:lnTo>
                    <a:pt x="2235543" y="503"/>
                  </a:lnTo>
                  <a:lnTo>
                    <a:pt x="2283939" y="0"/>
                  </a:lnTo>
                  <a:lnTo>
                    <a:pt x="2332334" y="503"/>
                  </a:lnTo>
                  <a:lnTo>
                    <a:pt x="2380484" y="2005"/>
                  </a:lnTo>
                  <a:lnTo>
                    <a:pt x="2428378" y="4497"/>
                  </a:lnTo>
                  <a:lnTo>
                    <a:pt x="2476008" y="7969"/>
                  </a:lnTo>
                  <a:lnTo>
                    <a:pt x="2523362" y="12410"/>
                  </a:lnTo>
                  <a:lnTo>
                    <a:pt x="2570431" y="17812"/>
                  </a:lnTo>
                  <a:lnTo>
                    <a:pt x="2617205" y="24163"/>
                  </a:lnTo>
                  <a:lnTo>
                    <a:pt x="2663674" y="31454"/>
                  </a:lnTo>
                  <a:lnTo>
                    <a:pt x="2709828" y="39675"/>
                  </a:lnTo>
                  <a:lnTo>
                    <a:pt x="2755658" y="48816"/>
                  </a:lnTo>
                  <a:lnTo>
                    <a:pt x="2801153" y="58868"/>
                  </a:lnTo>
                  <a:lnTo>
                    <a:pt x="2846304" y="69820"/>
                  </a:lnTo>
                  <a:lnTo>
                    <a:pt x="2891100" y="81662"/>
                  </a:lnTo>
                  <a:lnTo>
                    <a:pt x="2935531" y="94384"/>
                  </a:lnTo>
                  <a:lnTo>
                    <a:pt x="2979589" y="107978"/>
                  </a:lnTo>
                  <a:lnTo>
                    <a:pt x="3023262" y="122431"/>
                  </a:lnTo>
                  <a:lnTo>
                    <a:pt x="3066541" y="137736"/>
                  </a:lnTo>
                  <a:lnTo>
                    <a:pt x="3109417" y="153881"/>
                  </a:lnTo>
                  <a:lnTo>
                    <a:pt x="3151878" y="170857"/>
                  </a:lnTo>
                  <a:lnTo>
                    <a:pt x="3193916" y="188654"/>
                  </a:lnTo>
                  <a:lnTo>
                    <a:pt x="3235519" y="207262"/>
                  </a:lnTo>
                  <a:lnTo>
                    <a:pt x="3276680" y="226672"/>
                  </a:lnTo>
                  <a:lnTo>
                    <a:pt x="3317386" y="246872"/>
                  </a:lnTo>
                  <a:lnTo>
                    <a:pt x="3357629" y="267854"/>
                  </a:lnTo>
                  <a:lnTo>
                    <a:pt x="3397399" y="289607"/>
                  </a:lnTo>
                  <a:lnTo>
                    <a:pt x="3436686" y="312121"/>
                  </a:lnTo>
                  <a:lnTo>
                    <a:pt x="3475479" y="335387"/>
                  </a:lnTo>
                  <a:lnTo>
                    <a:pt x="3513770" y="359395"/>
                  </a:lnTo>
                  <a:lnTo>
                    <a:pt x="3551547" y="384134"/>
                  </a:lnTo>
                  <a:lnTo>
                    <a:pt x="3588802" y="409595"/>
                  </a:lnTo>
                  <a:lnTo>
                    <a:pt x="3625523" y="435768"/>
                  </a:lnTo>
                  <a:lnTo>
                    <a:pt x="3661702" y="462643"/>
                  </a:lnTo>
                  <a:lnTo>
                    <a:pt x="3697329" y="490210"/>
                  </a:lnTo>
                  <a:lnTo>
                    <a:pt x="3732393" y="518459"/>
                  </a:lnTo>
                  <a:lnTo>
                    <a:pt x="3766884" y="547380"/>
                  </a:lnTo>
                  <a:lnTo>
                    <a:pt x="3800793" y="576963"/>
                  </a:lnTo>
                  <a:lnTo>
                    <a:pt x="3834110" y="607199"/>
                  </a:lnTo>
                  <a:lnTo>
                    <a:pt x="3866825" y="638077"/>
                  </a:lnTo>
                  <a:lnTo>
                    <a:pt x="3898927" y="669587"/>
                  </a:lnTo>
                  <a:lnTo>
                    <a:pt x="3930408" y="701721"/>
                  </a:lnTo>
                  <a:lnTo>
                    <a:pt x="3961256" y="734466"/>
                  </a:lnTo>
                  <a:lnTo>
                    <a:pt x="3991463" y="767815"/>
                  </a:lnTo>
                  <a:lnTo>
                    <a:pt x="4021018" y="801756"/>
                  </a:lnTo>
                  <a:lnTo>
                    <a:pt x="4049912" y="836281"/>
                  </a:lnTo>
                  <a:lnTo>
                    <a:pt x="4078134" y="871378"/>
                  </a:lnTo>
                  <a:lnTo>
                    <a:pt x="4105674" y="907038"/>
                  </a:lnTo>
                  <a:lnTo>
                    <a:pt x="4132524" y="943252"/>
                  </a:lnTo>
                  <a:lnTo>
                    <a:pt x="4158672" y="980008"/>
                  </a:lnTo>
                  <a:lnTo>
                    <a:pt x="4184108" y="1017298"/>
                  </a:lnTo>
                  <a:lnTo>
                    <a:pt x="4208824" y="1055112"/>
                  </a:lnTo>
                  <a:lnTo>
                    <a:pt x="4232809" y="1093439"/>
                  </a:lnTo>
                  <a:lnTo>
                    <a:pt x="4256053" y="1132269"/>
                  </a:lnTo>
                  <a:lnTo>
                    <a:pt x="4278546" y="1171593"/>
                  </a:lnTo>
                  <a:lnTo>
                    <a:pt x="4300278" y="1211401"/>
                  </a:lnTo>
                  <a:lnTo>
                    <a:pt x="4321240" y="1251682"/>
                  </a:lnTo>
                  <a:lnTo>
                    <a:pt x="4341421" y="1292428"/>
                  </a:lnTo>
                  <a:lnTo>
                    <a:pt x="4360812" y="1333627"/>
                  </a:lnTo>
                  <a:lnTo>
                    <a:pt x="4379402" y="1375271"/>
                  </a:lnTo>
                  <a:lnTo>
                    <a:pt x="4397182" y="1417348"/>
                  </a:lnTo>
                  <a:lnTo>
                    <a:pt x="4414142" y="1459850"/>
                  </a:lnTo>
                  <a:lnTo>
                    <a:pt x="4430272" y="1502766"/>
                  </a:lnTo>
                  <a:lnTo>
                    <a:pt x="4445562" y="1546087"/>
                  </a:lnTo>
                  <a:lnTo>
                    <a:pt x="4460002" y="1589802"/>
                  </a:lnTo>
                  <a:lnTo>
                    <a:pt x="4473582" y="1633901"/>
                  </a:lnTo>
                  <a:lnTo>
                    <a:pt x="4486293" y="1678375"/>
                  </a:lnTo>
                  <a:lnTo>
                    <a:pt x="4498124" y="1723214"/>
                  </a:lnTo>
                  <a:lnTo>
                    <a:pt x="4509065" y="1768408"/>
                  </a:lnTo>
                  <a:lnTo>
                    <a:pt x="4519107" y="1813946"/>
                  </a:lnTo>
                  <a:lnTo>
                    <a:pt x="4528240" y="1859819"/>
                  </a:lnTo>
                  <a:lnTo>
                    <a:pt x="4536453" y="1906018"/>
                  </a:lnTo>
                  <a:lnTo>
                    <a:pt x="4543737" y="1952531"/>
                  </a:lnTo>
                  <a:lnTo>
                    <a:pt x="4550082" y="1999350"/>
                  </a:lnTo>
                  <a:lnTo>
                    <a:pt x="4555479" y="2046464"/>
                  </a:lnTo>
                  <a:lnTo>
                    <a:pt x="4559916" y="2093863"/>
                  </a:lnTo>
                  <a:lnTo>
                    <a:pt x="4563384" y="2141538"/>
                  </a:lnTo>
                  <a:lnTo>
                    <a:pt x="4565874" y="2189478"/>
                  </a:lnTo>
                  <a:lnTo>
                    <a:pt x="4567375" y="2237674"/>
                  </a:lnTo>
                  <a:lnTo>
                    <a:pt x="4567878" y="2286116"/>
                  </a:lnTo>
                  <a:lnTo>
                    <a:pt x="4567375" y="2334557"/>
                  </a:lnTo>
                  <a:lnTo>
                    <a:pt x="4565874" y="2382753"/>
                  </a:lnTo>
                  <a:lnTo>
                    <a:pt x="4563384" y="2430693"/>
                  </a:lnTo>
                  <a:lnTo>
                    <a:pt x="4559916" y="2478368"/>
                  </a:lnTo>
                  <a:lnTo>
                    <a:pt x="4555479" y="2525767"/>
                  </a:lnTo>
                  <a:lnTo>
                    <a:pt x="4550082" y="2572881"/>
                  </a:lnTo>
                  <a:lnTo>
                    <a:pt x="4543737" y="2619700"/>
                  </a:lnTo>
                  <a:lnTo>
                    <a:pt x="4536453" y="2666213"/>
                  </a:lnTo>
                  <a:lnTo>
                    <a:pt x="4528240" y="2712412"/>
                  </a:lnTo>
                  <a:lnTo>
                    <a:pt x="4519107" y="2758285"/>
                  </a:lnTo>
                  <a:lnTo>
                    <a:pt x="4509065" y="2803823"/>
                  </a:lnTo>
                  <a:lnTo>
                    <a:pt x="4498124" y="2849017"/>
                  </a:lnTo>
                  <a:lnTo>
                    <a:pt x="4486293" y="2893856"/>
                  </a:lnTo>
                  <a:lnTo>
                    <a:pt x="4473582" y="2938330"/>
                  </a:lnTo>
                  <a:lnTo>
                    <a:pt x="4460002" y="2982429"/>
                  </a:lnTo>
                  <a:lnTo>
                    <a:pt x="4445562" y="3026144"/>
                  </a:lnTo>
                  <a:lnTo>
                    <a:pt x="4430272" y="3069465"/>
                  </a:lnTo>
                  <a:lnTo>
                    <a:pt x="4414142" y="3112381"/>
                  </a:lnTo>
                  <a:lnTo>
                    <a:pt x="4397182" y="3154883"/>
                  </a:lnTo>
                  <a:lnTo>
                    <a:pt x="4379402" y="3196960"/>
                  </a:lnTo>
                  <a:lnTo>
                    <a:pt x="4360812" y="3238604"/>
                  </a:lnTo>
                  <a:lnTo>
                    <a:pt x="4341421" y="3279803"/>
                  </a:lnTo>
                  <a:lnTo>
                    <a:pt x="4321240" y="3320549"/>
                  </a:lnTo>
                  <a:lnTo>
                    <a:pt x="4300278" y="3360830"/>
                  </a:lnTo>
                  <a:lnTo>
                    <a:pt x="4278546" y="3400638"/>
                  </a:lnTo>
                  <a:lnTo>
                    <a:pt x="4256053" y="3439962"/>
                  </a:lnTo>
                  <a:lnTo>
                    <a:pt x="4232809" y="3478793"/>
                  </a:lnTo>
                  <a:lnTo>
                    <a:pt x="4208824" y="3517119"/>
                  </a:lnTo>
                  <a:lnTo>
                    <a:pt x="4184108" y="3554933"/>
                  </a:lnTo>
                  <a:lnTo>
                    <a:pt x="4158672" y="3592223"/>
                  </a:lnTo>
                  <a:lnTo>
                    <a:pt x="4132524" y="3628979"/>
                  </a:lnTo>
                  <a:lnTo>
                    <a:pt x="4105674" y="3665193"/>
                  </a:lnTo>
                  <a:lnTo>
                    <a:pt x="4078134" y="3700853"/>
                  </a:lnTo>
                  <a:lnTo>
                    <a:pt x="4049912" y="3735951"/>
                  </a:lnTo>
                  <a:lnTo>
                    <a:pt x="4021018" y="3770475"/>
                  </a:lnTo>
                  <a:lnTo>
                    <a:pt x="3991463" y="3804416"/>
                  </a:lnTo>
                  <a:lnTo>
                    <a:pt x="3961256" y="3837765"/>
                  </a:lnTo>
                  <a:lnTo>
                    <a:pt x="3930408" y="3870511"/>
                  </a:lnTo>
                  <a:lnTo>
                    <a:pt x="3898927" y="3902644"/>
                  </a:lnTo>
                  <a:lnTo>
                    <a:pt x="3866825" y="3934154"/>
                  </a:lnTo>
                  <a:lnTo>
                    <a:pt x="3834110" y="3965032"/>
                  </a:lnTo>
                  <a:lnTo>
                    <a:pt x="3800793" y="3995268"/>
                  </a:lnTo>
                  <a:lnTo>
                    <a:pt x="3766884" y="4024851"/>
                  </a:lnTo>
                  <a:lnTo>
                    <a:pt x="3732393" y="4053772"/>
                  </a:lnTo>
                  <a:lnTo>
                    <a:pt x="3697329" y="4082021"/>
                  </a:lnTo>
                  <a:lnTo>
                    <a:pt x="3661702" y="4109588"/>
                  </a:lnTo>
                  <a:lnTo>
                    <a:pt x="3625523" y="4136463"/>
                  </a:lnTo>
                  <a:lnTo>
                    <a:pt x="3588802" y="4162636"/>
                  </a:lnTo>
                  <a:lnTo>
                    <a:pt x="3551547" y="4188097"/>
                  </a:lnTo>
                  <a:lnTo>
                    <a:pt x="3513770" y="4212836"/>
                  </a:lnTo>
                  <a:lnTo>
                    <a:pt x="3475479" y="4236844"/>
                  </a:lnTo>
                  <a:lnTo>
                    <a:pt x="3436686" y="4260110"/>
                  </a:lnTo>
                  <a:lnTo>
                    <a:pt x="3397399" y="4282624"/>
                  </a:lnTo>
                  <a:lnTo>
                    <a:pt x="3357629" y="4304377"/>
                  </a:lnTo>
                  <a:lnTo>
                    <a:pt x="3317386" y="4325359"/>
                  </a:lnTo>
                  <a:lnTo>
                    <a:pt x="3276680" y="4345559"/>
                  </a:lnTo>
                  <a:lnTo>
                    <a:pt x="3235519" y="4364969"/>
                  </a:lnTo>
                  <a:lnTo>
                    <a:pt x="3193916" y="4383577"/>
                  </a:lnTo>
                  <a:lnTo>
                    <a:pt x="3151878" y="4401374"/>
                  </a:lnTo>
                  <a:lnTo>
                    <a:pt x="3109417" y="4418350"/>
                  </a:lnTo>
                  <a:lnTo>
                    <a:pt x="3066541" y="4434495"/>
                  </a:lnTo>
                  <a:lnTo>
                    <a:pt x="3023262" y="4449800"/>
                  </a:lnTo>
                  <a:lnTo>
                    <a:pt x="2979589" y="4464253"/>
                  </a:lnTo>
                  <a:lnTo>
                    <a:pt x="2935531" y="4477847"/>
                  </a:lnTo>
                  <a:lnTo>
                    <a:pt x="2891100" y="4490569"/>
                  </a:lnTo>
                  <a:lnTo>
                    <a:pt x="2846304" y="4502411"/>
                  </a:lnTo>
                  <a:lnTo>
                    <a:pt x="2801153" y="4513363"/>
                  </a:lnTo>
                  <a:lnTo>
                    <a:pt x="2755658" y="4523415"/>
                  </a:lnTo>
                  <a:lnTo>
                    <a:pt x="2709828" y="4532556"/>
                  </a:lnTo>
                  <a:lnTo>
                    <a:pt x="2663674" y="4540777"/>
                  </a:lnTo>
                  <a:lnTo>
                    <a:pt x="2617205" y="4548068"/>
                  </a:lnTo>
                  <a:lnTo>
                    <a:pt x="2570431" y="4554419"/>
                  </a:lnTo>
                  <a:lnTo>
                    <a:pt x="2523362" y="4559821"/>
                  </a:lnTo>
                  <a:lnTo>
                    <a:pt x="2476008" y="4564262"/>
                  </a:lnTo>
                  <a:lnTo>
                    <a:pt x="2428378" y="4567734"/>
                  </a:lnTo>
                  <a:lnTo>
                    <a:pt x="2380484" y="4570226"/>
                  </a:lnTo>
                  <a:lnTo>
                    <a:pt x="2332334" y="4571729"/>
                  </a:lnTo>
                  <a:lnTo>
                    <a:pt x="2283939" y="4572232"/>
                  </a:lnTo>
                  <a:lnTo>
                    <a:pt x="2235543" y="4571729"/>
                  </a:lnTo>
                  <a:lnTo>
                    <a:pt x="2187393" y="4570226"/>
                  </a:lnTo>
                  <a:lnTo>
                    <a:pt x="2139499" y="4567734"/>
                  </a:lnTo>
                  <a:lnTo>
                    <a:pt x="2091869" y="4564262"/>
                  </a:lnTo>
                  <a:lnTo>
                    <a:pt x="2044515" y="4559821"/>
                  </a:lnTo>
                  <a:lnTo>
                    <a:pt x="1997446" y="4554419"/>
                  </a:lnTo>
                  <a:lnTo>
                    <a:pt x="1950672" y="4548068"/>
                  </a:lnTo>
                  <a:lnTo>
                    <a:pt x="1904203" y="4540777"/>
                  </a:lnTo>
                  <a:lnTo>
                    <a:pt x="1858048" y="4532556"/>
                  </a:lnTo>
                  <a:lnTo>
                    <a:pt x="1812219" y="4523415"/>
                  </a:lnTo>
                  <a:lnTo>
                    <a:pt x="1766724" y="4513363"/>
                  </a:lnTo>
                  <a:lnTo>
                    <a:pt x="1721573" y="4502411"/>
                  </a:lnTo>
                  <a:lnTo>
                    <a:pt x="1676777" y="4490569"/>
                  </a:lnTo>
                  <a:lnTo>
                    <a:pt x="1632345" y="4477847"/>
                  </a:lnTo>
                  <a:lnTo>
                    <a:pt x="1588288" y="4464253"/>
                  </a:lnTo>
                  <a:lnTo>
                    <a:pt x="1544614" y="4449800"/>
                  </a:lnTo>
                  <a:lnTo>
                    <a:pt x="1501335" y="4434495"/>
                  </a:lnTo>
                  <a:lnTo>
                    <a:pt x="1458460" y="4418350"/>
                  </a:lnTo>
                  <a:lnTo>
                    <a:pt x="1415999" y="4401374"/>
                  </a:lnTo>
                  <a:lnTo>
                    <a:pt x="1373961" y="4383577"/>
                  </a:lnTo>
                  <a:lnTo>
                    <a:pt x="1332357" y="4364969"/>
                  </a:lnTo>
                  <a:lnTo>
                    <a:pt x="1291197" y="4345559"/>
                  </a:lnTo>
                  <a:lnTo>
                    <a:pt x="1250490" y="4325359"/>
                  </a:lnTo>
                  <a:lnTo>
                    <a:pt x="1210247" y="4304377"/>
                  </a:lnTo>
                  <a:lnTo>
                    <a:pt x="1170477" y="4282624"/>
                  </a:lnTo>
                  <a:lnTo>
                    <a:pt x="1131191" y="4260110"/>
                  </a:lnTo>
                  <a:lnTo>
                    <a:pt x="1092397" y="4236844"/>
                  </a:lnTo>
                  <a:lnTo>
                    <a:pt x="1054107" y="4212836"/>
                  </a:lnTo>
                  <a:lnTo>
                    <a:pt x="1016329" y="4188097"/>
                  </a:lnTo>
                  <a:lnTo>
                    <a:pt x="979075" y="4162636"/>
                  </a:lnTo>
                  <a:lnTo>
                    <a:pt x="942353" y="4136463"/>
                  </a:lnTo>
                  <a:lnTo>
                    <a:pt x="906174" y="4109588"/>
                  </a:lnTo>
                  <a:lnTo>
                    <a:pt x="870548" y="4082021"/>
                  </a:lnTo>
                  <a:lnTo>
                    <a:pt x="835484" y="4053772"/>
                  </a:lnTo>
                  <a:lnTo>
                    <a:pt x="800993" y="4024851"/>
                  </a:lnTo>
                  <a:lnTo>
                    <a:pt x="767084" y="3995268"/>
                  </a:lnTo>
                  <a:lnTo>
                    <a:pt x="733767" y="3965032"/>
                  </a:lnTo>
                  <a:lnTo>
                    <a:pt x="701052" y="3934154"/>
                  </a:lnTo>
                  <a:lnTo>
                    <a:pt x="668950" y="3902644"/>
                  </a:lnTo>
                  <a:lnTo>
                    <a:pt x="637469" y="3870511"/>
                  </a:lnTo>
                  <a:lnTo>
                    <a:pt x="606620" y="3837765"/>
                  </a:lnTo>
                  <a:lnTo>
                    <a:pt x="576414" y="3804416"/>
                  </a:lnTo>
                  <a:lnTo>
                    <a:pt x="546858" y="3770475"/>
                  </a:lnTo>
                  <a:lnTo>
                    <a:pt x="517965" y="3735951"/>
                  </a:lnTo>
                  <a:lnTo>
                    <a:pt x="489743" y="3700853"/>
                  </a:lnTo>
                  <a:lnTo>
                    <a:pt x="462202" y="3665193"/>
                  </a:lnTo>
                  <a:lnTo>
                    <a:pt x="435353" y="3628979"/>
                  </a:lnTo>
                  <a:lnTo>
                    <a:pt x="409205" y="3592223"/>
                  </a:lnTo>
                  <a:lnTo>
                    <a:pt x="383768" y="3554933"/>
                  </a:lnTo>
                  <a:lnTo>
                    <a:pt x="359053" y="3517119"/>
                  </a:lnTo>
                  <a:lnTo>
                    <a:pt x="335068" y="3478793"/>
                  </a:lnTo>
                  <a:lnTo>
                    <a:pt x="311824" y="3439962"/>
                  </a:lnTo>
                  <a:lnTo>
                    <a:pt x="289331" y="3400638"/>
                  </a:lnTo>
                  <a:lnTo>
                    <a:pt x="267599" y="3360830"/>
                  </a:lnTo>
                  <a:lnTo>
                    <a:pt x="246637" y="3320549"/>
                  </a:lnTo>
                  <a:lnTo>
                    <a:pt x="226456" y="3279803"/>
                  </a:lnTo>
                  <a:lnTo>
                    <a:pt x="207065" y="3238604"/>
                  </a:lnTo>
                  <a:lnTo>
                    <a:pt x="188475" y="3196960"/>
                  </a:lnTo>
                  <a:lnTo>
                    <a:pt x="170695" y="3154883"/>
                  </a:lnTo>
                  <a:lnTo>
                    <a:pt x="153735" y="3112381"/>
                  </a:lnTo>
                  <a:lnTo>
                    <a:pt x="137605" y="3069465"/>
                  </a:lnTo>
                  <a:lnTo>
                    <a:pt x="122315" y="3026144"/>
                  </a:lnTo>
                  <a:lnTo>
                    <a:pt x="107875" y="2982429"/>
                  </a:lnTo>
                  <a:lnTo>
                    <a:pt x="94295" y="2938330"/>
                  </a:lnTo>
                  <a:lnTo>
                    <a:pt x="81584" y="2893856"/>
                  </a:lnTo>
                  <a:lnTo>
                    <a:pt x="69753" y="2849017"/>
                  </a:lnTo>
                  <a:lnTo>
                    <a:pt x="58812" y="2803823"/>
                  </a:lnTo>
                  <a:lnTo>
                    <a:pt x="48770" y="2758285"/>
                  </a:lnTo>
                  <a:lnTo>
                    <a:pt x="39637" y="2712412"/>
                  </a:lnTo>
                  <a:lnTo>
                    <a:pt x="31424" y="2666213"/>
                  </a:lnTo>
                  <a:lnTo>
                    <a:pt x="24140" y="2619700"/>
                  </a:lnTo>
                  <a:lnTo>
                    <a:pt x="17795" y="2572881"/>
                  </a:lnTo>
                  <a:lnTo>
                    <a:pt x="12399" y="2525767"/>
                  </a:lnTo>
                  <a:lnTo>
                    <a:pt x="7961" y="2478368"/>
                  </a:lnTo>
                  <a:lnTo>
                    <a:pt x="4493" y="2430693"/>
                  </a:lnTo>
                  <a:lnTo>
                    <a:pt x="2003" y="2382753"/>
                  </a:lnTo>
                  <a:lnTo>
                    <a:pt x="502" y="2334557"/>
                  </a:lnTo>
                  <a:lnTo>
                    <a:pt x="0" y="2286116"/>
                  </a:lnTo>
                  <a:close/>
                </a:path>
              </a:pathLst>
            </a:custGeom>
            <a:ln w="127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59614" y="1101343"/>
              <a:ext cx="5486400" cy="5476875"/>
            </a:xfrm>
            <a:custGeom>
              <a:avLst/>
              <a:gdLst/>
              <a:ahLst/>
              <a:cxnLst/>
              <a:rect l="l" t="t" r="r" b="b"/>
              <a:pathLst>
                <a:path w="5486400" h="5476875">
                  <a:moveTo>
                    <a:pt x="5486400" y="2836329"/>
                  </a:moveTo>
                  <a:lnTo>
                    <a:pt x="5295900" y="2741079"/>
                  </a:lnTo>
                  <a:lnTo>
                    <a:pt x="5356860" y="2817279"/>
                  </a:lnTo>
                  <a:lnTo>
                    <a:pt x="2657741" y="2817279"/>
                  </a:lnTo>
                  <a:lnTo>
                    <a:pt x="2657741" y="129540"/>
                  </a:lnTo>
                  <a:lnTo>
                    <a:pt x="2733941" y="190500"/>
                  </a:lnTo>
                  <a:lnTo>
                    <a:pt x="2703461" y="129540"/>
                  </a:lnTo>
                  <a:lnTo>
                    <a:pt x="2638691" y="0"/>
                  </a:lnTo>
                  <a:lnTo>
                    <a:pt x="2543441" y="190500"/>
                  </a:lnTo>
                  <a:lnTo>
                    <a:pt x="2619641" y="129540"/>
                  </a:lnTo>
                  <a:lnTo>
                    <a:pt x="2619641" y="2817279"/>
                  </a:lnTo>
                  <a:lnTo>
                    <a:pt x="0" y="2817279"/>
                  </a:lnTo>
                  <a:lnTo>
                    <a:pt x="0" y="2855379"/>
                  </a:lnTo>
                  <a:lnTo>
                    <a:pt x="2619641" y="2855379"/>
                  </a:lnTo>
                  <a:lnTo>
                    <a:pt x="2619641" y="5476811"/>
                  </a:lnTo>
                  <a:lnTo>
                    <a:pt x="2657741" y="5476811"/>
                  </a:lnTo>
                  <a:lnTo>
                    <a:pt x="2657741" y="2855379"/>
                  </a:lnTo>
                  <a:lnTo>
                    <a:pt x="5356860" y="2855379"/>
                  </a:lnTo>
                  <a:lnTo>
                    <a:pt x="5295900" y="2931579"/>
                  </a:lnTo>
                  <a:lnTo>
                    <a:pt x="5486400" y="283632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901380" y="118809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69076" y="6178191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83324" y="1903934"/>
            <a:ext cx="3693160" cy="2984500"/>
            <a:chOff x="7183324" y="1903934"/>
            <a:chExt cx="3693160" cy="2984500"/>
          </a:xfrm>
        </p:grpSpPr>
        <p:sp>
          <p:nvSpPr>
            <p:cNvPr id="12" name="object 12"/>
            <p:cNvSpPr/>
            <p:nvPr/>
          </p:nvSpPr>
          <p:spPr>
            <a:xfrm>
              <a:off x="7183324" y="2321143"/>
              <a:ext cx="1672589" cy="1673860"/>
            </a:xfrm>
            <a:custGeom>
              <a:avLst/>
              <a:gdLst/>
              <a:ahLst/>
              <a:cxnLst/>
              <a:rect l="l" t="t" r="r" b="b"/>
              <a:pathLst>
                <a:path w="1672590" h="1673860">
                  <a:moveTo>
                    <a:pt x="131933" y="105105"/>
                  </a:moveTo>
                  <a:lnTo>
                    <a:pt x="78078" y="105105"/>
                  </a:lnTo>
                  <a:lnTo>
                    <a:pt x="1563838" y="1592281"/>
                  </a:lnTo>
                  <a:lnTo>
                    <a:pt x="1562033" y="1594996"/>
                  </a:lnTo>
                  <a:lnTo>
                    <a:pt x="1558103" y="1611022"/>
                  </a:lnTo>
                  <a:lnTo>
                    <a:pt x="1558879" y="1627415"/>
                  </a:lnTo>
                  <a:lnTo>
                    <a:pt x="1564364" y="1643080"/>
                  </a:lnTo>
                  <a:lnTo>
                    <a:pt x="1593457" y="1669482"/>
                  </a:lnTo>
                  <a:lnTo>
                    <a:pt x="1614961" y="1673677"/>
                  </a:lnTo>
                  <a:lnTo>
                    <a:pt x="1625912" y="1672626"/>
                  </a:lnTo>
                  <a:lnTo>
                    <a:pt x="1667943" y="1638058"/>
                  </a:lnTo>
                  <a:lnTo>
                    <a:pt x="1672138" y="1616554"/>
                  </a:lnTo>
                  <a:lnTo>
                    <a:pt x="1667964" y="1595047"/>
                  </a:lnTo>
                  <a:lnTo>
                    <a:pt x="1655419" y="1576136"/>
                  </a:lnTo>
                  <a:lnTo>
                    <a:pt x="1641590" y="1565928"/>
                  </a:lnTo>
                  <a:lnTo>
                    <a:pt x="1639952" y="1565353"/>
                  </a:lnTo>
                  <a:lnTo>
                    <a:pt x="1590791" y="1565353"/>
                  </a:lnTo>
                  <a:lnTo>
                    <a:pt x="131933" y="105105"/>
                  </a:lnTo>
                  <a:close/>
                </a:path>
                <a:path w="1672590" h="1673860">
                  <a:moveTo>
                    <a:pt x="1609537" y="1559636"/>
                  </a:moveTo>
                  <a:lnTo>
                    <a:pt x="1593508" y="1563551"/>
                  </a:lnTo>
                  <a:lnTo>
                    <a:pt x="1590791" y="1565353"/>
                  </a:lnTo>
                  <a:lnTo>
                    <a:pt x="1639952" y="1565353"/>
                  </a:lnTo>
                  <a:lnTo>
                    <a:pt x="1625930" y="1560428"/>
                  </a:lnTo>
                  <a:lnTo>
                    <a:pt x="1609537" y="1559636"/>
                  </a:lnTo>
                  <a:close/>
                </a:path>
                <a:path w="1672590" h="1673860">
                  <a:moveTo>
                    <a:pt x="0" y="0"/>
                  </a:moveTo>
                  <a:lnTo>
                    <a:pt x="67255" y="202087"/>
                  </a:lnTo>
                  <a:lnTo>
                    <a:pt x="78078" y="105105"/>
                  </a:lnTo>
                  <a:lnTo>
                    <a:pt x="131933" y="105105"/>
                  </a:lnTo>
                  <a:lnTo>
                    <a:pt x="107716" y="80864"/>
                  </a:lnTo>
                  <a:lnTo>
                    <a:pt x="80783" y="80864"/>
                  </a:lnTo>
                  <a:lnTo>
                    <a:pt x="107711" y="80859"/>
                  </a:lnTo>
                  <a:lnTo>
                    <a:pt x="105031" y="78177"/>
                  </a:lnTo>
                  <a:lnTo>
                    <a:pt x="202023" y="67448"/>
                  </a:lnTo>
                  <a:lnTo>
                    <a:pt x="0" y="0"/>
                  </a:lnTo>
                  <a:close/>
                </a:path>
                <a:path w="1672590" h="1673860">
                  <a:moveTo>
                    <a:pt x="107711" y="80859"/>
                  </a:moveTo>
                  <a:lnTo>
                    <a:pt x="80783" y="80864"/>
                  </a:lnTo>
                  <a:lnTo>
                    <a:pt x="107716" y="80864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764391" y="1903934"/>
              <a:ext cx="1091565" cy="2091055"/>
            </a:xfrm>
            <a:custGeom>
              <a:avLst/>
              <a:gdLst/>
              <a:ahLst/>
              <a:cxnLst/>
              <a:rect l="l" t="t" r="r" b="b"/>
              <a:pathLst>
                <a:path w="1091565" h="2091054">
                  <a:moveTo>
                    <a:pt x="0" y="0"/>
                  </a:moveTo>
                  <a:lnTo>
                    <a:pt x="1423" y="212981"/>
                  </a:lnTo>
                  <a:lnTo>
                    <a:pt x="41723" y="124108"/>
                  </a:lnTo>
                  <a:lnTo>
                    <a:pt x="992784" y="1994855"/>
                  </a:lnTo>
                  <a:lnTo>
                    <a:pt x="990227" y="1996878"/>
                  </a:lnTo>
                  <a:lnTo>
                    <a:pt x="981531" y="2010901"/>
                  </a:lnTo>
                  <a:lnTo>
                    <a:pt x="977197" y="2026730"/>
                  </a:lnTo>
                  <a:lnTo>
                    <a:pt x="977566" y="2043323"/>
                  </a:lnTo>
                  <a:lnTo>
                    <a:pt x="1006158" y="2083698"/>
                  </a:lnTo>
                  <a:lnTo>
                    <a:pt x="1037955" y="2090760"/>
                  </a:lnTo>
                  <a:lnTo>
                    <a:pt x="1045361" y="2090239"/>
                  </a:lnTo>
                  <a:lnTo>
                    <a:pt x="1088258" y="2051448"/>
                  </a:lnTo>
                  <a:lnTo>
                    <a:pt x="1090944" y="2029704"/>
                  </a:lnTo>
                  <a:lnTo>
                    <a:pt x="1084867" y="2007839"/>
                  </a:lnTo>
                  <a:lnTo>
                    <a:pt x="1074874" y="1993854"/>
                  </a:lnTo>
                  <a:lnTo>
                    <a:pt x="1061685" y="1983778"/>
                  </a:lnTo>
                  <a:lnTo>
                    <a:pt x="1046342" y="1977952"/>
                  </a:lnTo>
                  <a:lnTo>
                    <a:pt x="1029887" y="1976715"/>
                  </a:lnTo>
                  <a:lnTo>
                    <a:pt x="1026746" y="1977589"/>
                  </a:lnTo>
                  <a:lnTo>
                    <a:pt x="75686" y="106841"/>
                  </a:lnTo>
                  <a:lnTo>
                    <a:pt x="171239" y="126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41168" y="3880525"/>
              <a:ext cx="2135505" cy="1007744"/>
            </a:xfrm>
            <a:custGeom>
              <a:avLst/>
              <a:gdLst/>
              <a:ahLst/>
              <a:cxnLst/>
              <a:rect l="l" t="t" r="r" b="b"/>
              <a:pathLst>
                <a:path w="2135504" h="1007745">
                  <a:moveTo>
                    <a:pt x="190066" y="96511"/>
                  </a:moveTo>
                  <a:lnTo>
                    <a:pt x="97821" y="96511"/>
                  </a:lnTo>
                  <a:lnTo>
                    <a:pt x="2009193" y="963358"/>
                  </a:lnTo>
                  <a:lnTo>
                    <a:pt x="1922203" y="1007577"/>
                  </a:lnTo>
                  <a:lnTo>
                    <a:pt x="2135035" y="999512"/>
                  </a:lnTo>
                  <a:lnTo>
                    <a:pt x="2096755" y="952308"/>
                  </a:lnTo>
                  <a:lnTo>
                    <a:pt x="2030933" y="952308"/>
                  </a:lnTo>
                  <a:lnTo>
                    <a:pt x="2096745" y="952295"/>
                  </a:lnTo>
                  <a:lnTo>
                    <a:pt x="2077578" y="928659"/>
                  </a:lnTo>
                  <a:lnTo>
                    <a:pt x="2024930" y="928659"/>
                  </a:lnTo>
                  <a:lnTo>
                    <a:pt x="190066" y="96511"/>
                  </a:lnTo>
                  <a:close/>
                </a:path>
                <a:path w="2135504" h="1007745">
                  <a:moveTo>
                    <a:pt x="2096745" y="952295"/>
                  </a:moveTo>
                  <a:lnTo>
                    <a:pt x="2030933" y="952308"/>
                  </a:lnTo>
                  <a:lnTo>
                    <a:pt x="2096755" y="952308"/>
                  </a:lnTo>
                  <a:close/>
                </a:path>
                <a:path w="2135504" h="1007745">
                  <a:moveTo>
                    <a:pt x="2000885" y="834085"/>
                  </a:moveTo>
                  <a:lnTo>
                    <a:pt x="2024930" y="928659"/>
                  </a:lnTo>
                  <a:lnTo>
                    <a:pt x="2077578" y="928659"/>
                  </a:lnTo>
                  <a:lnTo>
                    <a:pt x="2000885" y="834085"/>
                  </a:lnTo>
                  <a:close/>
                </a:path>
                <a:path w="2135504" h="1007745">
                  <a:moveTo>
                    <a:pt x="58634" y="0"/>
                  </a:moveTo>
                  <a:lnTo>
                    <a:pt x="14456" y="19124"/>
                  </a:lnTo>
                  <a:lnTo>
                    <a:pt x="0" y="55655"/>
                  </a:lnTo>
                  <a:lnTo>
                    <a:pt x="3651" y="77257"/>
                  </a:lnTo>
                  <a:lnTo>
                    <a:pt x="15135" y="95915"/>
                  </a:lnTo>
                  <a:lnTo>
                    <a:pt x="33539" y="109193"/>
                  </a:lnTo>
                  <a:lnTo>
                    <a:pt x="50078" y="113872"/>
                  </a:lnTo>
                  <a:lnTo>
                    <a:pt x="66671" y="113501"/>
                  </a:lnTo>
                  <a:lnTo>
                    <a:pt x="82292" y="108466"/>
                  </a:lnTo>
                  <a:lnTo>
                    <a:pt x="95914" y="99153"/>
                  </a:lnTo>
                  <a:lnTo>
                    <a:pt x="97821" y="96511"/>
                  </a:lnTo>
                  <a:lnTo>
                    <a:pt x="190066" y="96511"/>
                  </a:lnTo>
                  <a:lnTo>
                    <a:pt x="109874" y="60142"/>
                  </a:lnTo>
                  <a:lnTo>
                    <a:pt x="110638" y="37033"/>
                  </a:lnTo>
                  <a:lnTo>
                    <a:pt x="105818" y="27184"/>
                  </a:lnTo>
                  <a:lnTo>
                    <a:pt x="73563" y="1838"/>
                  </a:lnTo>
                  <a:lnTo>
                    <a:pt x="66056" y="190"/>
                  </a:lnTo>
                  <a:lnTo>
                    <a:pt x="58634" y="0"/>
                  </a:lnTo>
                  <a:close/>
                </a:path>
              </a:pathLst>
            </a:custGeom>
            <a:solidFill>
              <a:srgbClr val="EFAF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52976" y="1344671"/>
            <a:ext cx="488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r>
              <a:rPr lang="en-IN" sz="3450" spc="-37" baseline="-16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29239" y="1755513"/>
            <a:ext cx="271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𝐪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00496" y="3831154"/>
            <a:ext cx="497840" cy="127825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1445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1795"/>
              </a:spcBef>
            </a:pPr>
            <a:r>
              <a:rPr sz="3200" spc="-400" dirty="0">
                <a:solidFill>
                  <a:srgbClr val="EFAFED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r>
              <a:rPr lang="en-IN" sz="3450" spc="-600" baseline="-16000" dirty="0">
                <a:solidFill>
                  <a:srgbClr val="EFAFED"/>
                </a:solidFill>
                <a:latin typeface="Cambria Math" panose="02040503050406030204"/>
                <a:cs typeface="Cambria Math" panose="02040503050406030204"/>
              </a:rPr>
              <a:t>2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17398" y="3880108"/>
            <a:ext cx="2238375" cy="823594"/>
          </a:xfrm>
          <a:custGeom>
            <a:avLst/>
            <a:gdLst/>
            <a:ahLst/>
            <a:cxnLst/>
            <a:rect l="l" t="t" r="r" b="b"/>
            <a:pathLst>
              <a:path w="2238375" h="823595">
                <a:moveTo>
                  <a:pt x="2177745" y="0"/>
                </a:moveTo>
                <a:lnTo>
                  <a:pt x="2135482" y="22879"/>
                </a:lnTo>
                <a:lnTo>
                  <a:pt x="2128149" y="55265"/>
                </a:lnTo>
                <a:lnTo>
                  <a:pt x="116644" y="734244"/>
                </a:lnTo>
                <a:lnTo>
                  <a:pt x="150032" y="642550"/>
                </a:lnTo>
                <a:lnTo>
                  <a:pt x="0" y="793723"/>
                </a:lnTo>
                <a:lnTo>
                  <a:pt x="210957" y="823045"/>
                </a:lnTo>
                <a:lnTo>
                  <a:pt x="128828" y="770342"/>
                </a:lnTo>
                <a:lnTo>
                  <a:pt x="2136501" y="92657"/>
                </a:lnTo>
                <a:lnTo>
                  <a:pt x="2138135" y="95479"/>
                </a:lnTo>
                <a:lnTo>
                  <a:pt x="2150756" y="106108"/>
                </a:lnTo>
                <a:lnTo>
                  <a:pt x="2165794" y="112681"/>
                </a:lnTo>
                <a:lnTo>
                  <a:pt x="2182267" y="114710"/>
                </a:lnTo>
                <a:lnTo>
                  <a:pt x="2199190" y="111709"/>
                </a:lnTo>
                <a:lnTo>
                  <a:pt x="2218831" y="100339"/>
                </a:lnTo>
                <a:lnTo>
                  <a:pt x="2232125" y="82925"/>
                </a:lnTo>
                <a:lnTo>
                  <a:pt x="2237920" y="61796"/>
                </a:lnTo>
                <a:lnTo>
                  <a:pt x="2235061" y="39283"/>
                </a:lnTo>
                <a:lnTo>
                  <a:pt x="2227192" y="24003"/>
                </a:lnTo>
                <a:lnTo>
                  <a:pt x="2215594" y="12130"/>
                </a:lnTo>
                <a:lnTo>
                  <a:pt x="2201252" y="4151"/>
                </a:lnTo>
                <a:lnTo>
                  <a:pt x="2185149" y="553"/>
                </a:lnTo>
                <a:lnTo>
                  <a:pt x="2177745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32387" y="3866592"/>
            <a:ext cx="540952" cy="1095172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82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960"/>
              </a:spcBef>
            </a:pPr>
            <a:r>
              <a:rPr sz="3200" spc="-25" dirty="0">
                <a:solidFill>
                  <a:srgbClr val="ED7D31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r>
              <a:rPr lang="en-IN" sz="2000" spc="-25" dirty="0">
                <a:solidFill>
                  <a:srgbClr val="ED7D31"/>
                </a:solidFill>
                <a:latin typeface="Cambria Math" panose="02040503050406030204"/>
                <a:cs typeface="Cambria Math" panose="02040503050406030204"/>
              </a:rPr>
              <a:t>3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382" y="204164"/>
            <a:ext cx="111044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7045">
              <a:lnSpc>
                <a:spcPct val="100000"/>
              </a:lnSpc>
              <a:spcBef>
                <a:spcPts val="100"/>
              </a:spcBef>
            </a:pPr>
            <a:r>
              <a:rPr sz="3600" spc="155" dirty="0"/>
              <a:t>Making</a:t>
            </a:r>
            <a:r>
              <a:rPr sz="3600" spc="330" dirty="0"/>
              <a:t> </a:t>
            </a:r>
            <a:r>
              <a:rPr sz="3600" spc="70" dirty="0"/>
              <a:t>Few-</a:t>
            </a:r>
            <a:r>
              <a:rPr sz="3600" spc="135" dirty="0"/>
              <a:t>Shot</a:t>
            </a:r>
            <a:r>
              <a:rPr sz="3600" spc="345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sp>
        <p:nvSpPr>
          <p:cNvPr id="13" name="object 13"/>
          <p:cNvSpPr txBox="1"/>
          <p:nvPr/>
        </p:nvSpPr>
        <p:spPr>
          <a:xfrm>
            <a:off x="581280" y="4591653"/>
            <a:ext cx="4841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Which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entry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𝐩 </a:t>
            </a:r>
            <a:r>
              <a:rPr sz="2800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biggest?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59616" y="1101336"/>
            <a:ext cx="5486400" cy="5476875"/>
            <a:chOff x="6159616" y="1101336"/>
            <a:chExt cx="5486400" cy="5476875"/>
          </a:xfrm>
        </p:grpSpPr>
        <p:sp>
          <p:nvSpPr>
            <p:cNvPr id="15" name="object 15"/>
            <p:cNvSpPr/>
            <p:nvPr/>
          </p:nvSpPr>
          <p:spPr>
            <a:xfrm>
              <a:off x="6514373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2283938" y="0"/>
                  </a:moveTo>
                  <a:lnTo>
                    <a:pt x="2235543" y="503"/>
                  </a:lnTo>
                  <a:lnTo>
                    <a:pt x="2187393" y="2005"/>
                  </a:lnTo>
                  <a:lnTo>
                    <a:pt x="2139498" y="4497"/>
                  </a:lnTo>
                  <a:lnTo>
                    <a:pt x="2091869" y="7969"/>
                  </a:lnTo>
                  <a:lnTo>
                    <a:pt x="2044515" y="12410"/>
                  </a:lnTo>
                  <a:lnTo>
                    <a:pt x="1997446" y="17812"/>
                  </a:lnTo>
                  <a:lnTo>
                    <a:pt x="1950672" y="24163"/>
                  </a:lnTo>
                  <a:lnTo>
                    <a:pt x="1904203" y="31454"/>
                  </a:lnTo>
                  <a:lnTo>
                    <a:pt x="1858048" y="39675"/>
                  </a:lnTo>
                  <a:lnTo>
                    <a:pt x="1812219" y="48816"/>
                  </a:lnTo>
                  <a:lnTo>
                    <a:pt x="1766724" y="58868"/>
                  </a:lnTo>
                  <a:lnTo>
                    <a:pt x="1721573" y="69820"/>
                  </a:lnTo>
                  <a:lnTo>
                    <a:pt x="1676777" y="81662"/>
                  </a:lnTo>
                  <a:lnTo>
                    <a:pt x="1632345" y="94384"/>
                  </a:lnTo>
                  <a:lnTo>
                    <a:pt x="1588288" y="107978"/>
                  </a:lnTo>
                  <a:lnTo>
                    <a:pt x="1544614" y="122431"/>
                  </a:lnTo>
                  <a:lnTo>
                    <a:pt x="1501335" y="137736"/>
                  </a:lnTo>
                  <a:lnTo>
                    <a:pt x="1458460" y="153881"/>
                  </a:lnTo>
                  <a:lnTo>
                    <a:pt x="1415999" y="170857"/>
                  </a:lnTo>
                  <a:lnTo>
                    <a:pt x="1373961" y="188654"/>
                  </a:lnTo>
                  <a:lnTo>
                    <a:pt x="1332357" y="207262"/>
                  </a:lnTo>
                  <a:lnTo>
                    <a:pt x="1291197" y="226672"/>
                  </a:lnTo>
                  <a:lnTo>
                    <a:pt x="1250490" y="246872"/>
                  </a:lnTo>
                  <a:lnTo>
                    <a:pt x="1210247" y="267854"/>
                  </a:lnTo>
                  <a:lnTo>
                    <a:pt x="1170477" y="289607"/>
                  </a:lnTo>
                  <a:lnTo>
                    <a:pt x="1131191" y="312121"/>
                  </a:lnTo>
                  <a:lnTo>
                    <a:pt x="1092397" y="335387"/>
                  </a:lnTo>
                  <a:lnTo>
                    <a:pt x="1054107" y="359395"/>
                  </a:lnTo>
                  <a:lnTo>
                    <a:pt x="1016330" y="384134"/>
                  </a:lnTo>
                  <a:lnTo>
                    <a:pt x="979075" y="409595"/>
                  </a:lnTo>
                  <a:lnTo>
                    <a:pt x="942353" y="435768"/>
                  </a:lnTo>
                  <a:lnTo>
                    <a:pt x="906174" y="462643"/>
                  </a:lnTo>
                  <a:lnTo>
                    <a:pt x="870548" y="490210"/>
                  </a:lnTo>
                  <a:lnTo>
                    <a:pt x="835484" y="518459"/>
                  </a:lnTo>
                  <a:lnTo>
                    <a:pt x="800993" y="547380"/>
                  </a:lnTo>
                  <a:lnTo>
                    <a:pt x="767084" y="576963"/>
                  </a:lnTo>
                  <a:lnTo>
                    <a:pt x="733767" y="607199"/>
                  </a:lnTo>
                  <a:lnTo>
                    <a:pt x="701052" y="638077"/>
                  </a:lnTo>
                  <a:lnTo>
                    <a:pt x="668950" y="669587"/>
                  </a:lnTo>
                  <a:lnTo>
                    <a:pt x="637469" y="701720"/>
                  </a:lnTo>
                  <a:lnTo>
                    <a:pt x="606621" y="734466"/>
                  </a:lnTo>
                  <a:lnTo>
                    <a:pt x="576414" y="767815"/>
                  </a:lnTo>
                  <a:lnTo>
                    <a:pt x="546859" y="801756"/>
                  </a:lnTo>
                  <a:lnTo>
                    <a:pt x="517965" y="836280"/>
                  </a:lnTo>
                  <a:lnTo>
                    <a:pt x="489743" y="871377"/>
                  </a:lnTo>
                  <a:lnTo>
                    <a:pt x="462202" y="907038"/>
                  </a:lnTo>
                  <a:lnTo>
                    <a:pt x="435353" y="943251"/>
                  </a:lnTo>
                  <a:lnTo>
                    <a:pt x="409205" y="980008"/>
                  </a:lnTo>
                  <a:lnTo>
                    <a:pt x="383768" y="1017298"/>
                  </a:lnTo>
                  <a:lnTo>
                    <a:pt x="359053" y="1055111"/>
                  </a:lnTo>
                  <a:lnTo>
                    <a:pt x="335068" y="1093438"/>
                  </a:lnTo>
                  <a:lnTo>
                    <a:pt x="311824" y="1132269"/>
                  </a:lnTo>
                  <a:lnTo>
                    <a:pt x="289331" y="1171593"/>
                  </a:lnTo>
                  <a:lnTo>
                    <a:pt x="267599" y="1211401"/>
                  </a:lnTo>
                  <a:lnTo>
                    <a:pt x="246637" y="1251682"/>
                  </a:lnTo>
                  <a:lnTo>
                    <a:pt x="226456" y="1292428"/>
                  </a:lnTo>
                  <a:lnTo>
                    <a:pt x="207065" y="1333627"/>
                  </a:lnTo>
                  <a:lnTo>
                    <a:pt x="188475" y="1375270"/>
                  </a:lnTo>
                  <a:lnTo>
                    <a:pt x="170695" y="1417348"/>
                  </a:lnTo>
                  <a:lnTo>
                    <a:pt x="153735" y="1459850"/>
                  </a:lnTo>
                  <a:lnTo>
                    <a:pt x="137605" y="1502766"/>
                  </a:lnTo>
                  <a:lnTo>
                    <a:pt x="122315" y="1546086"/>
                  </a:lnTo>
                  <a:lnTo>
                    <a:pt x="107875" y="1589801"/>
                  </a:lnTo>
                  <a:lnTo>
                    <a:pt x="94295" y="1633901"/>
                  </a:lnTo>
                  <a:lnTo>
                    <a:pt x="81584" y="1678375"/>
                  </a:lnTo>
                  <a:lnTo>
                    <a:pt x="69753" y="1723214"/>
                  </a:lnTo>
                  <a:lnTo>
                    <a:pt x="58812" y="1768407"/>
                  </a:lnTo>
                  <a:lnTo>
                    <a:pt x="48770" y="1813946"/>
                  </a:lnTo>
                  <a:lnTo>
                    <a:pt x="39637" y="1859819"/>
                  </a:lnTo>
                  <a:lnTo>
                    <a:pt x="31424" y="1906017"/>
                  </a:lnTo>
                  <a:lnTo>
                    <a:pt x="24140" y="1952531"/>
                  </a:lnTo>
                  <a:lnTo>
                    <a:pt x="17795" y="1999350"/>
                  </a:lnTo>
                  <a:lnTo>
                    <a:pt x="12399" y="2046463"/>
                  </a:lnTo>
                  <a:lnTo>
                    <a:pt x="7961" y="2093863"/>
                  </a:lnTo>
                  <a:lnTo>
                    <a:pt x="4493" y="2141537"/>
                  </a:lnTo>
                  <a:lnTo>
                    <a:pt x="2003" y="2189478"/>
                  </a:lnTo>
                  <a:lnTo>
                    <a:pt x="502" y="2237674"/>
                  </a:lnTo>
                  <a:lnTo>
                    <a:pt x="0" y="2286115"/>
                  </a:lnTo>
                  <a:lnTo>
                    <a:pt x="502" y="2334557"/>
                  </a:lnTo>
                  <a:lnTo>
                    <a:pt x="2003" y="2382752"/>
                  </a:lnTo>
                  <a:lnTo>
                    <a:pt x="4493" y="2430693"/>
                  </a:lnTo>
                  <a:lnTo>
                    <a:pt x="7961" y="2478367"/>
                  </a:lnTo>
                  <a:lnTo>
                    <a:pt x="12399" y="2525767"/>
                  </a:lnTo>
                  <a:lnTo>
                    <a:pt x="17795" y="2572881"/>
                  </a:lnTo>
                  <a:lnTo>
                    <a:pt x="24140" y="2619699"/>
                  </a:lnTo>
                  <a:lnTo>
                    <a:pt x="31424" y="2666213"/>
                  </a:lnTo>
                  <a:lnTo>
                    <a:pt x="39637" y="2712411"/>
                  </a:lnTo>
                  <a:lnTo>
                    <a:pt x="48770" y="2758285"/>
                  </a:lnTo>
                  <a:lnTo>
                    <a:pt x="58812" y="2803823"/>
                  </a:lnTo>
                  <a:lnTo>
                    <a:pt x="69753" y="2849017"/>
                  </a:lnTo>
                  <a:lnTo>
                    <a:pt x="81584" y="2893855"/>
                  </a:lnTo>
                  <a:lnTo>
                    <a:pt x="94295" y="2938329"/>
                  </a:lnTo>
                  <a:lnTo>
                    <a:pt x="107875" y="2982429"/>
                  </a:lnTo>
                  <a:lnTo>
                    <a:pt x="122315" y="3026144"/>
                  </a:lnTo>
                  <a:lnTo>
                    <a:pt x="137605" y="3069464"/>
                  </a:lnTo>
                  <a:lnTo>
                    <a:pt x="153735" y="3112380"/>
                  </a:lnTo>
                  <a:lnTo>
                    <a:pt x="170695" y="3154882"/>
                  </a:lnTo>
                  <a:lnTo>
                    <a:pt x="188475" y="3196960"/>
                  </a:lnTo>
                  <a:lnTo>
                    <a:pt x="207065" y="3238603"/>
                  </a:lnTo>
                  <a:lnTo>
                    <a:pt x="226456" y="3279803"/>
                  </a:lnTo>
                  <a:lnTo>
                    <a:pt x="246637" y="3320548"/>
                  </a:lnTo>
                  <a:lnTo>
                    <a:pt x="267599" y="3360830"/>
                  </a:lnTo>
                  <a:lnTo>
                    <a:pt x="289331" y="3400638"/>
                  </a:lnTo>
                  <a:lnTo>
                    <a:pt x="311824" y="3439962"/>
                  </a:lnTo>
                  <a:lnTo>
                    <a:pt x="335068" y="3478792"/>
                  </a:lnTo>
                  <a:lnTo>
                    <a:pt x="359053" y="3517119"/>
                  </a:lnTo>
                  <a:lnTo>
                    <a:pt x="383768" y="3554932"/>
                  </a:lnTo>
                  <a:lnTo>
                    <a:pt x="409205" y="3592222"/>
                  </a:lnTo>
                  <a:lnTo>
                    <a:pt x="435353" y="3628979"/>
                  </a:lnTo>
                  <a:lnTo>
                    <a:pt x="462202" y="3665193"/>
                  </a:lnTo>
                  <a:lnTo>
                    <a:pt x="489743" y="3700853"/>
                  </a:lnTo>
                  <a:lnTo>
                    <a:pt x="517965" y="3735950"/>
                  </a:lnTo>
                  <a:lnTo>
                    <a:pt x="546859" y="3770475"/>
                  </a:lnTo>
                  <a:lnTo>
                    <a:pt x="576414" y="3804416"/>
                  </a:lnTo>
                  <a:lnTo>
                    <a:pt x="606621" y="3837764"/>
                  </a:lnTo>
                  <a:lnTo>
                    <a:pt x="637469" y="3870510"/>
                  </a:lnTo>
                  <a:lnTo>
                    <a:pt x="668950" y="3902643"/>
                  </a:lnTo>
                  <a:lnTo>
                    <a:pt x="701052" y="3934154"/>
                  </a:lnTo>
                  <a:lnTo>
                    <a:pt x="733767" y="3965032"/>
                  </a:lnTo>
                  <a:lnTo>
                    <a:pt x="767084" y="3995268"/>
                  </a:lnTo>
                  <a:lnTo>
                    <a:pt x="800993" y="4024851"/>
                  </a:lnTo>
                  <a:lnTo>
                    <a:pt x="835484" y="4053772"/>
                  </a:lnTo>
                  <a:lnTo>
                    <a:pt x="870548" y="4082021"/>
                  </a:lnTo>
                  <a:lnTo>
                    <a:pt x="906174" y="4109588"/>
                  </a:lnTo>
                  <a:lnTo>
                    <a:pt x="942353" y="4136463"/>
                  </a:lnTo>
                  <a:lnTo>
                    <a:pt x="979075" y="4162636"/>
                  </a:lnTo>
                  <a:lnTo>
                    <a:pt x="1016330" y="4188097"/>
                  </a:lnTo>
                  <a:lnTo>
                    <a:pt x="1054107" y="4212836"/>
                  </a:lnTo>
                  <a:lnTo>
                    <a:pt x="1092397" y="4236844"/>
                  </a:lnTo>
                  <a:lnTo>
                    <a:pt x="1131191" y="4260110"/>
                  </a:lnTo>
                  <a:lnTo>
                    <a:pt x="1170477" y="4282624"/>
                  </a:lnTo>
                  <a:lnTo>
                    <a:pt x="1210247" y="4304377"/>
                  </a:lnTo>
                  <a:lnTo>
                    <a:pt x="1250490" y="4325359"/>
                  </a:lnTo>
                  <a:lnTo>
                    <a:pt x="1291197" y="4345559"/>
                  </a:lnTo>
                  <a:lnTo>
                    <a:pt x="1332357" y="4364968"/>
                  </a:lnTo>
                  <a:lnTo>
                    <a:pt x="1373961" y="4383577"/>
                  </a:lnTo>
                  <a:lnTo>
                    <a:pt x="1415999" y="4401374"/>
                  </a:lnTo>
                  <a:lnTo>
                    <a:pt x="1458460" y="4418350"/>
                  </a:lnTo>
                  <a:lnTo>
                    <a:pt x="1501335" y="4434495"/>
                  </a:lnTo>
                  <a:lnTo>
                    <a:pt x="1544614" y="4449800"/>
                  </a:lnTo>
                  <a:lnTo>
                    <a:pt x="1588288" y="4464253"/>
                  </a:lnTo>
                  <a:lnTo>
                    <a:pt x="1632345" y="4477847"/>
                  </a:lnTo>
                  <a:lnTo>
                    <a:pt x="1676777" y="4490569"/>
                  </a:lnTo>
                  <a:lnTo>
                    <a:pt x="1721573" y="4502411"/>
                  </a:lnTo>
                  <a:lnTo>
                    <a:pt x="1766724" y="4513363"/>
                  </a:lnTo>
                  <a:lnTo>
                    <a:pt x="1812219" y="4523415"/>
                  </a:lnTo>
                  <a:lnTo>
                    <a:pt x="1858048" y="4532556"/>
                  </a:lnTo>
                  <a:lnTo>
                    <a:pt x="1904203" y="4540777"/>
                  </a:lnTo>
                  <a:lnTo>
                    <a:pt x="1950672" y="4548068"/>
                  </a:lnTo>
                  <a:lnTo>
                    <a:pt x="1997446" y="4554419"/>
                  </a:lnTo>
                  <a:lnTo>
                    <a:pt x="2044515" y="4559821"/>
                  </a:lnTo>
                  <a:lnTo>
                    <a:pt x="2091869" y="4564262"/>
                  </a:lnTo>
                  <a:lnTo>
                    <a:pt x="2139498" y="4567734"/>
                  </a:lnTo>
                  <a:lnTo>
                    <a:pt x="2187393" y="4570226"/>
                  </a:lnTo>
                  <a:lnTo>
                    <a:pt x="2235543" y="4571728"/>
                  </a:lnTo>
                  <a:lnTo>
                    <a:pt x="2283938" y="4572232"/>
                  </a:lnTo>
                  <a:lnTo>
                    <a:pt x="2332334" y="4571728"/>
                  </a:lnTo>
                  <a:lnTo>
                    <a:pt x="2380484" y="4570226"/>
                  </a:lnTo>
                  <a:lnTo>
                    <a:pt x="2428378" y="4567734"/>
                  </a:lnTo>
                  <a:lnTo>
                    <a:pt x="2476007" y="4564262"/>
                  </a:lnTo>
                  <a:lnTo>
                    <a:pt x="2523362" y="4559821"/>
                  </a:lnTo>
                  <a:lnTo>
                    <a:pt x="2570431" y="4554419"/>
                  </a:lnTo>
                  <a:lnTo>
                    <a:pt x="2617205" y="4548068"/>
                  </a:lnTo>
                  <a:lnTo>
                    <a:pt x="2663674" y="4540777"/>
                  </a:lnTo>
                  <a:lnTo>
                    <a:pt x="2709828" y="4532556"/>
                  </a:lnTo>
                  <a:lnTo>
                    <a:pt x="2755658" y="4523415"/>
                  </a:lnTo>
                  <a:lnTo>
                    <a:pt x="2801153" y="4513363"/>
                  </a:lnTo>
                  <a:lnTo>
                    <a:pt x="2846304" y="4502411"/>
                  </a:lnTo>
                  <a:lnTo>
                    <a:pt x="2891100" y="4490569"/>
                  </a:lnTo>
                  <a:lnTo>
                    <a:pt x="2935531" y="4477847"/>
                  </a:lnTo>
                  <a:lnTo>
                    <a:pt x="2979589" y="4464253"/>
                  </a:lnTo>
                  <a:lnTo>
                    <a:pt x="3023262" y="4449800"/>
                  </a:lnTo>
                  <a:lnTo>
                    <a:pt x="3066541" y="4434495"/>
                  </a:lnTo>
                  <a:lnTo>
                    <a:pt x="3109417" y="4418350"/>
                  </a:lnTo>
                  <a:lnTo>
                    <a:pt x="3151878" y="4401374"/>
                  </a:lnTo>
                  <a:lnTo>
                    <a:pt x="3193915" y="4383577"/>
                  </a:lnTo>
                  <a:lnTo>
                    <a:pt x="3235519" y="4364968"/>
                  </a:lnTo>
                  <a:lnTo>
                    <a:pt x="3276679" y="4345559"/>
                  </a:lnTo>
                  <a:lnTo>
                    <a:pt x="3317386" y="4325359"/>
                  </a:lnTo>
                  <a:lnTo>
                    <a:pt x="3357629" y="4304377"/>
                  </a:lnTo>
                  <a:lnTo>
                    <a:pt x="3397399" y="4282624"/>
                  </a:lnTo>
                  <a:lnTo>
                    <a:pt x="3436686" y="4260110"/>
                  </a:lnTo>
                  <a:lnTo>
                    <a:pt x="3475479" y="4236844"/>
                  </a:lnTo>
                  <a:lnTo>
                    <a:pt x="3513770" y="4212836"/>
                  </a:lnTo>
                  <a:lnTo>
                    <a:pt x="3551547" y="4188097"/>
                  </a:lnTo>
                  <a:lnTo>
                    <a:pt x="3588802" y="4162636"/>
                  </a:lnTo>
                  <a:lnTo>
                    <a:pt x="3625523" y="4136463"/>
                  </a:lnTo>
                  <a:lnTo>
                    <a:pt x="3661702" y="4109588"/>
                  </a:lnTo>
                  <a:lnTo>
                    <a:pt x="3697329" y="4082021"/>
                  </a:lnTo>
                  <a:lnTo>
                    <a:pt x="3732392" y="4053772"/>
                  </a:lnTo>
                  <a:lnTo>
                    <a:pt x="3766884" y="4024851"/>
                  </a:lnTo>
                  <a:lnTo>
                    <a:pt x="3800793" y="3995268"/>
                  </a:lnTo>
                  <a:lnTo>
                    <a:pt x="3834110" y="3965032"/>
                  </a:lnTo>
                  <a:lnTo>
                    <a:pt x="3866824" y="3934154"/>
                  </a:lnTo>
                  <a:lnTo>
                    <a:pt x="3898927" y="3902643"/>
                  </a:lnTo>
                  <a:lnTo>
                    <a:pt x="3930407" y="3870510"/>
                  </a:lnTo>
                  <a:lnTo>
                    <a:pt x="3961256" y="3837764"/>
                  </a:lnTo>
                  <a:lnTo>
                    <a:pt x="3991463" y="3804416"/>
                  </a:lnTo>
                  <a:lnTo>
                    <a:pt x="4021018" y="3770475"/>
                  </a:lnTo>
                  <a:lnTo>
                    <a:pt x="4049912" y="3735950"/>
                  </a:lnTo>
                  <a:lnTo>
                    <a:pt x="4078134" y="3700853"/>
                  </a:lnTo>
                  <a:lnTo>
                    <a:pt x="4105674" y="3665193"/>
                  </a:lnTo>
                  <a:lnTo>
                    <a:pt x="4132523" y="3628979"/>
                  </a:lnTo>
                  <a:lnTo>
                    <a:pt x="4158671" y="3592222"/>
                  </a:lnTo>
                  <a:lnTo>
                    <a:pt x="4184108" y="3554932"/>
                  </a:lnTo>
                  <a:lnTo>
                    <a:pt x="4208824" y="3517119"/>
                  </a:lnTo>
                  <a:lnTo>
                    <a:pt x="4232809" y="3478792"/>
                  </a:lnTo>
                  <a:lnTo>
                    <a:pt x="4256052" y="3439962"/>
                  </a:lnTo>
                  <a:lnTo>
                    <a:pt x="4278545" y="3400638"/>
                  </a:lnTo>
                  <a:lnTo>
                    <a:pt x="4300278" y="3360830"/>
                  </a:lnTo>
                  <a:lnTo>
                    <a:pt x="4321240" y="3320548"/>
                  </a:lnTo>
                  <a:lnTo>
                    <a:pt x="4341421" y="3279803"/>
                  </a:lnTo>
                  <a:lnTo>
                    <a:pt x="4360811" y="3238603"/>
                  </a:lnTo>
                  <a:lnTo>
                    <a:pt x="4379402" y="3196960"/>
                  </a:lnTo>
                  <a:lnTo>
                    <a:pt x="4397182" y="3154882"/>
                  </a:lnTo>
                  <a:lnTo>
                    <a:pt x="4414142" y="3112380"/>
                  </a:lnTo>
                  <a:lnTo>
                    <a:pt x="4430272" y="3069464"/>
                  </a:lnTo>
                  <a:lnTo>
                    <a:pt x="4445562" y="3026144"/>
                  </a:lnTo>
                  <a:lnTo>
                    <a:pt x="4460002" y="2982429"/>
                  </a:lnTo>
                  <a:lnTo>
                    <a:pt x="4473582" y="2938329"/>
                  </a:lnTo>
                  <a:lnTo>
                    <a:pt x="4486293" y="2893855"/>
                  </a:lnTo>
                  <a:lnTo>
                    <a:pt x="4498123" y="2849017"/>
                  </a:lnTo>
                  <a:lnTo>
                    <a:pt x="4509065" y="2803823"/>
                  </a:lnTo>
                  <a:lnTo>
                    <a:pt x="4519107" y="2758285"/>
                  </a:lnTo>
                  <a:lnTo>
                    <a:pt x="4528239" y="2712411"/>
                  </a:lnTo>
                  <a:lnTo>
                    <a:pt x="4536453" y="2666213"/>
                  </a:lnTo>
                  <a:lnTo>
                    <a:pt x="4543737" y="2619699"/>
                  </a:lnTo>
                  <a:lnTo>
                    <a:pt x="4550082" y="2572881"/>
                  </a:lnTo>
                  <a:lnTo>
                    <a:pt x="4555478" y="2525767"/>
                  </a:lnTo>
                  <a:lnTo>
                    <a:pt x="4559915" y="2478367"/>
                  </a:lnTo>
                  <a:lnTo>
                    <a:pt x="4563384" y="2430693"/>
                  </a:lnTo>
                  <a:lnTo>
                    <a:pt x="4565873" y="2382752"/>
                  </a:lnTo>
                  <a:lnTo>
                    <a:pt x="4567375" y="2334557"/>
                  </a:lnTo>
                  <a:lnTo>
                    <a:pt x="4567877" y="2286115"/>
                  </a:lnTo>
                  <a:lnTo>
                    <a:pt x="4567375" y="2237674"/>
                  </a:lnTo>
                  <a:lnTo>
                    <a:pt x="4565873" y="2189478"/>
                  </a:lnTo>
                  <a:lnTo>
                    <a:pt x="4563384" y="2141537"/>
                  </a:lnTo>
                  <a:lnTo>
                    <a:pt x="4559915" y="2093863"/>
                  </a:lnTo>
                  <a:lnTo>
                    <a:pt x="4555478" y="2046463"/>
                  </a:lnTo>
                  <a:lnTo>
                    <a:pt x="4550082" y="1999350"/>
                  </a:lnTo>
                  <a:lnTo>
                    <a:pt x="4543737" y="1952531"/>
                  </a:lnTo>
                  <a:lnTo>
                    <a:pt x="4536453" y="1906017"/>
                  </a:lnTo>
                  <a:lnTo>
                    <a:pt x="4528239" y="1859819"/>
                  </a:lnTo>
                  <a:lnTo>
                    <a:pt x="4519107" y="1813946"/>
                  </a:lnTo>
                  <a:lnTo>
                    <a:pt x="4509065" y="1768407"/>
                  </a:lnTo>
                  <a:lnTo>
                    <a:pt x="4498123" y="1723214"/>
                  </a:lnTo>
                  <a:lnTo>
                    <a:pt x="4486293" y="1678375"/>
                  </a:lnTo>
                  <a:lnTo>
                    <a:pt x="4473582" y="1633901"/>
                  </a:lnTo>
                  <a:lnTo>
                    <a:pt x="4460002" y="1589801"/>
                  </a:lnTo>
                  <a:lnTo>
                    <a:pt x="4445562" y="1546086"/>
                  </a:lnTo>
                  <a:lnTo>
                    <a:pt x="4430272" y="1502766"/>
                  </a:lnTo>
                  <a:lnTo>
                    <a:pt x="4414142" y="1459850"/>
                  </a:lnTo>
                  <a:lnTo>
                    <a:pt x="4397182" y="1417348"/>
                  </a:lnTo>
                  <a:lnTo>
                    <a:pt x="4379402" y="1375270"/>
                  </a:lnTo>
                  <a:lnTo>
                    <a:pt x="4360811" y="1333627"/>
                  </a:lnTo>
                  <a:lnTo>
                    <a:pt x="4341421" y="1292428"/>
                  </a:lnTo>
                  <a:lnTo>
                    <a:pt x="4321240" y="1251682"/>
                  </a:lnTo>
                  <a:lnTo>
                    <a:pt x="4300278" y="1211401"/>
                  </a:lnTo>
                  <a:lnTo>
                    <a:pt x="4278545" y="1171593"/>
                  </a:lnTo>
                  <a:lnTo>
                    <a:pt x="4256052" y="1132269"/>
                  </a:lnTo>
                  <a:lnTo>
                    <a:pt x="4232809" y="1093438"/>
                  </a:lnTo>
                  <a:lnTo>
                    <a:pt x="4208824" y="1055111"/>
                  </a:lnTo>
                  <a:lnTo>
                    <a:pt x="4184108" y="1017298"/>
                  </a:lnTo>
                  <a:lnTo>
                    <a:pt x="4158671" y="980008"/>
                  </a:lnTo>
                  <a:lnTo>
                    <a:pt x="4132523" y="943251"/>
                  </a:lnTo>
                  <a:lnTo>
                    <a:pt x="4105674" y="907038"/>
                  </a:lnTo>
                  <a:lnTo>
                    <a:pt x="4078134" y="871377"/>
                  </a:lnTo>
                  <a:lnTo>
                    <a:pt x="4049912" y="836280"/>
                  </a:lnTo>
                  <a:lnTo>
                    <a:pt x="4021018" y="801756"/>
                  </a:lnTo>
                  <a:lnTo>
                    <a:pt x="3991463" y="767815"/>
                  </a:lnTo>
                  <a:lnTo>
                    <a:pt x="3961256" y="734466"/>
                  </a:lnTo>
                  <a:lnTo>
                    <a:pt x="3930407" y="701720"/>
                  </a:lnTo>
                  <a:lnTo>
                    <a:pt x="3898927" y="669587"/>
                  </a:lnTo>
                  <a:lnTo>
                    <a:pt x="3866824" y="638077"/>
                  </a:lnTo>
                  <a:lnTo>
                    <a:pt x="3834110" y="607199"/>
                  </a:lnTo>
                  <a:lnTo>
                    <a:pt x="3800793" y="576963"/>
                  </a:lnTo>
                  <a:lnTo>
                    <a:pt x="3766884" y="547380"/>
                  </a:lnTo>
                  <a:lnTo>
                    <a:pt x="3732392" y="518459"/>
                  </a:lnTo>
                  <a:lnTo>
                    <a:pt x="3697329" y="490210"/>
                  </a:lnTo>
                  <a:lnTo>
                    <a:pt x="3661702" y="462643"/>
                  </a:lnTo>
                  <a:lnTo>
                    <a:pt x="3625523" y="435768"/>
                  </a:lnTo>
                  <a:lnTo>
                    <a:pt x="3588802" y="409595"/>
                  </a:lnTo>
                  <a:lnTo>
                    <a:pt x="3551547" y="384134"/>
                  </a:lnTo>
                  <a:lnTo>
                    <a:pt x="3513770" y="359395"/>
                  </a:lnTo>
                  <a:lnTo>
                    <a:pt x="3475479" y="335387"/>
                  </a:lnTo>
                  <a:lnTo>
                    <a:pt x="3436686" y="312121"/>
                  </a:lnTo>
                  <a:lnTo>
                    <a:pt x="3397399" y="289607"/>
                  </a:lnTo>
                  <a:lnTo>
                    <a:pt x="3357629" y="267854"/>
                  </a:lnTo>
                  <a:lnTo>
                    <a:pt x="3317386" y="246872"/>
                  </a:lnTo>
                  <a:lnTo>
                    <a:pt x="3276679" y="226672"/>
                  </a:lnTo>
                  <a:lnTo>
                    <a:pt x="3235519" y="207262"/>
                  </a:lnTo>
                  <a:lnTo>
                    <a:pt x="3193915" y="188654"/>
                  </a:lnTo>
                  <a:lnTo>
                    <a:pt x="3151878" y="170857"/>
                  </a:lnTo>
                  <a:lnTo>
                    <a:pt x="3109417" y="153881"/>
                  </a:lnTo>
                  <a:lnTo>
                    <a:pt x="3066541" y="137736"/>
                  </a:lnTo>
                  <a:lnTo>
                    <a:pt x="3023262" y="122431"/>
                  </a:lnTo>
                  <a:lnTo>
                    <a:pt x="2979589" y="107978"/>
                  </a:lnTo>
                  <a:lnTo>
                    <a:pt x="2935531" y="94384"/>
                  </a:lnTo>
                  <a:lnTo>
                    <a:pt x="2891100" y="81662"/>
                  </a:lnTo>
                  <a:lnTo>
                    <a:pt x="2846304" y="69820"/>
                  </a:lnTo>
                  <a:lnTo>
                    <a:pt x="2801153" y="58868"/>
                  </a:lnTo>
                  <a:lnTo>
                    <a:pt x="2755658" y="48816"/>
                  </a:lnTo>
                  <a:lnTo>
                    <a:pt x="2709828" y="39675"/>
                  </a:lnTo>
                  <a:lnTo>
                    <a:pt x="2663674" y="31454"/>
                  </a:lnTo>
                  <a:lnTo>
                    <a:pt x="2617205" y="24163"/>
                  </a:lnTo>
                  <a:lnTo>
                    <a:pt x="2570431" y="17812"/>
                  </a:lnTo>
                  <a:lnTo>
                    <a:pt x="2523362" y="12410"/>
                  </a:lnTo>
                  <a:lnTo>
                    <a:pt x="2476007" y="7969"/>
                  </a:lnTo>
                  <a:lnTo>
                    <a:pt x="2428378" y="4497"/>
                  </a:lnTo>
                  <a:lnTo>
                    <a:pt x="2380484" y="2005"/>
                  </a:lnTo>
                  <a:lnTo>
                    <a:pt x="2332334" y="503"/>
                  </a:lnTo>
                  <a:lnTo>
                    <a:pt x="2283938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14373" y="1651554"/>
              <a:ext cx="4568190" cy="4572635"/>
            </a:xfrm>
            <a:custGeom>
              <a:avLst/>
              <a:gdLst/>
              <a:ahLst/>
              <a:cxnLst/>
              <a:rect l="l" t="t" r="r" b="b"/>
              <a:pathLst>
                <a:path w="4568190" h="4572635">
                  <a:moveTo>
                    <a:pt x="0" y="2286116"/>
                  </a:moveTo>
                  <a:lnTo>
                    <a:pt x="502" y="2237674"/>
                  </a:lnTo>
                  <a:lnTo>
                    <a:pt x="2003" y="2189478"/>
                  </a:lnTo>
                  <a:lnTo>
                    <a:pt x="4493" y="2141538"/>
                  </a:lnTo>
                  <a:lnTo>
                    <a:pt x="7961" y="2093863"/>
                  </a:lnTo>
                  <a:lnTo>
                    <a:pt x="12399" y="2046464"/>
                  </a:lnTo>
                  <a:lnTo>
                    <a:pt x="17795" y="1999350"/>
                  </a:lnTo>
                  <a:lnTo>
                    <a:pt x="24140" y="1952531"/>
                  </a:lnTo>
                  <a:lnTo>
                    <a:pt x="31424" y="1906018"/>
                  </a:lnTo>
                  <a:lnTo>
                    <a:pt x="39637" y="1859819"/>
                  </a:lnTo>
                  <a:lnTo>
                    <a:pt x="48770" y="1813946"/>
                  </a:lnTo>
                  <a:lnTo>
                    <a:pt x="58812" y="1768408"/>
                  </a:lnTo>
                  <a:lnTo>
                    <a:pt x="69753" y="1723214"/>
                  </a:lnTo>
                  <a:lnTo>
                    <a:pt x="81584" y="1678375"/>
                  </a:lnTo>
                  <a:lnTo>
                    <a:pt x="94295" y="1633901"/>
                  </a:lnTo>
                  <a:lnTo>
                    <a:pt x="107875" y="1589802"/>
                  </a:lnTo>
                  <a:lnTo>
                    <a:pt x="122315" y="1546087"/>
                  </a:lnTo>
                  <a:lnTo>
                    <a:pt x="137605" y="1502766"/>
                  </a:lnTo>
                  <a:lnTo>
                    <a:pt x="153735" y="1459850"/>
                  </a:lnTo>
                  <a:lnTo>
                    <a:pt x="170695" y="1417348"/>
                  </a:lnTo>
                  <a:lnTo>
                    <a:pt x="188475" y="1375271"/>
                  </a:lnTo>
                  <a:lnTo>
                    <a:pt x="207065" y="1333627"/>
                  </a:lnTo>
                  <a:lnTo>
                    <a:pt x="226456" y="1292428"/>
                  </a:lnTo>
                  <a:lnTo>
                    <a:pt x="246637" y="1251682"/>
                  </a:lnTo>
                  <a:lnTo>
                    <a:pt x="267599" y="1211401"/>
                  </a:lnTo>
                  <a:lnTo>
                    <a:pt x="289331" y="1171593"/>
                  </a:lnTo>
                  <a:lnTo>
                    <a:pt x="311824" y="1132269"/>
                  </a:lnTo>
                  <a:lnTo>
                    <a:pt x="335068" y="1093439"/>
                  </a:lnTo>
                  <a:lnTo>
                    <a:pt x="359053" y="1055112"/>
                  </a:lnTo>
                  <a:lnTo>
                    <a:pt x="383768" y="1017298"/>
                  </a:lnTo>
                  <a:lnTo>
                    <a:pt x="409205" y="980008"/>
                  </a:lnTo>
                  <a:lnTo>
                    <a:pt x="435353" y="943252"/>
                  </a:lnTo>
                  <a:lnTo>
                    <a:pt x="462202" y="907038"/>
                  </a:lnTo>
                  <a:lnTo>
                    <a:pt x="489743" y="871378"/>
                  </a:lnTo>
                  <a:lnTo>
                    <a:pt x="517965" y="836281"/>
                  </a:lnTo>
                  <a:lnTo>
                    <a:pt x="546858" y="801756"/>
                  </a:lnTo>
                  <a:lnTo>
                    <a:pt x="576414" y="767815"/>
                  </a:lnTo>
                  <a:lnTo>
                    <a:pt x="606620" y="734466"/>
                  </a:lnTo>
                  <a:lnTo>
                    <a:pt x="637469" y="701721"/>
                  </a:lnTo>
                  <a:lnTo>
                    <a:pt x="668950" y="669587"/>
                  </a:lnTo>
                  <a:lnTo>
                    <a:pt x="701052" y="638077"/>
                  </a:lnTo>
                  <a:lnTo>
                    <a:pt x="733767" y="607199"/>
                  </a:lnTo>
                  <a:lnTo>
                    <a:pt x="767084" y="576963"/>
                  </a:lnTo>
                  <a:lnTo>
                    <a:pt x="800993" y="547380"/>
                  </a:lnTo>
                  <a:lnTo>
                    <a:pt x="835484" y="518459"/>
                  </a:lnTo>
                  <a:lnTo>
                    <a:pt x="870548" y="490210"/>
                  </a:lnTo>
                  <a:lnTo>
                    <a:pt x="906174" y="462643"/>
                  </a:lnTo>
                  <a:lnTo>
                    <a:pt x="942353" y="435768"/>
                  </a:lnTo>
                  <a:lnTo>
                    <a:pt x="979075" y="409595"/>
                  </a:lnTo>
                  <a:lnTo>
                    <a:pt x="1016329" y="384134"/>
                  </a:lnTo>
                  <a:lnTo>
                    <a:pt x="1054107" y="359395"/>
                  </a:lnTo>
                  <a:lnTo>
                    <a:pt x="1092397" y="335387"/>
                  </a:lnTo>
                  <a:lnTo>
                    <a:pt x="1131191" y="312121"/>
                  </a:lnTo>
                  <a:lnTo>
                    <a:pt x="1170477" y="289607"/>
                  </a:lnTo>
                  <a:lnTo>
                    <a:pt x="1210247" y="267854"/>
                  </a:lnTo>
                  <a:lnTo>
                    <a:pt x="1250490" y="246872"/>
                  </a:lnTo>
                  <a:lnTo>
                    <a:pt x="1291197" y="226672"/>
                  </a:lnTo>
                  <a:lnTo>
                    <a:pt x="1332357" y="207262"/>
                  </a:lnTo>
                  <a:lnTo>
                    <a:pt x="1373961" y="188654"/>
                  </a:lnTo>
                  <a:lnTo>
                    <a:pt x="1415999" y="170857"/>
                  </a:lnTo>
                  <a:lnTo>
                    <a:pt x="1458460" y="153881"/>
                  </a:lnTo>
                  <a:lnTo>
                    <a:pt x="1501335" y="137736"/>
                  </a:lnTo>
                  <a:lnTo>
                    <a:pt x="1544614" y="122431"/>
                  </a:lnTo>
                  <a:lnTo>
                    <a:pt x="1588288" y="107978"/>
                  </a:lnTo>
                  <a:lnTo>
                    <a:pt x="1632345" y="94384"/>
                  </a:lnTo>
                  <a:lnTo>
                    <a:pt x="1676777" y="81662"/>
                  </a:lnTo>
                  <a:lnTo>
                    <a:pt x="1721573" y="69820"/>
                  </a:lnTo>
                  <a:lnTo>
                    <a:pt x="1766724" y="58868"/>
                  </a:lnTo>
                  <a:lnTo>
                    <a:pt x="1812219" y="48816"/>
                  </a:lnTo>
                  <a:lnTo>
                    <a:pt x="1858048" y="39675"/>
                  </a:lnTo>
                  <a:lnTo>
                    <a:pt x="1904203" y="31454"/>
                  </a:lnTo>
                  <a:lnTo>
                    <a:pt x="1950672" y="24163"/>
                  </a:lnTo>
                  <a:lnTo>
                    <a:pt x="1997446" y="17812"/>
                  </a:lnTo>
                  <a:lnTo>
                    <a:pt x="2044515" y="12410"/>
                  </a:lnTo>
                  <a:lnTo>
                    <a:pt x="2091869" y="7969"/>
                  </a:lnTo>
                  <a:lnTo>
                    <a:pt x="2139499" y="4497"/>
                  </a:lnTo>
                  <a:lnTo>
                    <a:pt x="2187393" y="2005"/>
                  </a:lnTo>
                  <a:lnTo>
                    <a:pt x="2235543" y="503"/>
                  </a:lnTo>
                  <a:lnTo>
                    <a:pt x="2283939" y="0"/>
                  </a:lnTo>
                  <a:lnTo>
                    <a:pt x="2332334" y="503"/>
                  </a:lnTo>
                  <a:lnTo>
                    <a:pt x="2380484" y="2005"/>
                  </a:lnTo>
                  <a:lnTo>
                    <a:pt x="2428378" y="4497"/>
                  </a:lnTo>
                  <a:lnTo>
                    <a:pt x="2476008" y="7969"/>
                  </a:lnTo>
                  <a:lnTo>
                    <a:pt x="2523362" y="12410"/>
                  </a:lnTo>
                  <a:lnTo>
                    <a:pt x="2570431" y="17812"/>
                  </a:lnTo>
                  <a:lnTo>
                    <a:pt x="2617205" y="24163"/>
                  </a:lnTo>
                  <a:lnTo>
                    <a:pt x="2663674" y="31454"/>
                  </a:lnTo>
                  <a:lnTo>
                    <a:pt x="2709828" y="39675"/>
                  </a:lnTo>
                  <a:lnTo>
                    <a:pt x="2755658" y="48816"/>
                  </a:lnTo>
                  <a:lnTo>
                    <a:pt x="2801153" y="58868"/>
                  </a:lnTo>
                  <a:lnTo>
                    <a:pt x="2846304" y="69820"/>
                  </a:lnTo>
                  <a:lnTo>
                    <a:pt x="2891100" y="81662"/>
                  </a:lnTo>
                  <a:lnTo>
                    <a:pt x="2935531" y="94384"/>
                  </a:lnTo>
                  <a:lnTo>
                    <a:pt x="2979589" y="107978"/>
                  </a:lnTo>
                  <a:lnTo>
                    <a:pt x="3023262" y="122431"/>
                  </a:lnTo>
                  <a:lnTo>
                    <a:pt x="3066541" y="137736"/>
                  </a:lnTo>
                  <a:lnTo>
                    <a:pt x="3109417" y="153881"/>
                  </a:lnTo>
                  <a:lnTo>
                    <a:pt x="3151878" y="170857"/>
                  </a:lnTo>
                  <a:lnTo>
                    <a:pt x="3193916" y="188654"/>
                  </a:lnTo>
                  <a:lnTo>
                    <a:pt x="3235519" y="207262"/>
                  </a:lnTo>
                  <a:lnTo>
                    <a:pt x="3276680" y="226672"/>
                  </a:lnTo>
                  <a:lnTo>
                    <a:pt x="3317386" y="246872"/>
                  </a:lnTo>
                  <a:lnTo>
                    <a:pt x="3357629" y="267854"/>
                  </a:lnTo>
                  <a:lnTo>
                    <a:pt x="3397399" y="289607"/>
                  </a:lnTo>
                  <a:lnTo>
                    <a:pt x="3436686" y="312121"/>
                  </a:lnTo>
                  <a:lnTo>
                    <a:pt x="3475479" y="335387"/>
                  </a:lnTo>
                  <a:lnTo>
                    <a:pt x="3513770" y="359395"/>
                  </a:lnTo>
                  <a:lnTo>
                    <a:pt x="3551547" y="384134"/>
                  </a:lnTo>
                  <a:lnTo>
                    <a:pt x="3588802" y="409595"/>
                  </a:lnTo>
                  <a:lnTo>
                    <a:pt x="3625523" y="435768"/>
                  </a:lnTo>
                  <a:lnTo>
                    <a:pt x="3661702" y="462643"/>
                  </a:lnTo>
                  <a:lnTo>
                    <a:pt x="3697329" y="490210"/>
                  </a:lnTo>
                  <a:lnTo>
                    <a:pt x="3732393" y="518459"/>
                  </a:lnTo>
                  <a:lnTo>
                    <a:pt x="3766884" y="547380"/>
                  </a:lnTo>
                  <a:lnTo>
                    <a:pt x="3800793" y="576963"/>
                  </a:lnTo>
                  <a:lnTo>
                    <a:pt x="3834110" y="607199"/>
                  </a:lnTo>
                  <a:lnTo>
                    <a:pt x="3866825" y="638077"/>
                  </a:lnTo>
                  <a:lnTo>
                    <a:pt x="3898927" y="669587"/>
                  </a:lnTo>
                  <a:lnTo>
                    <a:pt x="3930408" y="701721"/>
                  </a:lnTo>
                  <a:lnTo>
                    <a:pt x="3961256" y="734466"/>
                  </a:lnTo>
                  <a:lnTo>
                    <a:pt x="3991463" y="767815"/>
                  </a:lnTo>
                  <a:lnTo>
                    <a:pt x="4021018" y="801756"/>
                  </a:lnTo>
                  <a:lnTo>
                    <a:pt x="4049912" y="836281"/>
                  </a:lnTo>
                  <a:lnTo>
                    <a:pt x="4078134" y="871378"/>
                  </a:lnTo>
                  <a:lnTo>
                    <a:pt x="4105674" y="907038"/>
                  </a:lnTo>
                  <a:lnTo>
                    <a:pt x="4132524" y="943252"/>
                  </a:lnTo>
                  <a:lnTo>
                    <a:pt x="4158672" y="980008"/>
                  </a:lnTo>
                  <a:lnTo>
                    <a:pt x="4184108" y="1017298"/>
                  </a:lnTo>
                  <a:lnTo>
                    <a:pt x="4208824" y="1055112"/>
                  </a:lnTo>
                  <a:lnTo>
                    <a:pt x="4232809" y="1093439"/>
                  </a:lnTo>
                  <a:lnTo>
                    <a:pt x="4256053" y="1132269"/>
                  </a:lnTo>
                  <a:lnTo>
                    <a:pt x="4278546" y="1171593"/>
                  </a:lnTo>
                  <a:lnTo>
                    <a:pt x="4300278" y="1211401"/>
                  </a:lnTo>
                  <a:lnTo>
                    <a:pt x="4321240" y="1251682"/>
                  </a:lnTo>
                  <a:lnTo>
                    <a:pt x="4341421" y="1292428"/>
                  </a:lnTo>
                  <a:lnTo>
                    <a:pt x="4360812" y="1333627"/>
                  </a:lnTo>
                  <a:lnTo>
                    <a:pt x="4379402" y="1375271"/>
                  </a:lnTo>
                  <a:lnTo>
                    <a:pt x="4397182" y="1417348"/>
                  </a:lnTo>
                  <a:lnTo>
                    <a:pt x="4414142" y="1459850"/>
                  </a:lnTo>
                  <a:lnTo>
                    <a:pt x="4430272" y="1502766"/>
                  </a:lnTo>
                  <a:lnTo>
                    <a:pt x="4445562" y="1546087"/>
                  </a:lnTo>
                  <a:lnTo>
                    <a:pt x="4460002" y="1589802"/>
                  </a:lnTo>
                  <a:lnTo>
                    <a:pt x="4473582" y="1633901"/>
                  </a:lnTo>
                  <a:lnTo>
                    <a:pt x="4486293" y="1678375"/>
                  </a:lnTo>
                  <a:lnTo>
                    <a:pt x="4498124" y="1723214"/>
                  </a:lnTo>
                  <a:lnTo>
                    <a:pt x="4509065" y="1768408"/>
                  </a:lnTo>
                  <a:lnTo>
                    <a:pt x="4519107" y="1813946"/>
                  </a:lnTo>
                  <a:lnTo>
                    <a:pt x="4528240" y="1859819"/>
                  </a:lnTo>
                  <a:lnTo>
                    <a:pt x="4536453" y="1906018"/>
                  </a:lnTo>
                  <a:lnTo>
                    <a:pt x="4543737" y="1952531"/>
                  </a:lnTo>
                  <a:lnTo>
                    <a:pt x="4550082" y="1999350"/>
                  </a:lnTo>
                  <a:lnTo>
                    <a:pt x="4555479" y="2046464"/>
                  </a:lnTo>
                  <a:lnTo>
                    <a:pt x="4559916" y="2093863"/>
                  </a:lnTo>
                  <a:lnTo>
                    <a:pt x="4563384" y="2141538"/>
                  </a:lnTo>
                  <a:lnTo>
                    <a:pt x="4565874" y="2189478"/>
                  </a:lnTo>
                  <a:lnTo>
                    <a:pt x="4567375" y="2237674"/>
                  </a:lnTo>
                  <a:lnTo>
                    <a:pt x="4567878" y="2286116"/>
                  </a:lnTo>
                  <a:lnTo>
                    <a:pt x="4567375" y="2334557"/>
                  </a:lnTo>
                  <a:lnTo>
                    <a:pt x="4565874" y="2382753"/>
                  </a:lnTo>
                  <a:lnTo>
                    <a:pt x="4563384" y="2430693"/>
                  </a:lnTo>
                  <a:lnTo>
                    <a:pt x="4559916" y="2478368"/>
                  </a:lnTo>
                  <a:lnTo>
                    <a:pt x="4555479" y="2525767"/>
                  </a:lnTo>
                  <a:lnTo>
                    <a:pt x="4550082" y="2572881"/>
                  </a:lnTo>
                  <a:lnTo>
                    <a:pt x="4543737" y="2619700"/>
                  </a:lnTo>
                  <a:lnTo>
                    <a:pt x="4536453" y="2666213"/>
                  </a:lnTo>
                  <a:lnTo>
                    <a:pt x="4528240" y="2712412"/>
                  </a:lnTo>
                  <a:lnTo>
                    <a:pt x="4519107" y="2758285"/>
                  </a:lnTo>
                  <a:lnTo>
                    <a:pt x="4509065" y="2803823"/>
                  </a:lnTo>
                  <a:lnTo>
                    <a:pt x="4498124" y="2849017"/>
                  </a:lnTo>
                  <a:lnTo>
                    <a:pt x="4486293" y="2893856"/>
                  </a:lnTo>
                  <a:lnTo>
                    <a:pt x="4473582" y="2938330"/>
                  </a:lnTo>
                  <a:lnTo>
                    <a:pt x="4460002" y="2982429"/>
                  </a:lnTo>
                  <a:lnTo>
                    <a:pt x="4445562" y="3026144"/>
                  </a:lnTo>
                  <a:lnTo>
                    <a:pt x="4430272" y="3069465"/>
                  </a:lnTo>
                  <a:lnTo>
                    <a:pt x="4414142" y="3112381"/>
                  </a:lnTo>
                  <a:lnTo>
                    <a:pt x="4397182" y="3154883"/>
                  </a:lnTo>
                  <a:lnTo>
                    <a:pt x="4379402" y="3196960"/>
                  </a:lnTo>
                  <a:lnTo>
                    <a:pt x="4360812" y="3238604"/>
                  </a:lnTo>
                  <a:lnTo>
                    <a:pt x="4341421" y="3279803"/>
                  </a:lnTo>
                  <a:lnTo>
                    <a:pt x="4321240" y="3320549"/>
                  </a:lnTo>
                  <a:lnTo>
                    <a:pt x="4300278" y="3360830"/>
                  </a:lnTo>
                  <a:lnTo>
                    <a:pt x="4278546" y="3400638"/>
                  </a:lnTo>
                  <a:lnTo>
                    <a:pt x="4256053" y="3439962"/>
                  </a:lnTo>
                  <a:lnTo>
                    <a:pt x="4232809" y="3478793"/>
                  </a:lnTo>
                  <a:lnTo>
                    <a:pt x="4208824" y="3517119"/>
                  </a:lnTo>
                  <a:lnTo>
                    <a:pt x="4184108" y="3554933"/>
                  </a:lnTo>
                  <a:lnTo>
                    <a:pt x="4158672" y="3592223"/>
                  </a:lnTo>
                  <a:lnTo>
                    <a:pt x="4132524" y="3628979"/>
                  </a:lnTo>
                  <a:lnTo>
                    <a:pt x="4105674" y="3665193"/>
                  </a:lnTo>
                  <a:lnTo>
                    <a:pt x="4078134" y="3700853"/>
                  </a:lnTo>
                  <a:lnTo>
                    <a:pt x="4049912" y="3735951"/>
                  </a:lnTo>
                  <a:lnTo>
                    <a:pt x="4021018" y="3770475"/>
                  </a:lnTo>
                  <a:lnTo>
                    <a:pt x="3991463" y="3804416"/>
                  </a:lnTo>
                  <a:lnTo>
                    <a:pt x="3961256" y="3837765"/>
                  </a:lnTo>
                  <a:lnTo>
                    <a:pt x="3930408" y="3870511"/>
                  </a:lnTo>
                  <a:lnTo>
                    <a:pt x="3898927" y="3902644"/>
                  </a:lnTo>
                  <a:lnTo>
                    <a:pt x="3866825" y="3934154"/>
                  </a:lnTo>
                  <a:lnTo>
                    <a:pt x="3834110" y="3965032"/>
                  </a:lnTo>
                  <a:lnTo>
                    <a:pt x="3800793" y="3995268"/>
                  </a:lnTo>
                  <a:lnTo>
                    <a:pt x="3766884" y="4024851"/>
                  </a:lnTo>
                  <a:lnTo>
                    <a:pt x="3732393" y="4053772"/>
                  </a:lnTo>
                  <a:lnTo>
                    <a:pt x="3697329" y="4082021"/>
                  </a:lnTo>
                  <a:lnTo>
                    <a:pt x="3661702" y="4109588"/>
                  </a:lnTo>
                  <a:lnTo>
                    <a:pt x="3625523" y="4136463"/>
                  </a:lnTo>
                  <a:lnTo>
                    <a:pt x="3588802" y="4162636"/>
                  </a:lnTo>
                  <a:lnTo>
                    <a:pt x="3551547" y="4188097"/>
                  </a:lnTo>
                  <a:lnTo>
                    <a:pt x="3513770" y="4212836"/>
                  </a:lnTo>
                  <a:lnTo>
                    <a:pt x="3475479" y="4236844"/>
                  </a:lnTo>
                  <a:lnTo>
                    <a:pt x="3436686" y="4260110"/>
                  </a:lnTo>
                  <a:lnTo>
                    <a:pt x="3397399" y="4282624"/>
                  </a:lnTo>
                  <a:lnTo>
                    <a:pt x="3357629" y="4304377"/>
                  </a:lnTo>
                  <a:lnTo>
                    <a:pt x="3317386" y="4325359"/>
                  </a:lnTo>
                  <a:lnTo>
                    <a:pt x="3276680" y="4345559"/>
                  </a:lnTo>
                  <a:lnTo>
                    <a:pt x="3235519" y="4364969"/>
                  </a:lnTo>
                  <a:lnTo>
                    <a:pt x="3193916" y="4383577"/>
                  </a:lnTo>
                  <a:lnTo>
                    <a:pt x="3151878" y="4401374"/>
                  </a:lnTo>
                  <a:lnTo>
                    <a:pt x="3109417" y="4418350"/>
                  </a:lnTo>
                  <a:lnTo>
                    <a:pt x="3066541" y="4434495"/>
                  </a:lnTo>
                  <a:lnTo>
                    <a:pt x="3023262" y="4449800"/>
                  </a:lnTo>
                  <a:lnTo>
                    <a:pt x="2979589" y="4464253"/>
                  </a:lnTo>
                  <a:lnTo>
                    <a:pt x="2935531" y="4477847"/>
                  </a:lnTo>
                  <a:lnTo>
                    <a:pt x="2891100" y="4490569"/>
                  </a:lnTo>
                  <a:lnTo>
                    <a:pt x="2846304" y="4502411"/>
                  </a:lnTo>
                  <a:lnTo>
                    <a:pt x="2801153" y="4513363"/>
                  </a:lnTo>
                  <a:lnTo>
                    <a:pt x="2755658" y="4523415"/>
                  </a:lnTo>
                  <a:lnTo>
                    <a:pt x="2709828" y="4532556"/>
                  </a:lnTo>
                  <a:lnTo>
                    <a:pt x="2663674" y="4540777"/>
                  </a:lnTo>
                  <a:lnTo>
                    <a:pt x="2617205" y="4548068"/>
                  </a:lnTo>
                  <a:lnTo>
                    <a:pt x="2570431" y="4554419"/>
                  </a:lnTo>
                  <a:lnTo>
                    <a:pt x="2523362" y="4559821"/>
                  </a:lnTo>
                  <a:lnTo>
                    <a:pt x="2476008" y="4564262"/>
                  </a:lnTo>
                  <a:lnTo>
                    <a:pt x="2428378" y="4567734"/>
                  </a:lnTo>
                  <a:lnTo>
                    <a:pt x="2380484" y="4570226"/>
                  </a:lnTo>
                  <a:lnTo>
                    <a:pt x="2332334" y="4571729"/>
                  </a:lnTo>
                  <a:lnTo>
                    <a:pt x="2283939" y="4572232"/>
                  </a:lnTo>
                  <a:lnTo>
                    <a:pt x="2235543" y="4571729"/>
                  </a:lnTo>
                  <a:lnTo>
                    <a:pt x="2187393" y="4570226"/>
                  </a:lnTo>
                  <a:lnTo>
                    <a:pt x="2139499" y="4567734"/>
                  </a:lnTo>
                  <a:lnTo>
                    <a:pt x="2091869" y="4564262"/>
                  </a:lnTo>
                  <a:lnTo>
                    <a:pt x="2044515" y="4559821"/>
                  </a:lnTo>
                  <a:lnTo>
                    <a:pt x="1997446" y="4554419"/>
                  </a:lnTo>
                  <a:lnTo>
                    <a:pt x="1950672" y="4548068"/>
                  </a:lnTo>
                  <a:lnTo>
                    <a:pt x="1904203" y="4540777"/>
                  </a:lnTo>
                  <a:lnTo>
                    <a:pt x="1858048" y="4532556"/>
                  </a:lnTo>
                  <a:lnTo>
                    <a:pt x="1812219" y="4523415"/>
                  </a:lnTo>
                  <a:lnTo>
                    <a:pt x="1766724" y="4513363"/>
                  </a:lnTo>
                  <a:lnTo>
                    <a:pt x="1721573" y="4502411"/>
                  </a:lnTo>
                  <a:lnTo>
                    <a:pt x="1676777" y="4490569"/>
                  </a:lnTo>
                  <a:lnTo>
                    <a:pt x="1632345" y="4477847"/>
                  </a:lnTo>
                  <a:lnTo>
                    <a:pt x="1588288" y="4464253"/>
                  </a:lnTo>
                  <a:lnTo>
                    <a:pt x="1544614" y="4449800"/>
                  </a:lnTo>
                  <a:lnTo>
                    <a:pt x="1501335" y="4434495"/>
                  </a:lnTo>
                  <a:lnTo>
                    <a:pt x="1458460" y="4418350"/>
                  </a:lnTo>
                  <a:lnTo>
                    <a:pt x="1415999" y="4401374"/>
                  </a:lnTo>
                  <a:lnTo>
                    <a:pt x="1373961" y="4383577"/>
                  </a:lnTo>
                  <a:lnTo>
                    <a:pt x="1332357" y="4364969"/>
                  </a:lnTo>
                  <a:lnTo>
                    <a:pt x="1291197" y="4345559"/>
                  </a:lnTo>
                  <a:lnTo>
                    <a:pt x="1250490" y="4325359"/>
                  </a:lnTo>
                  <a:lnTo>
                    <a:pt x="1210247" y="4304377"/>
                  </a:lnTo>
                  <a:lnTo>
                    <a:pt x="1170477" y="4282624"/>
                  </a:lnTo>
                  <a:lnTo>
                    <a:pt x="1131191" y="4260110"/>
                  </a:lnTo>
                  <a:lnTo>
                    <a:pt x="1092397" y="4236844"/>
                  </a:lnTo>
                  <a:lnTo>
                    <a:pt x="1054107" y="4212836"/>
                  </a:lnTo>
                  <a:lnTo>
                    <a:pt x="1016329" y="4188097"/>
                  </a:lnTo>
                  <a:lnTo>
                    <a:pt x="979075" y="4162636"/>
                  </a:lnTo>
                  <a:lnTo>
                    <a:pt x="942353" y="4136463"/>
                  </a:lnTo>
                  <a:lnTo>
                    <a:pt x="906174" y="4109588"/>
                  </a:lnTo>
                  <a:lnTo>
                    <a:pt x="870548" y="4082021"/>
                  </a:lnTo>
                  <a:lnTo>
                    <a:pt x="835484" y="4053772"/>
                  </a:lnTo>
                  <a:lnTo>
                    <a:pt x="800993" y="4024851"/>
                  </a:lnTo>
                  <a:lnTo>
                    <a:pt x="767084" y="3995268"/>
                  </a:lnTo>
                  <a:lnTo>
                    <a:pt x="733767" y="3965032"/>
                  </a:lnTo>
                  <a:lnTo>
                    <a:pt x="701052" y="3934154"/>
                  </a:lnTo>
                  <a:lnTo>
                    <a:pt x="668950" y="3902644"/>
                  </a:lnTo>
                  <a:lnTo>
                    <a:pt x="637469" y="3870511"/>
                  </a:lnTo>
                  <a:lnTo>
                    <a:pt x="606620" y="3837765"/>
                  </a:lnTo>
                  <a:lnTo>
                    <a:pt x="576414" y="3804416"/>
                  </a:lnTo>
                  <a:lnTo>
                    <a:pt x="546858" y="3770475"/>
                  </a:lnTo>
                  <a:lnTo>
                    <a:pt x="517965" y="3735951"/>
                  </a:lnTo>
                  <a:lnTo>
                    <a:pt x="489743" y="3700853"/>
                  </a:lnTo>
                  <a:lnTo>
                    <a:pt x="462202" y="3665193"/>
                  </a:lnTo>
                  <a:lnTo>
                    <a:pt x="435353" y="3628979"/>
                  </a:lnTo>
                  <a:lnTo>
                    <a:pt x="409205" y="3592223"/>
                  </a:lnTo>
                  <a:lnTo>
                    <a:pt x="383768" y="3554933"/>
                  </a:lnTo>
                  <a:lnTo>
                    <a:pt x="359053" y="3517119"/>
                  </a:lnTo>
                  <a:lnTo>
                    <a:pt x="335068" y="3478793"/>
                  </a:lnTo>
                  <a:lnTo>
                    <a:pt x="311824" y="3439962"/>
                  </a:lnTo>
                  <a:lnTo>
                    <a:pt x="289331" y="3400638"/>
                  </a:lnTo>
                  <a:lnTo>
                    <a:pt x="267599" y="3360830"/>
                  </a:lnTo>
                  <a:lnTo>
                    <a:pt x="246637" y="3320549"/>
                  </a:lnTo>
                  <a:lnTo>
                    <a:pt x="226456" y="3279803"/>
                  </a:lnTo>
                  <a:lnTo>
                    <a:pt x="207065" y="3238604"/>
                  </a:lnTo>
                  <a:lnTo>
                    <a:pt x="188475" y="3196960"/>
                  </a:lnTo>
                  <a:lnTo>
                    <a:pt x="170695" y="3154883"/>
                  </a:lnTo>
                  <a:lnTo>
                    <a:pt x="153735" y="3112381"/>
                  </a:lnTo>
                  <a:lnTo>
                    <a:pt x="137605" y="3069465"/>
                  </a:lnTo>
                  <a:lnTo>
                    <a:pt x="122315" y="3026144"/>
                  </a:lnTo>
                  <a:lnTo>
                    <a:pt x="107875" y="2982429"/>
                  </a:lnTo>
                  <a:lnTo>
                    <a:pt x="94295" y="2938330"/>
                  </a:lnTo>
                  <a:lnTo>
                    <a:pt x="81584" y="2893856"/>
                  </a:lnTo>
                  <a:lnTo>
                    <a:pt x="69753" y="2849017"/>
                  </a:lnTo>
                  <a:lnTo>
                    <a:pt x="58812" y="2803823"/>
                  </a:lnTo>
                  <a:lnTo>
                    <a:pt x="48770" y="2758285"/>
                  </a:lnTo>
                  <a:lnTo>
                    <a:pt x="39637" y="2712412"/>
                  </a:lnTo>
                  <a:lnTo>
                    <a:pt x="31424" y="2666213"/>
                  </a:lnTo>
                  <a:lnTo>
                    <a:pt x="24140" y="2619700"/>
                  </a:lnTo>
                  <a:lnTo>
                    <a:pt x="17795" y="2572881"/>
                  </a:lnTo>
                  <a:lnTo>
                    <a:pt x="12399" y="2525767"/>
                  </a:lnTo>
                  <a:lnTo>
                    <a:pt x="7961" y="2478368"/>
                  </a:lnTo>
                  <a:lnTo>
                    <a:pt x="4493" y="2430693"/>
                  </a:lnTo>
                  <a:lnTo>
                    <a:pt x="2003" y="2382753"/>
                  </a:lnTo>
                  <a:lnTo>
                    <a:pt x="502" y="2334557"/>
                  </a:lnTo>
                  <a:lnTo>
                    <a:pt x="0" y="2286116"/>
                  </a:lnTo>
                  <a:close/>
                </a:path>
              </a:pathLst>
            </a:custGeom>
            <a:ln w="127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59614" y="1101343"/>
              <a:ext cx="5486400" cy="5476875"/>
            </a:xfrm>
            <a:custGeom>
              <a:avLst/>
              <a:gdLst/>
              <a:ahLst/>
              <a:cxnLst/>
              <a:rect l="l" t="t" r="r" b="b"/>
              <a:pathLst>
                <a:path w="5486400" h="5476875">
                  <a:moveTo>
                    <a:pt x="5486400" y="2836329"/>
                  </a:moveTo>
                  <a:lnTo>
                    <a:pt x="5295900" y="2741079"/>
                  </a:lnTo>
                  <a:lnTo>
                    <a:pt x="5356860" y="2817279"/>
                  </a:lnTo>
                  <a:lnTo>
                    <a:pt x="2657741" y="2817279"/>
                  </a:lnTo>
                  <a:lnTo>
                    <a:pt x="2657741" y="129540"/>
                  </a:lnTo>
                  <a:lnTo>
                    <a:pt x="2733941" y="190500"/>
                  </a:lnTo>
                  <a:lnTo>
                    <a:pt x="2703461" y="129540"/>
                  </a:lnTo>
                  <a:lnTo>
                    <a:pt x="2638691" y="0"/>
                  </a:lnTo>
                  <a:lnTo>
                    <a:pt x="2543441" y="190500"/>
                  </a:lnTo>
                  <a:lnTo>
                    <a:pt x="2619641" y="129540"/>
                  </a:lnTo>
                  <a:lnTo>
                    <a:pt x="2619641" y="2817279"/>
                  </a:lnTo>
                  <a:lnTo>
                    <a:pt x="0" y="2817279"/>
                  </a:lnTo>
                  <a:lnTo>
                    <a:pt x="0" y="2855379"/>
                  </a:lnTo>
                  <a:lnTo>
                    <a:pt x="2619641" y="2855379"/>
                  </a:lnTo>
                  <a:lnTo>
                    <a:pt x="2619641" y="5476811"/>
                  </a:lnTo>
                  <a:lnTo>
                    <a:pt x="2657741" y="5476811"/>
                  </a:lnTo>
                  <a:lnTo>
                    <a:pt x="2657741" y="2855379"/>
                  </a:lnTo>
                  <a:lnTo>
                    <a:pt x="5356860" y="2855379"/>
                  </a:lnTo>
                  <a:lnTo>
                    <a:pt x="5295900" y="2931579"/>
                  </a:lnTo>
                  <a:lnTo>
                    <a:pt x="5486400" y="283632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901380" y="1188093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69076" y="6178191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183324" y="1903934"/>
            <a:ext cx="3693160" cy="2984500"/>
            <a:chOff x="7183324" y="1903934"/>
            <a:chExt cx="3693160" cy="2984500"/>
          </a:xfrm>
        </p:grpSpPr>
        <p:sp>
          <p:nvSpPr>
            <p:cNvPr id="21" name="object 21"/>
            <p:cNvSpPr/>
            <p:nvPr/>
          </p:nvSpPr>
          <p:spPr>
            <a:xfrm>
              <a:off x="7183324" y="2321143"/>
              <a:ext cx="1672589" cy="1673860"/>
            </a:xfrm>
            <a:custGeom>
              <a:avLst/>
              <a:gdLst/>
              <a:ahLst/>
              <a:cxnLst/>
              <a:rect l="l" t="t" r="r" b="b"/>
              <a:pathLst>
                <a:path w="1672590" h="1673860">
                  <a:moveTo>
                    <a:pt x="131933" y="105105"/>
                  </a:moveTo>
                  <a:lnTo>
                    <a:pt x="78078" y="105105"/>
                  </a:lnTo>
                  <a:lnTo>
                    <a:pt x="1563838" y="1592281"/>
                  </a:lnTo>
                  <a:lnTo>
                    <a:pt x="1562033" y="1594996"/>
                  </a:lnTo>
                  <a:lnTo>
                    <a:pt x="1558103" y="1611022"/>
                  </a:lnTo>
                  <a:lnTo>
                    <a:pt x="1558879" y="1627415"/>
                  </a:lnTo>
                  <a:lnTo>
                    <a:pt x="1564364" y="1643080"/>
                  </a:lnTo>
                  <a:lnTo>
                    <a:pt x="1593457" y="1669482"/>
                  </a:lnTo>
                  <a:lnTo>
                    <a:pt x="1614961" y="1673677"/>
                  </a:lnTo>
                  <a:lnTo>
                    <a:pt x="1625912" y="1672626"/>
                  </a:lnTo>
                  <a:lnTo>
                    <a:pt x="1667943" y="1638058"/>
                  </a:lnTo>
                  <a:lnTo>
                    <a:pt x="1672138" y="1616554"/>
                  </a:lnTo>
                  <a:lnTo>
                    <a:pt x="1667964" y="1595047"/>
                  </a:lnTo>
                  <a:lnTo>
                    <a:pt x="1655419" y="1576136"/>
                  </a:lnTo>
                  <a:lnTo>
                    <a:pt x="1641590" y="1565928"/>
                  </a:lnTo>
                  <a:lnTo>
                    <a:pt x="1639952" y="1565353"/>
                  </a:lnTo>
                  <a:lnTo>
                    <a:pt x="1590791" y="1565353"/>
                  </a:lnTo>
                  <a:lnTo>
                    <a:pt x="131933" y="105105"/>
                  </a:lnTo>
                  <a:close/>
                </a:path>
                <a:path w="1672590" h="1673860">
                  <a:moveTo>
                    <a:pt x="1609537" y="1559636"/>
                  </a:moveTo>
                  <a:lnTo>
                    <a:pt x="1593508" y="1563551"/>
                  </a:lnTo>
                  <a:lnTo>
                    <a:pt x="1590791" y="1565353"/>
                  </a:lnTo>
                  <a:lnTo>
                    <a:pt x="1639952" y="1565353"/>
                  </a:lnTo>
                  <a:lnTo>
                    <a:pt x="1625930" y="1560428"/>
                  </a:lnTo>
                  <a:lnTo>
                    <a:pt x="1609537" y="1559636"/>
                  </a:lnTo>
                  <a:close/>
                </a:path>
                <a:path w="1672590" h="1673860">
                  <a:moveTo>
                    <a:pt x="0" y="0"/>
                  </a:moveTo>
                  <a:lnTo>
                    <a:pt x="67255" y="202087"/>
                  </a:lnTo>
                  <a:lnTo>
                    <a:pt x="78078" y="105105"/>
                  </a:lnTo>
                  <a:lnTo>
                    <a:pt x="131933" y="105105"/>
                  </a:lnTo>
                  <a:lnTo>
                    <a:pt x="107716" y="80864"/>
                  </a:lnTo>
                  <a:lnTo>
                    <a:pt x="80783" y="80864"/>
                  </a:lnTo>
                  <a:lnTo>
                    <a:pt x="107711" y="80859"/>
                  </a:lnTo>
                  <a:lnTo>
                    <a:pt x="105031" y="78177"/>
                  </a:lnTo>
                  <a:lnTo>
                    <a:pt x="202023" y="67448"/>
                  </a:lnTo>
                  <a:lnTo>
                    <a:pt x="0" y="0"/>
                  </a:lnTo>
                  <a:close/>
                </a:path>
                <a:path w="1672590" h="1673860">
                  <a:moveTo>
                    <a:pt x="107711" y="80859"/>
                  </a:moveTo>
                  <a:lnTo>
                    <a:pt x="80783" y="80864"/>
                  </a:lnTo>
                  <a:lnTo>
                    <a:pt x="107716" y="80864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64391" y="1903934"/>
              <a:ext cx="1091565" cy="2091055"/>
            </a:xfrm>
            <a:custGeom>
              <a:avLst/>
              <a:gdLst/>
              <a:ahLst/>
              <a:cxnLst/>
              <a:rect l="l" t="t" r="r" b="b"/>
              <a:pathLst>
                <a:path w="1091565" h="2091054">
                  <a:moveTo>
                    <a:pt x="0" y="0"/>
                  </a:moveTo>
                  <a:lnTo>
                    <a:pt x="1423" y="212981"/>
                  </a:lnTo>
                  <a:lnTo>
                    <a:pt x="41723" y="124108"/>
                  </a:lnTo>
                  <a:lnTo>
                    <a:pt x="992784" y="1994855"/>
                  </a:lnTo>
                  <a:lnTo>
                    <a:pt x="990227" y="1996878"/>
                  </a:lnTo>
                  <a:lnTo>
                    <a:pt x="981531" y="2010901"/>
                  </a:lnTo>
                  <a:lnTo>
                    <a:pt x="977197" y="2026730"/>
                  </a:lnTo>
                  <a:lnTo>
                    <a:pt x="977566" y="2043323"/>
                  </a:lnTo>
                  <a:lnTo>
                    <a:pt x="1006158" y="2083698"/>
                  </a:lnTo>
                  <a:lnTo>
                    <a:pt x="1037955" y="2090760"/>
                  </a:lnTo>
                  <a:lnTo>
                    <a:pt x="1045361" y="2090239"/>
                  </a:lnTo>
                  <a:lnTo>
                    <a:pt x="1088258" y="2051448"/>
                  </a:lnTo>
                  <a:lnTo>
                    <a:pt x="1090944" y="2029704"/>
                  </a:lnTo>
                  <a:lnTo>
                    <a:pt x="1084867" y="2007839"/>
                  </a:lnTo>
                  <a:lnTo>
                    <a:pt x="1074874" y="1993854"/>
                  </a:lnTo>
                  <a:lnTo>
                    <a:pt x="1061685" y="1983778"/>
                  </a:lnTo>
                  <a:lnTo>
                    <a:pt x="1046342" y="1977952"/>
                  </a:lnTo>
                  <a:lnTo>
                    <a:pt x="1029887" y="1976715"/>
                  </a:lnTo>
                  <a:lnTo>
                    <a:pt x="1026746" y="1977589"/>
                  </a:lnTo>
                  <a:lnTo>
                    <a:pt x="75686" y="106841"/>
                  </a:lnTo>
                  <a:lnTo>
                    <a:pt x="171239" y="1266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741168" y="3880525"/>
              <a:ext cx="2135505" cy="1007744"/>
            </a:xfrm>
            <a:custGeom>
              <a:avLst/>
              <a:gdLst/>
              <a:ahLst/>
              <a:cxnLst/>
              <a:rect l="l" t="t" r="r" b="b"/>
              <a:pathLst>
                <a:path w="2135504" h="1007745">
                  <a:moveTo>
                    <a:pt x="190066" y="96511"/>
                  </a:moveTo>
                  <a:lnTo>
                    <a:pt x="97821" y="96511"/>
                  </a:lnTo>
                  <a:lnTo>
                    <a:pt x="2009193" y="963358"/>
                  </a:lnTo>
                  <a:lnTo>
                    <a:pt x="1922203" y="1007577"/>
                  </a:lnTo>
                  <a:lnTo>
                    <a:pt x="2135035" y="999512"/>
                  </a:lnTo>
                  <a:lnTo>
                    <a:pt x="2096755" y="952308"/>
                  </a:lnTo>
                  <a:lnTo>
                    <a:pt x="2030933" y="952308"/>
                  </a:lnTo>
                  <a:lnTo>
                    <a:pt x="2096745" y="952295"/>
                  </a:lnTo>
                  <a:lnTo>
                    <a:pt x="2077578" y="928659"/>
                  </a:lnTo>
                  <a:lnTo>
                    <a:pt x="2024930" y="928659"/>
                  </a:lnTo>
                  <a:lnTo>
                    <a:pt x="190066" y="96511"/>
                  </a:lnTo>
                  <a:close/>
                </a:path>
                <a:path w="2135504" h="1007745">
                  <a:moveTo>
                    <a:pt x="2096745" y="952295"/>
                  </a:moveTo>
                  <a:lnTo>
                    <a:pt x="2030933" y="952308"/>
                  </a:lnTo>
                  <a:lnTo>
                    <a:pt x="2096755" y="952308"/>
                  </a:lnTo>
                  <a:close/>
                </a:path>
                <a:path w="2135504" h="1007745">
                  <a:moveTo>
                    <a:pt x="2000885" y="834085"/>
                  </a:moveTo>
                  <a:lnTo>
                    <a:pt x="2024930" y="928659"/>
                  </a:lnTo>
                  <a:lnTo>
                    <a:pt x="2077578" y="928659"/>
                  </a:lnTo>
                  <a:lnTo>
                    <a:pt x="2000885" y="834085"/>
                  </a:lnTo>
                  <a:close/>
                </a:path>
                <a:path w="2135504" h="1007745">
                  <a:moveTo>
                    <a:pt x="58634" y="0"/>
                  </a:moveTo>
                  <a:lnTo>
                    <a:pt x="14456" y="19124"/>
                  </a:lnTo>
                  <a:lnTo>
                    <a:pt x="0" y="55655"/>
                  </a:lnTo>
                  <a:lnTo>
                    <a:pt x="3651" y="77257"/>
                  </a:lnTo>
                  <a:lnTo>
                    <a:pt x="15135" y="95915"/>
                  </a:lnTo>
                  <a:lnTo>
                    <a:pt x="33539" y="109193"/>
                  </a:lnTo>
                  <a:lnTo>
                    <a:pt x="50078" y="113872"/>
                  </a:lnTo>
                  <a:lnTo>
                    <a:pt x="66671" y="113501"/>
                  </a:lnTo>
                  <a:lnTo>
                    <a:pt x="82292" y="108466"/>
                  </a:lnTo>
                  <a:lnTo>
                    <a:pt x="95914" y="99153"/>
                  </a:lnTo>
                  <a:lnTo>
                    <a:pt x="97821" y="96511"/>
                  </a:lnTo>
                  <a:lnTo>
                    <a:pt x="190066" y="96511"/>
                  </a:lnTo>
                  <a:lnTo>
                    <a:pt x="109874" y="60142"/>
                  </a:lnTo>
                  <a:lnTo>
                    <a:pt x="110638" y="37033"/>
                  </a:lnTo>
                  <a:lnTo>
                    <a:pt x="105818" y="27184"/>
                  </a:lnTo>
                  <a:lnTo>
                    <a:pt x="73563" y="1838"/>
                  </a:lnTo>
                  <a:lnTo>
                    <a:pt x="66056" y="190"/>
                  </a:lnTo>
                  <a:lnTo>
                    <a:pt x="58634" y="0"/>
                  </a:lnTo>
                  <a:close/>
                </a:path>
              </a:pathLst>
            </a:custGeom>
            <a:solidFill>
              <a:srgbClr val="EFAF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452976" y="1344671"/>
            <a:ext cx="4883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r>
              <a:rPr sz="3450" spc="-37" baseline="-16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2</a:t>
            </a:r>
            <a:endParaRPr sz="3450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29239" y="1755513"/>
            <a:ext cx="271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𝐪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00496" y="3831154"/>
            <a:ext cx="497840" cy="1278255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1445"/>
              </a:spcBef>
            </a:pPr>
            <a:r>
              <a:rPr sz="2400" spc="-50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1795"/>
              </a:spcBef>
            </a:pPr>
            <a:r>
              <a:rPr sz="3200" spc="-400" dirty="0">
                <a:solidFill>
                  <a:srgbClr val="EFAFED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r>
              <a:rPr lang="en-IN" sz="2400" spc="-400" dirty="0">
                <a:solidFill>
                  <a:srgbClr val="EFAFED"/>
                </a:solidFill>
                <a:latin typeface="Cambria Math" panose="02040503050406030204"/>
                <a:cs typeface="Cambria Math" panose="02040503050406030204"/>
              </a:rPr>
              <a:t>2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617398" y="3880108"/>
            <a:ext cx="2238375" cy="823594"/>
          </a:xfrm>
          <a:custGeom>
            <a:avLst/>
            <a:gdLst/>
            <a:ahLst/>
            <a:cxnLst/>
            <a:rect l="l" t="t" r="r" b="b"/>
            <a:pathLst>
              <a:path w="2238375" h="823595">
                <a:moveTo>
                  <a:pt x="2177745" y="0"/>
                </a:moveTo>
                <a:lnTo>
                  <a:pt x="2135482" y="22879"/>
                </a:lnTo>
                <a:lnTo>
                  <a:pt x="2128149" y="55265"/>
                </a:lnTo>
                <a:lnTo>
                  <a:pt x="116644" y="734244"/>
                </a:lnTo>
                <a:lnTo>
                  <a:pt x="150032" y="642550"/>
                </a:lnTo>
                <a:lnTo>
                  <a:pt x="0" y="793723"/>
                </a:lnTo>
                <a:lnTo>
                  <a:pt x="210957" y="823045"/>
                </a:lnTo>
                <a:lnTo>
                  <a:pt x="128828" y="770342"/>
                </a:lnTo>
                <a:lnTo>
                  <a:pt x="2136501" y="92657"/>
                </a:lnTo>
                <a:lnTo>
                  <a:pt x="2138135" y="95479"/>
                </a:lnTo>
                <a:lnTo>
                  <a:pt x="2150756" y="106108"/>
                </a:lnTo>
                <a:lnTo>
                  <a:pt x="2165794" y="112681"/>
                </a:lnTo>
                <a:lnTo>
                  <a:pt x="2182267" y="114710"/>
                </a:lnTo>
                <a:lnTo>
                  <a:pt x="2199190" y="111709"/>
                </a:lnTo>
                <a:lnTo>
                  <a:pt x="2218831" y="100339"/>
                </a:lnTo>
                <a:lnTo>
                  <a:pt x="2232125" y="82925"/>
                </a:lnTo>
                <a:lnTo>
                  <a:pt x="2237920" y="61796"/>
                </a:lnTo>
                <a:lnTo>
                  <a:pt x="2235061" y="39283"/>
                </a:lnTo>
                <a:lnTo>
                  <a:pt x="2227192" y="24003"/>
                </a:lnTo>
                <a:lnTo>
                  <a:pt x="2215594" y="12130"/>
                </a:lnTo>
                <a:lnTo>
                  <a:pt x="2201252" y="4151"/>
                </a:lnTo>
                <a:lnTo>
                  <a:pt x="2185149" y="553"/>
                </a:lnTo>
                <a:lnTo>
                  <a:pt x="2177745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075499" y="3866592"/>
            <a:ext cx="497840" cy="10922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820"/>
              </a:spcBef>
            </a:pPr>
            <a:r>
              <a:rPr sz="2400" spc="-25" dirty="0">
                <a:solidFill>
                  <a:srgbClr val="595959"/>
                </a:solidFill>
                <a:latin typeface="Cambria Math" panose="02040503050406030204"/>
                <a:cs typeface="Cambria Math" panose="02040503050406030204"/>
              </a:rPr>
              <a:t>−1</a:t>
            </a:r>
            <a:endParaRPr sz="2400" dirty="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960"/>
              </a:spcBef>
            </a:pPr>
            <a:r>
              <a:rPr sz="3200" spc="-25" dirty="0">
                <a:solidFill>
                  <a:srgbClr val="ED7D31"/>
                </a:solidFill>
                <a:latin typeface="Cambria Math" panose="02040503050406030204"/>
                <a:cs typeface="Cambria Math" panose="02040503050406030204"/>
              </a:rPr>
              <a:t>𝛍</a:t>
            </a:r>
            <a:r>
              <a:rPr lang="en-IN" sz="3450" spc="-37" baseline="-16000" dirty="0">
                <a:solidFill>
                  <a:srgbClr val="ED7D31"/>
                </a:solidFill>
                <a:latin typeface="Cambria Math" panose="02040503050406030204"/>
                <a:cs typeface="Cambria Math" panose="02040503050406030204"/>
              </a:rPr>
              <a:t>3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669FAB-0A15-4BB2-841B-BECF7EC3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19" y="1410303"/>
            <a:ext cx="4568191" cy="270424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1490" y="208326"/>
            <a:ext cx="8352155" cy="815975"/>
          </a:xfrm>
          <a:custGeom>
            <a:avLst/>
            <a:gdLst/>
            <a:ahLst/>
            <a:cxnLst/>
            <a:rect l="l" t="t" r="r" b="b"/>
            <a:pathLst>
              <a:path w="8352155" h="815975">
                <a:moveTo>
                  <a:pt x="8351977" y="0"/>
                </a:moveTo>
                <a:lnTo>
                  <a:pt x="0" y="0"/>
                </a:lnTo>
                <a:lnTo>
                  <a:pt x="0" y="815599"/>
                </a:lnTo>
                <a:lnTo>
                  <a:pt x="8351977" y="815599"/>
                </a:lnTo>
                <a:lnTo>
                  <a:pt x="8351977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7355" y="392328"/>
            <a:ext cx="6520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 panose="020F0502020204030204"/>
                <a:cs typeface="Calibri" panose="020F0502020204030204"/>
              </a:rPr>
              <a:t>Are</a:t>
            </a:r>
            <a:r>
              <a:rPr sz="3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they</a:t>
            </a:r>
            <a:r>
              <a:rPr sz="3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the</a:t>
            </a:r>
            <a:r>
              <a:rPr sz="3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same</a:t>
            </a:r>
            <a:r>
              <a:rPr sz="3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kind</a:t>
            </a:r>
            <a:r>
              <a:rPr sz="3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of</a:t>
            </a:r>
            <a:r>
              <a:rPr sz="3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spc="-10" dirty="0">
                <a:latin typeface="Calibri" panose="020F0502020204030204"/>
                <a:cs typeface="Calibri" panose="020F0502020204030204"/>
              </a:rPr>
              <a:t>animal?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491" y="1596949"/>
            <a:ext cx="3813578" cy="25423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9888" y="1596949"/>
            <a:ext cx="3813578" cy="2542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1D38B1-07C4-4F8A-AEA5-7463441CFB41}"/>
              </a:ext>
            </a:extLst>
          </p:cNvPr>
          <p:cNvSpPr txBox="1"/>
          <p:nvPr/>
        </p:nvSpPr>
        <p:spPr>
          <a:xfrm>
            <a:off x="955963" y="4817192"/>
            <a:ext cx="9634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When the model sees two images, it does not know they are squirrels.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However, the model knows they look alike.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The model can tell you with high confidence that they are the same kind of objects.</a:t>
            </a:r>
            <a:endParaRPr lang="en-IN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8368" y="2571718"/>
            <a:ext cx="2773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Fine-</a:t>
            </a:r>
            <a:r>
              <a:rPr sz="3600" spc="165" dirty="0"/>
              <a:t>Tuning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186021" y="4482543"/>
            <a:ext cx="9792970" cy="143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 panose="020F0502020204030204"/>
                <a:cs typeface="Calibri" panose="020F0502020204030204"/>
              </a:rPr>
              <a:t>Reference: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297815" indent="-285115">
              <a:lnSpc>
                <a:spcPct val="100000"/>
              </a:lnSpc>
              <a:spcBef>
                <a:spcPts val="2100"/>
              </a:spcBef>
              <a:buFont typeface="Arial" panose="020B0604020202020204"/>
              <a:buChar char="•"/>
              <a:tabLst>
                <a:tab pos="29781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Chen,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Liu,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Kira,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Wang,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Huang.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Closer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Look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Few-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Classification.</a:t>
            </a:r>
            <a:r>
              <a:rPr sz="1800" spc="-2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ICLR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2019.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L="297815" indent="-285115">
              <a:lnSpc>
                <a:spcPct val="100000"/>
              </a:lnSpc>
              <a:spcBef>
                <a:spcPts val="40"/>
              </a:spcBef>
              <a:buFont typeface="Arial" panose="020B0604020202020204"/>
              <a:buChar char="•"/>
              <a:tabLst>
                <a:tab pos="29781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Dhillon,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Chaudhari,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Ravichandran,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Soatto.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few-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image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classification.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ICLR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2020.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L="297815" indent="-285115">
              <a:lnSpc>
                <a:spcPct val="100000"/>
              </a:lnSpc>
              <a:spcBef>
                <a:spcPts val="40"/>
              </a:spcBef>
              <a:buFont typeface="Arial" panose="020B0604020202020204"/>
              <a:buChar char="•"/>
              <a:tabLst>
                <a:tab pos="29781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Chen,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Wang,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Liu,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Xu,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Darrell.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Meta-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Few-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Learning.</a:t>
            </a:r>
            <a:r>
              <a:rPr sz="1800" spc="-4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arXiv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2020.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9709" y="318464"/>
            <a:ext cx="1056409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3600" spc="70" dirty="0"/>
              <a:t>Few-</a:t>
            </a:r>
            <a:r>
              <a:rPr sz="3600" spc="135" dirty="0"/>
              <a:t>Shot</a:t>
            </a:r>
            <a:r>
              <a:rPr sz="3600" spc="360" dirty="0"/>
              <a:t> </a:t>
            </a:r>
            <a:r>
              <a:rPr sz="3600" spc="95" dirty="0"/>
              <a:t>Prediction</a:t>
            </a:r>
            <a:r>
              <a:rPr sz="3600" spc="360" dirty="0"/>
              <a:t> </a:t>
            </a:r>
            <a:r>
              <a:rPr sz="3600" spc="175" dirty="0"/>
              <a:t>Using</a:t>
            </a:r>
            <a:r>
              <a:rPr sz="3600" spc="355" dirty="0"/>
              <a:t> </a:t>
            </a:r>
            <a:r>
              <a:rPr sz="3600" spc="70" dirty="0"/>
              <a:t>Pretrained</a:t>
            </a:r>
            <a:r>
              <a:rPr sz="3600" spc="365" dirty="0"/>
              <a:t> </a:t>
            </a:r>
            <a:r>
              <a:rPr sz="3600" spc="380" dirty="0"/>
              <a:t>CNN</a:t>
            </a:r>
            <a:endParaRPr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5C7D8D-351C-4660-86B6-095E3359B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1" y="1019847"/>
            <a:ext cx="11164858" cy="2781688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8312" y="141819"/>
            <a:ext cx="1100050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sz="3600" spc="70" dirty="0"/>
              <a:t>Few-</a:t>
            </a:r>
            <a:r>
              <a:rPr sz="3600" spc="135" dirty="0"/>
              <a:t>Shot</a:t>
            </a:r>
            <a:r>
              <a:rPr sz="3600" spc="360" dirty="0"/>
              <a:t> </a:t>
            </a:r>
            <a:r>
              <a:rPr sz="3600" spc="95" dirty="0"/>
              <a:t>Prediction</a:t>
            </a:r>
            <a:r>
              <a:rPr sz="3600" spc="360" dirty="0"/>
              <a:t> </a:t>
            </a:r>
            <a:r>
              <a:rPr sz="3600" spc="175" dirty="0"/>
              <a:t>Using</a:t>
            </a:r>
            <a:r>
              <a:rPr sz="3600" spc="355" dirty="0"/>
              <a:t> </a:t>
            </a:r>
            <a:r>
              <a:rPr sz="3600" spc="70" dirty="0"/>
              <a:t>Pretrained</a:t>
            </a:r>
            <a:r>
              <a:rPr sz="3600" spc="365" dirty="0"/>
              <a:t> </a:t>
            </a:r>
            <a:r>
              <a:rPr sz="3600" spc="380" dirty="0"/>
              <a:t>CNN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1036721" y="3214928"/>
            <a:ext cx="1011872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11860">
              <a:lnSpc>
                <a:spcPct val="100000"/>
              </a:lnSpc>
              <a:spcBef>
                <a:spcPts val="16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We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can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fix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𝐖</a:t>
            </a:r>
            <a:r>
              <a:rPr sz="2800" spc="1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𝚳</a:t>
            </a:r>
            <a:r>
              <a:rPr sz="2800" spc="-1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𝐛</a:t>
            </a:r>
            <a:r>
              <a:rPr sz="2800" spc="1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𝟎</a:t>
            </a:r>
            <a:r>
              <a:rPr sz="2800" dirty="0">
                <a:latin typeface="Calibri" panose="020F0502020204030204"/>
                <a:cs typeface="Calibri" panose="020F0502020204030204"/>
              </a:rPr>
              <a:t>.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(What</a:t>
            </a:r>
            <a:r>
              <a:rPr sz="2800" spc="-2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2800" spc="-3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have</a:t>
            </a:r>
            <a:r>
              <a:rPr sz="2800" spc="-3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discussed.)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20829" y="4521106"/>
            <a:ext cx="2136775" cy="1228090"/>
            <a:chOff x="3620829" y="4521106"/>
            <a:chExt cx="2136775" cy="1228090"/>
          </a:xfrm>
        </p:grpSpPr>
        <p:sp>
          <p:nvSpPr>
            <p:cNvPr id="9" name="object 9"/>
            <p:cNvSpPr/>
            <p:nvPr/>
          </p:nvSpPr>
          <p:spPr>
            <a:xfrm>
              <a:off x="3635117" y="4535393"/>
              <a:ext cx="193675" cy="1189355"/>
            </a:xfrm>
            <a:custGeom>
              <a:avLst/>
              <a:gdLst/>
              <a:ahLst/>
              <a:cxnLst/>
              <a:rect l="l" t="t" r="r" b="b"/>
              <a:pathLst>
                <a:path w="193675" h="1189354">
                  <a:moveTo>
                    <a:pt x="193061" y="1189134"/>
                  </a:moveTo>
                  <a:lnTo>
                    <a:pt x="117912" y="1187869"/>
                  </a:lnTo>
                  <a:lnTo>
                    <a:pt x="56546" y="1184421"/>
                  </a:lnTo>
                  <a:lnTo>
                    <a:pt x="15171" y="1179308"/>
                  </a:lnTo>
                  <a:lnTo>
                    <a:pt x="0" y="1173046"/>
                  </a:lnTo>
                  <a:lnTo>
                    <a:pt x="0" y="16087"/>
                  </a:lnTo>
                  <a:lnTo>
                    <a:pt x="15171" y="9825"/>
                  </a:lnTo>
                  <a:lnTo>
                    <a:pt x="56546" y="4712"/>
                  </a:lnTo>
                  <a:lnTo>
                    <a:pt x="117912" y="1264"/>
                  </a:lnTo>
                  <a:lnTo>
                    <a:pt x="193061" y="0"/>
                  </a:lnTo>
                </a:path>
              </a:pathLst>
            </a:custGeom>
            <a:ln w="285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46384" y="4545619"/>
              <a:ext cx="196850" cy="1189355"/>
            </a:xfrm>
            <a:custGeom>
              <a:avLst/>
              <a:gdLst/>
              <a:ahLst/>
              <a:cxnLst/>
              <a:rect l="l" t="t" r="r" b="b"/>
              <a:pathLst>
                <a:path w="196850" h="1189354">
                  <a:moveTo>
                    <a:pt x="0" y="1189134"/>
                  </a:moveTo>
                  <a:lnTo>
                    <a:pt x="76498" y="1187847"/>
                  </a:lnTo>
                  <a:lnTo>
                    <a:pt x="138968" y="1184337"/>
                  </a:lnTo>
                  <a:lnTo>
                    <a:pt x="181086" y="1179131"/>
                  </a:lnTo>
                  <a:lnTo>
                    <a:pt x="196531" y="1172757"/>
                  </a:lnTo>
                  <a:lnTo>
                    <a:pt x="196531" y="16376"/>
                  </a:lnTo>
                  <a:lnTo>
                    <a:pt x="181086" y="10002"/>
                  </a:lnTo>
                  <a:lnTo>
                    <a:pt x="138968" y="4796"/>
                  </a:lnTo>
                  <a:lnTo>
                    <a:pt x="76498" y="1286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28177" y="4676603"/>
              <a:ext cx="1715135" cy="150495"/>
            </a:xfrm>
            <a:custGeom>
              <a:avLst/>
              <a:gdLst/>
              <a:ahLst/>
              <a:cxnLst/>
              <a:rect l="l" t="t" r="r" b="b"/>
              <a:pathLst>
                <a:path w="1715135" h="150495">
                  <a:moveTo>
                    <a:pt x="1715089" y="0"/>
                  </a:moveTo>
                  <a:lnTo>
                    <a:pt x="0" y="0"/>
                  </a:lnTo>
                  <a:lnTo>
                    <a:pt x="0" y="150132"/>
                  </a:lnTo>
                  <a:lnTo>
                    <a:pt x="1715089" y="150132"/>
                  </a:lnTo>
                  <a:lnTo>
                    <a:pt x="1715089" y="0"/>
                  </a:lnTo>
                  <a:close/>
                </a:path>
              </a:pathLst>
            </a:custGeom>
            <a:solidFill>
              <a:srgbClr val="C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24098" y="4817511"/>
            <a:ext cx="7912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𝚳</a:t>
            </a:r>
            <a:r>
              <a:rPr sz="3200" spc="17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=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01181" y="4453774"/>
            <a:ext cx="436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spc="-37" baseline="-15000" dirty="0">
                <a:latin typeface="Cambria Math" panose="02040503050406030204"/>
                <a:cs typeface="Cambria Math" panose="02040503050406030204"/>
              </a:rPr>
              <a:t>2</a:t>
            </a:r>
            <a:endParaRPr sz="300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28177" y="5056928"/>
            <a:ext cx="1715135" cy="150495"/>
          </a:xfrm>
          <a:custGeom>
            <a:avLst/>
            <a:gdLst/>
            <a:ahLst/>
            <a:cxnLst/>
            <a:rect l="l" t="t" r="r" b="b"/>
            <a:pathLst>
              <a:path w="1715135" h="150495">
                <a:moveTo>
                  <a:pt x="1715089" y="0"/>
                </a:moveTo>
                <a:lnTo>
                  <a:pt x="0" y="0"/>
                </a:lnTo>
                <a:lnTo>
                  <a:pt x="0" y="150132"/>
                </a:lnTo>
                <a:lnTo>
                  <a:pt x="1715089" y="150132"/>
                </a:lnTo>
                <a:lnTo>
                  <a:pt x="1715089" y="0"/>
                </a:lnTo>
                <a:close/>
              </a:path>
            </a:pathLst>
          </a:custGeom>
          <a:solidFill>
            <a:srgbClr val="EFA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504870" y="4843983"/>
            <a:ext cx="443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34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spc="-509" baseline="-15000" dirty="0">
                <a:latin typeface="Cambria Math" panose="02040503050406030204"/>
                <a:cs typeface="Cambria Math" panose="02040503050406030204"/>
              </a:rPr>
              <a:t>%</a:t>
            </a:r>
            <a:endParaRPr sz="3000" baseline="-15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28177" y="5431892"/>
            <a:ext cx="1715135" cy="150495"/>
          </a:xfrm>
          <a:custGeom>
            <a:avLst/>
            <a:gdLst/>
            <a:ahLst/>
            <a:cxnLst/>
            <a:rect l="l" t="t" r="r" b="b"/>
            <a:pathLst>
              <a:path w="1715135" h="150495">
                <a:moveTo>
                  <a:pt x="1715089" y="0"/>
                </a:moveTo>
                <a:lnTo>
                  <a:pt x="0" y="0"/>
                </a:lnTo>
                <a:lnTo>
                  <a:pt x="0" y="150132"/>
                </a:lnTo>
                <a:lnTo>
                  <a:pt x="1715089" y="150132"/>
                </a:lnTo>
                <a:lnTo>
                  <a:pt x="1715089" y="0"/>
                </a:lnTo>
                <a:close/>
              </a:path>
            </a:pathLst>
          </a:custGeom>
          <a:solidFill>
            <a:srgbClr val="ED7D31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97116" y="5219152"/>
            <a:ext cx="443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spc="-37" baseline="-15000" dirty="0">
                <a:latin typeface="Cambria Math" panose="02040503050406030204"/>
                <a:cs typeface="Cambria Math" panose="02040503050406030204"/>
              </a:rPr>
              <a:t>Q</a:t>
            </a:r>
            <a:endParaRPr sz="3000" baseline="-150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6636" y="4005637"/>
            <a:ext cx="1096624" cy="82109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6636" y="4948437"/>
            <a:ext cx="1096624" cy="73108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46635" y="5801221"/>
            <a:ext cx="1096624" cy="730899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5557151" y="4356036"/>
            <a:ext cx="1560830" cy="1889125"/>
          </a:xfrm>
          <a:custGeom>
            <a:avLst/>
            <a:gdLst/>
            <a:ahLst/>
            <a:cxnLst/>
            <a:rect l="l" t="t" r="r" b="b"/>
            <a:pathLst>
              <a:path w="1560829" h="1889125">
                <a:moveTo>
                  <a:pt x="1560817" y="1831898"/>
                </a:moveTo>
                <a:lnTo>
                  <a:pt x="1530629" y="1814842"/>
                </a:lnTo>
                <a:lnTo>
                  <a:pt x="1437195" y="1762048"/>
                </a:lnTo>
                <a:lnTo>
                  <a:pt x="1475206" y="1814842"/>
                </a:lnTo>
                <a:lnTo>
                  <a:pt x="1416507" y="1811858"/>
                </a:lnTo>
                <a:lnTo>
                  <a:pt x="1276718" y="1791182"/>
                </a:lnTo>
                <a:lnTo>
                  <a:pt x="1146073" y="1759064"/>
                </a:lnTo>
                <a:lnTo>
                  <a:pt x="1029068" y="1717433"/>
                </a:lnTo>
                <a:lnTo>
                  <a:pt x="977480" y="1693811"/>
                </a:lnTo>
                <a:lnTo>
                  <a:pt x="930960" y="1668551"/>
                </a:lnTo>
                <a:lnTo>
                  <a:pt x="890282" y="1642021"/>
                </a:lnTo>
                <a:lnTo>
                  <a:pt x="856043" y="1614538"/>
                </a:lnTo>
                <a:lnTo>
                  <a:pt x="828814" y="1586509"/>
                </a:lnTo>
                <a:lnTo>
                  <a:pt x="797217" y="1530591"/>
                </a:lnTo>
                <a:lnTo>
                  <a:pt x="788263" y="1469059"/>
                </a:lnTo>
                <a:lnTo>
                  <a:pt x="774039" y="1435798"/>
                </a:lnTo>
                <a:lnTo>
                  <a:pt x="751649" y="1403845"/>
                </a:lnTo>
                <a:lnTo>
                  <a:pt x="721906" y="1373225"/>
                </a:lnTo>
                <a:lnTo>
                  <a:pt x="685457" y="1343990"/>
                </a:lnTo>
                <a:lnTo>
                  <a:pt x="642874" y="1316215"/>
                </a:lnTo>
                <a:lnTo>
                  <a:pt x="594702" y="1290053"/>
                </a:lnTo>
                <a:lnTo>
                  <a:pt x="541312" y="1265605"/>
                </a:lnTo>
                <a:lnTo>
                  <a:pt x="422059" y="1223175"/>
                </a:lnTo>
                <a:lnTo>
                  <a:pt x="294271" y="1191755"/>
                </a:lnTo>
                <a:lnTo>
                  <a:pt x="146824" y="1169428"/>
                </a:lnTo>
                <a:lnTo>
                  <a:pt x="86893" y="1166393"/>
                </a:lnTo>
                <a:lnTo>
                  <a:pt x="130048" y="1117714"/>
                </a:lnTo>
                <a:lnTo>
                  <a:pt x="0" y="1174699"/>
                </a:lnTo>
                <a:lnTo>
                  <a:pt x="123621" y="1244549"/>
                </a:lnTo>
                <a:lnTo>
                  <a:pt x="85610" y="1191755"/>
                </a:lnTo>
                <a:lnTo>
                  <a:pt x="144310" y="1194739"/>
                </a:lnTo>
                <a:lnTo>
                  <a:pt x="284111" y="1215415"/>
                </a:lnTo>
                <a:lnTo>
                  <a:pt x="414743" y="1247533"/>
                </a:lnTo>
                <a:lnTo>
                  <a:pt x="531749" y="1289164"/>
                </a:lnTo>
                <a:lnTo>
                  <a:pt x="583336" y="1312786"/>
                </a:lnTo>
                <a:lnTo>
                  <a:pt x="629856" y="1338046"/>
                </a:lnTo>
                <a:lnTo>
                  <a:pt x="670534" y="1364576"/>
                </a:lnTo>
                <a:lnTo>
                  <a:pt x="704786" y="1392059"/>
                </a:lnTo>
                <a:lnTo>
                  <a:pt x="732015" y="1420088"/>
                </a:lnTo>
                <a:lnTo>
                  <a:pt x="763600" y="1476006"/>
                </a:lnTo>
                <a:lnTo>
                  <a:pt x="772553" y="1537538"/>
                </a:lnTo>
                <a:lnTo>
                  <a:pt x="786777" y="1570799"/>
                </a:lnTo>
                <a:lnTo>
                  <a:pt x="809180" y="1602752"/>
                </a:lnTo>
                <a:lnTo>
                  <a:pt x="838911" y="1633372"/>
                </a:lnTo>
                <a:lnTo>
                  <a:pt x="875360" y="1662607"/>
                </a:lnTo>
                <a:lnTo>
                  <a:pt x="917943" y="1690382"/>
                </a:lnTo>
                <a:lnTo>
                  <a:pt x="966114" y="1716544"/>
                </a:lnTo>
                <a:lnTo>
                  <a:pt x="1019505" y="1740992"/>
                </a:lnTo>
                <a:lnTo>
                  <a:pt x="1138758" y="1783422"/>
                </a:lnTo>
                <a:lnTo>
                  <a:pt x="1271816" y="1816125"/>
                </a:lnTo>
                <a:lnTo>
                  <a:pt x="1414005" y="1837169"/>
                </a:lnTo>
                <a:lnTo>
                  <a:pt x="1473923" y="1840204"/>
                </a:lnTo>
                <a:lnTo>
                  <a:pt x="1430769" y="1888883"/>
                </a:lnTo>
                <a:lnTo>
                  <a:pt x="1560817" y="1831898"/>
                </a:lnTo>
                <a:close/>
              </a:path>
              <a:path w="1560829" h="1889125">
                <a:moveTo>
                  <a:pt x="1560817" y="914209"/>
                </a:moveTo>
                <a:lnTo>
                  <a:pt x="1534248" y="900557"/>
                </a:lnTo>
                <a:lnTo>
                  <a:pt x="1434528" y="849312"/>
                </a:lnTo>
                <a:lnTo>
                  <a:pt x="1474609" y="900557"/>
                </a:lnTo>
                <a:lnTo>
                  <a:pt x="1416265" y="899909"/>
                </a:lnTo>
                <a:lnTo>
                  <a:pt x="1276248" y="895400"/>
                </a:lnTo>
                <a:lnTo>
                  <a:pt x="1145362" y="888390"/>
                </a:lnTo>
                <a:lnTo>
                  <a:pt x="1028115" y="879309"/>
                </a:lnTo>
                <a:lnTo>
                  <a:pt x="976147" y="874128"/>
                </a:lnTo>
                <a:lnTo>
                  <a:pt x="929309" y="868578"/>
                </a:lnTo>
                <a:lnTo>
                  <a:pt x="888238" y="862749"/>
                </a:lnTo>
                <a:lnTo>
                  <a:pt x="826020" y="850519"/>
                </a:lnTo>
                <a:lnTo>
                  <a:pt x="788619" y="826516"/>
                </a:lnTo>
                <a:lnTo>
                  <a:pt x="771715" y="817905"/>
                </a:lnTo>
                <a:lnTo>
                  <a:pt x="720115" y="804392"/>
                </a:lnTo>
                <a:lnTo>
                  <a:pt x="642683" y="792226"/>
                </a:lnTo>
                <a:lnTo>
                  <a:pt x="595312" y="786625"/>
                </a:lnTo>
                <a:lnTo>
                  <a:pt x="583463" y="785444"/>
                </a:lnTo>
                <a:lnTo>
                  <a:pt x="542823" y="781392"/>
                </a:lnTo>
                <a:lnTo>
                  <a:pt x="425005" y="772261"/>
                </a:lnTo>
                <a:lnTo>
                  <a:pt x="293535" y="765225"/>
                </a:lnTo>
                <a:lnTo>
                  <a:pt x="152996" y="760691"/>
                </a:lnTo>
                <a:lnTo>
                  <a:pt x="94386" y="760044"/>
                </a:lnTo>
                <a:lnTo>
                  <a:pt x="135585" y="709701"/>
                </a:lnTo>
                <a:lnTo>
                  <a:pt x="7886" y="771791"/>
                </a:lnTo>
                <a:lnTo>
                  <a:pt x="134175" y="836688"/>
                </a:lnTo>
                <a:lnTo>
                  <a:pt x="94107" y="785444"/>
                </a:lnTo>
                <a:lnTo>
                  <a:pt x="152438" y="786091"/>
                </a:lnTo>
                <a:lnTo>
                  <a:pt x="292455" y="790600"/>
                </a:lnTo>
                <a:lnTo>
                  <a:pt x="423341" y="797610"/>
                </a:lnTo>
                <a:lnTo>
                  <a:pt x="540588" y="806691"/>
                </a:lnTo>
                <a:lnTo>
                  <a:pt x="592556" y="811872"/>
                </a:lnTo>
                <a:lnTo>
                  <a:pt x="639406" y="817422"/>
                </a:lnTo>
                <a:lnTo>
                  <a:pt x="680478" y="823252"/>
                </a:lnTo>
                <a:lnTo>
                  <a:pt x="742683" y="835482"/>
                </a:lnTo>
                <a:lnTo>
                  <a:pt x="780084" y="859485"/>
                </a:lnTo>
                <a:lnTo>
                  <a:pt x="796988" y="868095"/>
                </a:lnTo>
                <a:lnTo>
                  <a:pt x="848601" y="881608"/>
                </a:lnTo>
                <a:lnTo>
                  <a:pt x="926020" y="893775"/>
                </a:lnTo>
                <a:lnTo>
                  <a:pt x="973391" y="899375"/>
                </a:lnTo>
                <a:lnTo>
                  <a:pt x="1025880" y="904608"/>
                </a:lnTo>
                <a:lnTo>
                  <a:pt x="1143698" y="913739"/>
                </a:lnTo>
                <a:lnTo>
                  <a:pt x="1275168" y="920775"/>
                </a:lnTo>
                <a:lnTo>
                  <a:pt x="1415719" y="925309"/>
                </a:lnTo>
                <a:lnTo>
                  <a:pt x="1474317" y="925957"/>
                </a:lnTo>
                <a:lnTo>
                  <a:pt x="1433118" y="976299"/>
                </a:lnTo>
                <a:lnTo>
                  <a:pt x="1560817" y="914209"/>
                </a:lnTo>
                <a:close/>
              </a:path>
              <a:path w="1560829" h="1889125">
                <a:moveTo>
                  <a:pt x="1560817" y="60159"/>
                </a:moveTo>
                <a:lnTo>
                  <a:pt x="1432204" y="0"/>
                </a:lnTo>
                <a:lnTo>
                  <a:pt x="1474152" y="49720"/>
                </a:lnTo>
                <a:lnTo>
                  <a:pt x="1416075" y="51231"/>
                </a:lnTo>
                <a:lnTo>
                  <a:pt x="1275880" y="61925"/>
                </a:lnTo>
                <a:lnTo>
                  <a:pt x="1144701" y="78562"/>
                </a:lnTo>
                <a:lnTo>
                  <a:pt x="1027099" y="100139"/>
                </a:lnTo>
                <a:lnTo>
                  <a:pt x="974572" y="112534"/>
                </a:lnTo>
                <a:lnTo>
                  <a:pt x="927138" y="125818"/>
                </a:lnTo>
                <a:lnTo>
                  <a:pt x="885215" y="139928"/>
                </a:lnTo>
                <a:lnTo>
                  <a:pt x="849274" y="154800"/>
                </a:lnTo>
                <a:lnTo>
                  <a:pt x="796861" y="187299"/>
                </a:lnTo>
                <a:lnTo>
                  <a:pt x="772375" y="237566"/>
                </a:lnTo>
                <a:lnTo>
                  <a:pt x="762165" y="249885"/>
                </a:lnTo>
                <a:lnTo>
                  <a:pt x="716495" y="277990"/>
                </a:lnTo>
                <a:lnTo>
                  <a:pt x="641972" y="305689"/>
                </a:lnTo>
                <a:lnTo>
                  <a:pt x="595668" y="318655"/>
                </a:lnTo>
                <a:lnTo>
                  <a:pt x="544283" y="330784"/>
                </a:lnTo>
                <a:lnTo>
                  <a:pt x="428002" y="352120"/>
                </a:lnTo>
                <a:lnTo>
                  <a:pt x="298157" y="368579"/>
                </a:lnTo>
                <a:lnTo>
                  <a:pt x="159219" y="379183"/>
                </a:lnTo>
                <a:lnTo>
                  <a:pt x="101777" y="380682"/>
                </a:lnTo>
                <a:lnTo>
                  <a:pt x="141071" y="328841"/>
                </a:lnTo>
                <a:lnTo>
                  <a:pt x="15773" y="395643"/>
                </a:lnTo>
                <a:lnTo>
                  <a:pt x="144399" y="455803"/>
                </a:lnTo>
                <a:lnTo>
                  <a:pt x="102438" y="406082"/>
                </a:lnTo>
                <a:lnTo>
                  <a:pt x="160515" y="404558"/>
                </a:lnTo>
                <a:lnTo>
                  <a:pt x="300723" y="393865"/>
                </a:lnTo>
                <a:lnTo>
                  <a:pt x="404660" y="380682"/>
                </a:lnTo>
                <a:lnTo>
                  <a:pt x="431901" y="377228"/>
                </a:lnTo>
                <a:lnTo>
                  <a:pt x="549490" y="355650"/>
                </a:lnTo>
                <a:lnTo>
                  <a:pt x="602018" y="343255"/>
                </a:lnTo>
                <a:lnTo>
                  <a:pt x="649452" y="329971"/>
                </a:lnTo>
                <a:lnTo>
                  <a:pt x="691375" y="315861"/>
                </a:lnTo>
                <a:lnTo>
                  <a:pt x="727329" y="300990"/>
                </a:lnTo>
                <a:lnTo>
                  <a:pt x="779729" y="268490"/>
                </a:lnTo>
                <a:lnTo>
                  <a:pt x="804227" y="218224"/>
                </a:lnTo>
                <a:lnTo>
                  <a:pt x="814425" y="205917"/>
                </a:lnTo>
                <a:lnTo>
                  <a:pt x="860107" y="177812"/>
                </a:lnTo>
                <a:lnTo>
                  <a:pt x="934618" y="150101"/>
                </a:lnTo>
                <a:lnTo>
                  <a:pt x="980922" y="137134"/>
                </a:lnTo>
                <a:lnTo>
                  <a:pt x="1032319" y="125006"/>
                </a:lnTo>
                <a:lnTo>
                  <a:pt x="1148588" y="103670"/>
                </a:lnTo>
                <a:lnTo>
                  <a:pt x="1278445" y="87210"/>
                </a:lnTo>
                <a:lnTo>
                  <a:pt x="1417370" y="76606"/>
                </a:lnTo>
                <a:lnTo>
                  <a:pt x="1474825" y="75107"/>
                </a:lnTo>
                <a:lnTo>
                  <a:pt x="1435519" y="126949"/>
                </a:lnTo>
                <a:lnTo>
                  <a:pt x="1532763" y="75107"/>
                </a:lnTo>
                <a:lnTo>
                  <a:pt x="1560817" y="6015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5C9EE9-0B9D-45F4-A422-BAAA2BFDC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18" y="867095"/>
            <a:ext cx="8260774" cy="205814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555" y="266509"/>
            <a:ext cx="110732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0">
              <a:lnSpc>
                <a:spcPct val="100000"/>
              </a:lnSpc>
              <a:spcBef>
                <a:spcPts val="100"/>
              </a:spcBef>
            </a:pPr>
            <a:r>
              <a:rPr sz="3600" spc="90" dirty="0"/>
              <a:t>Fine</a:t>
            </a:r>
            <a:r>
              <a:rPr sz="3600" spc="350" dirty="0"/>
              <a:t> </a:t>
            </a:r>
            <a:r>
              <a:rPr sz="3600" spc="165" dirty="0"/>
              <a:t>Tuning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1036721" y="3214928"/>
            <a:ext cx="1011872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72185">
              <a:lnSpc>
                <a:spcPct val="100000"/>
              </a:lnSpc>
              <a:spcBef>
                <a:spcPts val="160"/>
              </a:spcBef>
              <a:tabLst>
                <a:tab pos="722122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We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can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train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𝐖</a:t>
            </a:r>
            <a:r>
              <a:rPr sz="2800" spc="-3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𝐛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set.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(Fine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tuning.)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6A1B9-8B92-45F6-9FC3-E9A91119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885271"/>
            <a:ext cx="8323717" cy="20738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940481-FBAA-4707-B56B-412C5350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3" y="4132828"/>
            <a:ext cx="7897327" cy="2229161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809" y="204164"/>
            <a:ext cx="1090699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0">
              <a:lnSpc>
                <a:spcPct val="100000"/>
              </a:lnSpc>
              <a:spcBef>
                <a:spcPts val="100"/>
              </a:spcBef>
            </a:pPr>
            <a:r>
              <a:rPr sz="3600" spc="90" dirty="0"/>
              <a:t>Fine</a:t>
            </a:r>
            <a:r>
              <a:rPr sz="3600" spc="350" dirty="0"/>
              <a:t> </a:t>
            </a:r>
            <a:r>
              <a:rPr sz="3600" spc="165" dirty="0"/>
              <a:t>Tuning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1036721" y="3214928"/>
            <a:ext cx="1011872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72185">
              <a:lnSpc>
                <a:spcPct val="100000"/>
              </a:lnSpc>
              <a:spcBef>
                <a:spcPts val="160"/>
              </a:spcBef>
              <a:tabLst>
                <a:tab pos="722122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We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can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train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𝐖</a:t>
            </a:r>
            <a:r>
              <a:rPr sz="2800" spc="-3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𝐛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set.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(Fine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tuning.)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65C7A6-7A2F-43EA-A672-618065629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21" y="770986"/>
            <a:ext cx="8610741" cy="2145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0370A-76EF-4957-918B-5F250008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5" y="4244488"/>
            <a:ext cx="5499433" cy="2409348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66" y="162599"/>
            <a:ext cx="115200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5050">
              <a:lnSpc>
                <a:spcPct val="100000"/>
              </a:lnSpc>
              <a:spcBef>
                <a:spcPts val="100"/>
              </a:spcBef>
            </a:pPr>
            <a:r>
              <a:rPr lang="en-IN" sz="3600" spc="90" dirty="0"/>
              <a:t>       </a:t>
            </a:r>
            <a:r>
              <a:rPr sz="3600" spc="90" dirty="0"/>
              <a:t>Fine</a:t>
            </a:r>
            <a:r>
              <a:rPr sz="3600" spc="350" dirty="0"/>
              <a:t> </a:t>
            </a:r>
            <a:r>
              <a:rPr sz="3600" spc="165" dirty="0"/>
              <a:t>Tuning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1036721" y="3214928"/>
            <a:ext cx="1011872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marL="972185">
              <a:lnSpc>
                <a:spcPct val="100000"/>
              </a:lnSpc>
              <a:spcBef>
                <a:spcPts val="160"/>
              </a:spcBef>
              <a:tabLst>
                <a:tab pos="722122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We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can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train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𝐖</a:t>
            </a:r>
            <a:r>
              <a:rPr sz="2800" spc="-3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𝐛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set.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(Fine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tuning.)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890621-5273-4D06-A1A5-8AB0B2D0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60" y="785514"/>
            <a:ext cx="9174220" cy="22857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E804EE-6791-4164-A689-787640AFB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728" y="4218189"/>
            <a:ext cx="9526329" cy="1247949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5460" y="996915"/>
            <a:ext cx="9230995" cy="268478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8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Fine-</a:t>
            </a:r>
            <a:r>
              <a:rPr sz="2800" dirty="0">
                <a:latin typeface="Calibri" panose="020F0502020204030204"/>
                <a:cs typeface="Calibri" panose="020F0502020204030204"/>
              </a:rPr>
              <a:t>tuning</a:t>
            </a:r>
            <a:r>
              <a:rPr sz="28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substantially</a:t>
            </a:r>
            <a:r>
              <a:rPr sz="2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improves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prediction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accuracy</a:t>
            </a:r>
            <a:r>
              <a:rPr sz="2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[1].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840"/>
              </a:spcBef>
              <a:buFont typeface="Arial" panose="020B0604020202020204"/>
              <a:buChar char="•"/>
              <a:tabLst>
                <a:tab pos="697230" algn="l"/>
                <a:tab pos="186563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2%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~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7%</a:t>
            </a:r>
            <a:r>
              <a:rPr sz="2400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improvement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5-</a:t>
            </a:r>
            <a:r>
              <a:rPr sz="2400" dirty="0">
                <a:latin typeface="Calibri" panose="020F0502020204030204"/>
                <a:cs typeface="Calibri" panose="020F0502020204030204"/>
              </a:rPr>
              <a:t>way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1-shot.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820"/>
              </a:spcBef>
              <a:buFont typeface="Arial" panose="020B0604020202020204"/>
              <a:buChar char="•"/>
              <a:tabLst>
                <a:tab pos="69723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1.5%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~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4%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improvement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5-</a:t>
            </a:r>
            <a:r>
              <a:rPr sz="2400" dirty="0">
                <a:latin typeface="Calibri" panose="020F0502020204030204"/>
                <a:cs typeface="Calibri" panose="020F0502020204030204"/>
              </a:rPr>
              <a:t>way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5-shot.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Similar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conclusions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other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papers,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e.g.,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[2,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3].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12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Comparable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sophisticated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state-of-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the-</a:t>
            </a:r>
            <a:r>
              <a:rPr sz="2800" dirty="0">
                <a:latin typeface="Calibri" panose="020F0502020204030204"/>
                <a:cs typeface="Calibri" panose="020F0502020204030204"/>
              </a:rPr>
              <a:t>art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methods.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9938" y="224945"/>
            <a:ext cx="109589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4425">
              <a:lnSpc>
                <a:spcPct val="100000"/>
              </a:lnSpc>
              <a:spcBef>
                <a:spcPts val="100"/>
              </a:spcBef>
            </a:pPr>
            <a:r>
              <a:rPr sz="3600" spc="100" dirty="0"/>
              <a:t>Benefit</a:t>
            </a:r>
            <a:r>
              <a:rPr sz="3600" spc="340" dirty="0"/>
              <a:t> </a:t>
            </a:r>
            <a:r>
              <a:rPr sz="3600" spc="240" dirty="0"/>
              <a:t>of</a:t>
            </a:r>
            <a:r>
              <a:rPr sz="3600" spc="350" dirty="0"/>
              <a:t> </a:t>
            </a:r>
            <a:r>
              <a:rPr sz="3600" spc="90" dirty="0"/>
              <a:t>Fine</a:t>
            </a:r>
            <a:r>
              <a:rPr sz="3600" spc="350" dirty="0"/>
              <a:t> </a:t>
            </a:r>
            <a:r>
              <a:rPr sz="3600" spc="165" dirty="0"/>
              <a:t>Tuning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115460" y="4512777"/>
            <a:ext cx="9850120" cy="143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 panose="020F0502020204030204"/>
                <a:cs typeface="Calibri" panose="020F0502020204030204"/>
              </a:rPr>
              <a:t>Reference: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2100"/>
              </a:spcBef>
              <a:buAutoNum type="arabicPeriod"/>
              <a:tabLst>
                <a:tab pos="35496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Dhillon,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Chaudhari,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Ravichandran,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Soatto.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few-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image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classification.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ICLR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2020.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35496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Chen,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Liu,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Kira,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Wang,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Huang.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Closer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Look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Few-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Classification.</a:t>
            </a:r>
            <a:r>
              <a:rPr sz="1800" spc="-2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ICLR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2019.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40"/>
              </a:spcBef>
              <a:buAutoNum type="arabicPeriod"/>
              <a:tabLst>
                <a:tab pos="35496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Chen,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Wang,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Liu,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Xu,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Darrell.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Meta-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Few-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Learning.</a:t>
            </a:r>
            <a:r>
              <a:rPr sz="1800" spc="-4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arXiv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2020.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465" y="224945"/>
            <a:ext cx="111667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4645">
              <a:lnSpc>
                <a:spcPct val="100000"/>
              </a:lnSpc>
              <a:spcBef>
                <a:spcPts val="100"/>
              </a:spcBef>
            </a:pPr>
            <a:r>
              <a:rPr sz="3600" spc="145" dirty="0"/>
              <a:t>Trick</a:t>
            </a:r>
            <a:r>
              <a:rPr sz="3600" spc="340" dirty="0"/>
              <a:t> </a:t>
            </a:r>
            <a:r>
              <a:rPr sz="3600" dirty="0"/>
              <a:t>1:</a:t>
            </a:r>
            <a:r>
              <a:rPr sz="3600" spc="340" dirty="0"/>
              <a:t> </a:t>
            </a:r>
            <a:r>
              <a:rPr sz="3600" spc="490" dirty="0"/>
              <a:t>A</a:t>
            </a:r>
            <a:r>
              <a:rPr sz="3600" spc="345" dirty="0"/>
              <a:t> </a:t>
            </a:r>
            <a:r>
              <a:rPr sz="3600" spc="210" dirty="0"/>
              <a:t>Good</a:t>
            </a:r>
            <a:r>
              <a:rPr sz="3600" spc="345" dirty="0"/>
              <a:t> </a:t>
            </a:r>
            <a:r>
              <a:rPr sz="3600" spc="85" dirty="0"/>
              <a:t>Initialization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5954103" y="1807616"/>
            <a:ext cx="2106295" cy="329565"/>
          </a:xfrm>
          <a:custGeom>
            <a:avLst/>
            <a:gdLst/>
            <a:ahLst/>
            <a:cxnLst/>
            <a:rect l="l" t="t" r="r" b="b"/>
            <a:pathLst>
              <a:path w="2106295" h="329564">
                <a:moveTo>
                  <a:pt x="109740" y="13373"/>
                </a:moveTo>
                <a:lnTo>
                  <a:pt x="105054" y="0"/>
                </a:lnTo>
                <a:lnTo>
                  <a:pt x="81165" y="8623"/>
                </a:lnTo>
                <a:lnTo>
                  <a:pt x="60223" y="21120"/>
                </a:lnTo>
                <a:lnTo>
                  <a:pt x="27178" y="57734"/>
                </a:lnTo>
                <a:lnTo>
                  <a:pt x="6794" y="106680"/>
                </a:lnTo>
                <a:lnTo>
                  <a:pt x="0" y="164782"/>
                </a:lnTo>
                <a:lnTo>
                  <a:pt x="1689" y="195033"/>
                </a:lnTo>
                <a:lnTo>
                  <a:pt x="15240" y="248564"/>
                </a:lnTo>
                <a:lnTo>
                  <a:pt x="42113" y="291985"/>
                </a:lnTo>
                <a:lnTo>
                  <a:pt x="81102" y="320763"/>
                </a:lnTo>
                <a:lnTo>
                  <a:pt x="105054" y="329374"/>
                </a:lnTo>
                <a:lnTo>
                  <a:pt x="109220" y="316014"/>
                </a:lnTo>
                <a:lnTo>
                  <a:pt x="90449" y="307695"/>
                </a:lnTo>
                <a:lnTo>
                  <a:pt x="74244" y="296125"/>
                </a:lnTo>
                <a:lnTo>
                  <a:pt x="49568" y="263220"/>
                </a:lnTo>
                <a:lnTo>
                  <a:pt x="34925" y="218478"/>
                </a:lnTo>
                <a:lnTo>
                  <a:pt x="30035" y="163042"/>
                </a:lnTo>
                <a:lnTo>
                  <a:pt x="31254" y="134937"/>
                </a:lnTo>
                <a:lnTo>
                  <a:pt x="41021" y="86194"/>
                </a:lnTo>
                <a:lnTo>
                  <a:pt x="60655" y="47726"/>
                </a:lnTo>
                <a:lnTo>
                  <a:pt x="90741" y="21640"/>
                </a:lnTo>
                <a:lnTo>
                  <a:pt x="109740" y="13373"/>
                </a:lnTo>
                <a:close/>
              </a:path>
              <a:path w="2106295" h="329564">
                <a:moveTo>
                  <a:pt x="1009027" y="13373"/>
                </a:moveTo>
                <a:lnTo>
                  <a:pt x="1004341" y="0"/>
                </a:lnTo>
                <a:lnTo>
                  <a:pt x="980452" y="8623"/>
                </a:lnTo>
                <a:lnTo>
                  <a:pt x="959510" y="21120"/>
                </a:lnTo>
                <a:lnTo>
                  <a:pt x="926465" y="57734"/>
                </a:lnTo>
                <a:lnTo>
                  <a:pt x="906081" y="106680"/>
                </a:lnTo>
                <a:lnTo>
                  <a:pt x="899287" y="164782"/>
                </a:lnTo>
                <a:lnTo>
                  <a:pt x="900976" y="195033"/>
                </a:lnTo>
                <a:lnTo>
                  <a:pt x="914527" y="248564"/>
                </a:lnTo>
                <a:lnTo>
                  <a:pt x="941400" y="291985"/>
                </a:lnTo>
                <a:lnTo>
                  <a:pt x="980389" y="320763"/>
                </a:lnTo>
                <a:lnTo>
                  <a:pt x="1004341" y="329374"/>
                </a:lnTo>
                <a:lnTo>
                  <a:pt x="1008507" y="316014"/>
                </a:lnTo>
                <a:lnTo>
                  <a:pt x="989736" y="307695"/>
                </a:lnTo>
                <a:lnTo>
                  <a:pt x="973531" y="296125"/>
                </a:lnTo>
                <a:lnTo>
                  <a:pt x="948855" y="263220"/>
                </a:lnTo>
                <a:lnTo>
                  <a:pt x="934212" y="218478"/>
                </a:lnTo>
                <a:lnTo>
                  <a:pt x="929322" y="163042"/>
                </a:lnTo>
                <a:lnTo>
                  <a:pt x="930541" y="134937"/>
                </a:lnTo>
                <a:lnTo>
                  <a:pt x="940308" y="86194"/>
                </a:lnTo>
                <a:lnTo>
                  <a:pt x="959942" y="47726"/>
                </a:lnTo>
                <a:lnTo>
                  <a:pt x="990028" y="21640"/>
                </a:lnTo>
                <a:lnTo>
                  <a:pt x="1009027" y="13373"/>
                </a:lnTo>
                <a:close/>
              </a:path>
              <a:path w="2106295" h="329564">
                <a:moveTo>
                  <a:pt x="1319263" y="164782"/>
                </a:moveTo>
                <a:lnTo>
                  <a:pt x="1312468" y="106680"/>
                </a:lnTo>
                <a:lnTo>
                  <a:pt x="1292098" y="57734"/>
                </a:lnTo>
                <a:lnTo>
                  <a:pt x="1259039" y="21120"/>
                </a:lnTo>
                <a:lnTo>
                  <a:pt x="1214221" y="0"/>
                </a:lnTo>
                <a:lnTo>
                  <a:pt x="1209535" y="13373"/>
                </a:lnTo>
                <a:lnTo>
                  <a:pt x="1228598" y="21640"/>
                </a:lnTo>
                <a:lnTo>
                  <a:pt x="1244993" y="33096"/>
                </a:lnTo>
                <a:lnTo>
                  <a:pt x="1269784" y="65544"/>
                </a:lnTo>
                <a:lnTo>
                  <a:pt x="1284363" y="109321"/>
                </a:lnTo>
                <a:lnTo>
                  <a:pt x="1289227" y="163042"/>
                </a:lnTo>
                <a:lnTo>
                  <a:pt x="1288008" y="192087"/>
                </a:lnTo>
                <a:lnTo>
                  <a:pt x="1278242" y="242189"/>
                </a:lnTo>
                <a:lnTo>
                  <a:pt x="1258646" y="281305"/>
                </a:lnTo>
                <a:lnTo>
                  <a:pt x="1228813" y="307695"/>
                </a:lnTo>
                <a:lnTo>
                  <a:pt x="1210056" y="316014"/>
                </a:lnTo>
                <a:lnTo>
                  <a:pt x="1214221" y="329374"/>
                </a:lnTo>
                <a:lnTo>
                  <a:pt x="1259141" y="308305"/>
                </a:lnTo>
                <a:lnTo>
                  <a:pt x="1292174" y="271818"/>
                </a:lnTo>
                <a:lnTo>
                  <a:pt x="1312494" y="222961"/>
                </a:lnTo>
                <a:lnTo>
                  <a:pt x="1317574" y="195033"/>
                </a:lnTo>
                <a:lnTo>
                  <a:pt x="1319263" y="164782"/>
                </a:lnTo>
                <a:close/>
              </a:path>
              <a:path w="2106295" h="329564">
                <a:moveTo>
                  <a:pt x="2105837" y="164782"/>
                </a:moveTo>
                <a:lnTo>
                  <a:pt x="2099043" y="106680"/>
                </a:lnTo>
                <a:lnTo>
                  <a:pt x="2078672" y="57734"/>
                </a:lnTo>
                <a:lnTo>
                  <a:pt x="2045614" y="21120"/>
                </a:lnTo>
                <a:lnTo>
                  <a:pt x="2000796" y="0"/>
                </a:lnTo>
                <a:lnTo>
                  <a:pt x="1996109" y="13373"/>
                </a:lnTo>
                <a:lnTo>
                  <a:pt x="2015172" y="21640"/>
                </a:lnTo>
                <a:lnTo>
                  <a:pt x="2031568" y="33096"/>
                </a:lnTo>
                <a:lnTo>
                  <a:pt x="2056358" y="65544"/>
                </a:lnTo>
                <a:lnTo>
                  <a:pt x="2070938" y="109321"/>
                </a:lnTo>
                <a:lnTo>
                  <a:pt x="2075802" y="163042"/>
                </a:lnTo>
                <a:lnTo>
                  <a:pt x="2074583" y="192087"/>
                </a:lnTo>
                <a:lnTo>
                  <a:pt x="2064816" y="242189"/>
                </a:lnTo>
                <a:lnTo>
                  <a:pt x="2045220" y="281305"/>
                </a:lnTo>
                <a:lnTo>
                  <a:pt x="2015388" y="307695"/>
                </a:lnTo>
                <a:lnTo>
                  <a:pt x="1996630" y="316014"/>
                </a:lnTo>
                <a:lnTo>
                  <a:pt x="2000796" y="329374"/>
                </a:lnTo>
                <a:lnTo>
                  <a:pt x="2045716" y="308305"/>
                </a:lnTo>
                <a:lnTo>
                  <a:pt x="2078748" y="271818"/>
                </a:lnTo>
                <a:lnTo>
                  <a:pt x="2099068" y="222961"/>
                </a:lnTo>
                <a:lnTo>
                  <a:pt x="2104148" y="195033"/>
                </a:lnTo>
                <a:lnTo>
                  <a:pt x="2105837" y="1647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66971" y="5690749"/>
            <a:ext cx="98501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 panose="020F0502020204030204"/>
                <a:cs typeface="Calibri" panose="020F0502020204030204"/>
              </a:rPr>
              <a:t>Reference: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-25" dirty="0">
                <a:latin typeface="Calibri" panose="020F0502020204030204"/>
                <a:cs typeface="Calibri" panose="020F0502020204030204"/>
              </a:rPr>
              <a:t>1.</a:t>
            </a:r>
            <a:r>
              <a:rPr sz="1800" dirty="0">
                <a:latin typeface="Calibri" panose="020F0502020204030204"/>
                <a:cs typeface="Calibri" panose="020F0502020204030204"/>
              </a:rPr>
              <a:t>	Dhillon,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Chaudhari,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Ravichandran,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Soatto.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few-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image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classification.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ICLR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2020.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55998" y="3659415"/>
            <a:ext cx="2136775" cy="1228090"/>
            <a:chOff x="3655998" y="3659415"/>
            <a:chExt cx="2136775" cy="1228090"/>
          </a:xfrm>
        </p:grpSpPr>
        <p:sp>
          <p:nvSpPr>
            <p:cNvPr id="6" name="object 6"/>
            <p:cNvSpPr/>
            <p:nvPr/>
          </p:nvSpPr>
          <p:spPr>
            <a:xfrm>
              <a:off x="3670286" y="3673702"/>
              <a:ext cx="193675" cy="1189355"/>
            </a:xfrm>
            <a:custGeom>
              <a:avLst/>
              <a:gdLst/>
              <a:ahLst/>
              <a:cxnLst/>
              <a:rect l="l" t="t" r="r" b="b"/>
              <a:pathLst>
                <a:path w="193675" h="1189354">
                  <a:moveTo>
                    <a:pt x="193061" y="1189134"/>
                  </a:moveTo>
                  <a:lnTo>
                    <a:pt x="117912" y="1187869"/>
                  </a:lnTo>
                  <a:lnTo>
                    <a:pt x="56546" y="1184421"/>
                  </a:lnTo>
                  <a:lnTo>
                    <a:pt x="15171" y="1179308"/>
                  </a:lnTo>
                  <a:lnTo>
                    <a:pt x="0" y="1173046"/>
                  </a:lnTo>
                  <a:lnTo>
                    <a:pt x="0" y="16087"/>
                  </a:lnTo>
                  <a:lnTo>
                    <a:pt x="15171" y="9825"/>
                  </a:lnTo>
                  <a:lnTo>
                    <a:pt x="56546" y="4712"/>
                  </a:lnTo>
                  <a:lnTo>
                    <a:pt x="117912" y="1264"/>
                  </a:lnTo>
                  <a:lnTo>
                    <a:pt x="193061" y="0"/>
                  </a:lnTo>
                </a:path>
              </a:pathLst>
            </a:custGeom>
            <a:ln w="285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81553" y="3683927"/>
              <a:ext cx="196850" cy="1189355"/>
            </a:xfrm>
            <a:custGeom>
              <a:avLst/>
              <a:gdLst/>
              <a:ahLst/>
              <a:cxnLst/>
              <a:rect l="l" t="t" r="r" b="b"/>
              <a:pathLst>
                <a:path w="196850" h="1189354">
                  <a:moveTo>
                    <a:pt x="0" y="1189134"/>
                  </a:moveTo>
                  <a:lnTo>
                    <a:pt x="76498" y="1187847"/>
                  </a:lnTo>
                  <a:lnTo>
                    <a:pt x="138968" y="1184337"/>
                  </a:lnTo>
                  <a:lnTo>
                    <a:pt x="181086" y="1179131"/>
                  </a:lnTo>
                  <a:lnTo>
                    <a:pt x="196531" y="1172757"/>
                  </a:lnTo>
                  <a:lnTo>
                    <a:pt x="196531" y="16376"/>
                  </a:lnTo>
                  <a:lnTo>
                    <a:pt x="181086" y="10002"/>
                  </a:lnTo>
                  <a:lnTo>
                    <a:pt x="138968" y="4796"/>
                  </a:lnTo>
                  <a:lnTo>
                    <a:pt x="76498" y="1286"/>
                  </a:lnTo>
                  <a:lnTo>
                    <a:pt x="0" y="0"/>
                  </a:lnTo>
                </a:path>
              </a:pathLst>
            </a:custGeom>
            <a:ln w="285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63347" y="3814911"/>
              <a:ext cx="1715135" cy="150495"/>
            </a:xfrm>
            <a:custGeom>
              <a:avLst/>
              <a:gdLst/>
              <a:ahLst/>
              <a:cxnLst/>
              <a:rect l="l" t="t" r="r" b="b"/>
              <a:pathLst>
                <a:path w="1715135" h="150495">
                  <a:moveTo>
                    <a:pt x="1715089" y="0"/>
                  </a:moveTo>
                  <a:lnTo>
                    <a:pt x="0" y="0"/>
                  </a:lnTo>
                  <a:lnTo>
                    <a:pt x="0" y="150132"/>
                  </a:lnTo>
                  <a:lnTo>
                    <a:pt x="1715089" y="150132"/>
                  </a:lnTo>
                  <a:lnTo>
                    <a:pt x="1715089" y="0"/>
                  </a:lnTo>
                  <a:close/>
                </a:path>
              </a:pathLst>
            </a:custGeom>
            <a:solidFill>
              <a:srgbClr val="C00000">
                <a:alpha val="811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59266" y="3955819"/>
            <a:ext cx="7912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𝚳</a:t>
            </a:r>
            <a:r>
              <a:rPr sz="3200" spc="17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=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2760" y="963895"/>
            <a:ext cx="7103745" cy="308038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253365" indent="-227965">
              <a:lnSpc>
                <a:spcPct val="100000"/>
              </a:lnSpc>
              <a:spcBef>
                <a:spcPts val="1340"/>
              </a:spcBef>
              <a:buFont typeface="Arial" panose="020B0604020202020204"/>
              <a:buChar char="•"/>
              <a:tabLst>
                <a:tab pos="2533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Prediction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made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by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Softmax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classifier: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906395">
              <a:lnSpc>
                <a:spcPct val="100000"/>
              </a:lnSpc>
              <a:spcBef>
                <a:spcPts val="1240"/>
              </a:spcBef>
              <a:tabLst>
                <a:tab pos="4967605" algn="l"/>
                <a:tab pos="5866765" algn="l"/>
                <a:tab pos="6280785" algn="l"/>
                <a:tab pos="6988175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𝐩</a:t>
            </a:r>
            <a:r>
              <a:rPr sz="2800" spc="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Softmax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𝐖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⋅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+ </a:t>
            </a:r>
            <a:r>
              <a:rPr sz="28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𝐛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53365" indent="-227965">
              <a:lnSpc>
                <a:spcPct val="100000"/>
              </a:lnSpc>
              <a:spcBef>
                <a:spcPts val="1240"/>
              </a:spcBef>
              <a:buFont typeface="Arial" panose="020B0604020202020204"/>
              <a:buChar char="•"/>
              <a:tabLst>
                <a:tab pos="2533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good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initialization: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𝐖</a:t>
            </a:r>
            <a:r>
              <a:rPr sz="2800" spc="1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𝚳</a:t>
            </a:r>
            <a:r>
              <a:rPr sz="2800" spc="-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𝐛</a:t>
            </a:r>
            <a:r>
              <a:rPr sz="2800" spc="13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𝟎</a:t>
            </a:r>
            <a:r>
              <a:rPr sz="2800" spc="-1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[1]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800">
              <a:latin typeface="Calibri" panose="020F0502020204030204"/>
              <a:cs typeface="Calibri" panose="020F0502020204030204"/>
            </a:endParaRPr>
          </a:p>
          <a:p>
            <a:pPr marL="198755" algn="ctr">
              <a:lnSpc>
                <a:spcPct val="100000"/>
              </a:lnSpc>
            </a:pPr>
            <a:r>
              <a:rPr sz="2800" spc="-25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spc="-37" baseline="-15000" dirty="0">
                <a:latin typeface="Cambria Math" panose="02040503050406030204"/>
                <a:cs typeface="Cambria Math" panose="02040503050406030204"/>
              </a:rPr>
              <a:t>2</a:t>
            </a:r>
            <a:endParaRPr sz="3000" baseline="-15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863347" y="4195236"/>
            <a:ext cx="1715135" cy="150495"/>
          </a:xfrm>
          <a:custGeom>
            <a:avLst/>
            <a:gdLst/>
            <a:ahLst/>
            <a:cxnLst/>
            <a:rect l="l" t="t" r="r" b="b"/>
            <a:pathLst>
              <a:path w="1715135" h="150495">
                <a:moveTo>
                  <a:pt x="1715089" y="0"/>
                </a:moveTo>
                <a:lnTo>
                  <a:pt x="0" y="0"/>
                </a:lnTo>
                <a:lnTo>
                  <a:pt x="0" y="150132"/>
                </a:lnTo>
                <a:lnTo>
                  <a:pt x="1715089" y="150132"/>
                </a:lnTo>
                <a:lnTo>
                  <a:pt x="1715089" y="0"/>
                </a:lnTo>
                <a:close/>
              </a:path>
            </a:pathLst>
          </a:custGeom>
          <a:solidFill>
            <a:srgbClr val="EFAF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40039" y="3982290"/>
            <a:ext cx="443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34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spc="-509" baseline="-15000" dirty="0">
                <a:latin typeface="Cambria Math" panose="02040503050406030204"/>
                <a:cs typeface="Cambria Math" panose="02040503050406030204"/>
              </a:rPr>
              <a:t>%</a:t>
            </a:r>
            <a:endParaRPr sz="3000" baseline="-15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63347" y="4570201"/>
            <a:ext cx="1715135" cy="150495"/>
          </a:xfrm>
          <a:custGeom>
            <a:avLst/>
            <a:gdLst/>
            <a:ahLst/>
            <a:cxnLst/>
            <a:rect l="l" t="t" r="r" b="b"/>
            <a:pathLst>
              <a:path w="1715135" h="150495">
                <a:moveTo>
                  <a:pt x="1715089" y="0"/>
                </a:moveTo>
                <a:lnTo>
                  <a:pt x="0" y="0"/>
                </a:lnTo>
                <a:lnTo>
                  <a:pt x="0" y="150132"/>
                </a:lnTo>
                <a:lnTo>
                  <a:pt x="1715089" y="150132"/>
                </a:lnTo>
                <a:lnTo>
                  <a:pt x="1715089" y="0"/>
                </a:lnTo>
                <a:close/>
              </a:path>
            </a:pathLst>
          </a:custGeom>
          <a:solidFill>
            <a:srgbClr val="ED7D31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32285" y="4357461"/>
            <a:ext cx="443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spc="-37" baseline="-15000" dirty="0">
                <a:latin typeface="Cambria Math" panose="02040503050406030204"/>
                <a:cs typeface="Cambria Math" panose="02040503050406030204"/>
              </a:rPr>
              <a:t>Q</a:t>
            </a:r>
            <a:endParaRPr sz="3000" baseline="-150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1805" y="3143944"/>
            <a:ext cx="1096625" cy="82109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81805" y="4086745"/>
            <a:ext cx="1096624" cy="73108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1804" y="4939530"/>
            <a:ext cx="1096624" cy="730899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592318" y="3494341"/>
            <a:ext cx="1560830" cy="1889125"/>
          </a:xfrm>
          <a:custGeom>
            <a:avLst/>
            <a:gdLst/>
            <a:ahLst/>
            <a:cxnLst/>
            <a:rect l="l" t="t" r="r" b="b"/>
            <a:pathLst>
              <a:path w="1560829" h="1889125">
                <a:moveTo>
                  <a:pt x="1560817" y="1831898"/>
                </a:moveTo>
                <a:lnTo>
                  <a:pt x="1530629" y="1814842"/>
                </a:lnTo>
                <a:lnTo>
                  <a:pt x="1437195" y="1762048"/>
                </a:lnTo>
                <a:lnTo>
                  <a:pt x="1475219" y="1814842"/>
                </a:lnTo>
                <a:lnTo>
                  <a:pt x="1416507" y="1811858"/>
                </a:lnTo>
                <a:lnTo>
                  <a:pt x="1276718" y="1791182"/>
                </a:lnTo>
                <a:lnTo>
                  <a:pt x="1146073" y="1759064"/>
                </a:lnTo>
                <a:lnTo>
                  <a:pt x="1029068" y="1717433"/>
                </a:lnTo>
                <a:lnTo>
                  <a:pt x="977480" y="1693811"/>
                </a:lnTo>
                <a:lnTo>
                  <a:pt x="930960" y="1668551"/>
                </a:lnTo>
                <a:lnTo>
                  <a:pt x="890282" y="1642021"/>
                </a:lnTo>
                <a:lnTo>
                  <a:pt x="856043" y="1614538"/>
                </a:lnTo>
                <a:lnTo>
                  <a:pt x="828814" y="1586522"/>
                </a:lnTo>
                <a:lnTo>
                  <a:pt x="797217" y="1530604"/>
                </a:lnTo>
                <a:lnTo>
                  <a:pt x="788263" y="1469072"/>
                </a:lnTo>
                <a:lnTo>
                  <a:pt x="774039" y="1435798"/>
                </a:lnTo>
                <a:lnTo>
                  <a:pt x="751649" y="1403845"/>
                </a:lnTo>
                <a:lnTo>
                  <a:pt x="721906" y="1373238"/>
                </a:lnTo>
                <a:lnTo>
                  <a:pt x="685469" y="1343990"/>
                </a:lnTo>
                <a:lnTo>
                  <a:pt x="642886" y="1316215"/>
                </a:lnTo>
                <a:lnTo>
                  <a:pt x="594702" y="1290053"/>
                </a:lnTo>
                <a:lnTo>
                  <a:pt x="541312" y="1265618"/>
                </a:lnTo>
                <a:lnTo>
                  <a:pt x="422059" y="1223175"/>
                </a:lnTo>
                <a:lnTo>
                  <a:pt x="294271" y="1191768"/>
                </a:lnTo>
                <a:lnTo>
                  <a:pt x="289013" y="1190472"/>
                </a:lnTo>
                <a:lnTo>
                  <a:pt x="146824" y="1169428"/>
                </a:lnTo>
                <a:lnTo>
                  <a:pt x="86893" y="1166393"/>
                </a:lnTo>
                <a:lnTo>
                  <a:pt x="130060" y="1117714"/>
                </a:lnTo>
                <a:lnTo>
                  <a:pt x="0" y="1174711"/>
                </a:lnTo>
                <a:lnTo>
                  <a:pt x="123621" y="1244561"/>
                </a:lnTo>
                <a:lnTo>
                  <a:pt x="85610" y="1191768"/>
                </a:lnTo>
                <a:lnTo>
                  <a:pt x="144310" y="1194739"/>
                </a:lnTo>
                <a:lnTo>
                  <a:pt x="284111" y="1215415"/>
                </a:lnTo>
                <a:lnTo>
                  <a:pt x="414756" y="1247533"/>
                </a:lnTo>
                <a:lnTo>
                  <a:pt x="531749" y="1289177"/>
                </a:lnTo>
                <a:lnTo>
                  <a:pt x="583349" y="1312786"/>
                </a:lnTo>
                <a:lnTo>
                  <a:pt x="629856" y="1338046"/>
                </a:lnTo>
                <a:lnTo>
                  <a:pt x="670547" y="1364589"/>
                </a:lnTo>
                <a:lnTo>
                  <a:pt x="704786" y="1392059"/>
                </a:lnTo>
                <a:lnTo>
                  <a:pt x="732015" y="1420088"/>
                </a:lnTo>
                <a:lnTo>
                  <a:pt x="763600" y="1476006"/>
                </a:lnTo>
                <a:lnTo>
                  <a:pt x="772566" y="1537538"/>
                </a:lnTo>
                <a:lnTo>
                  <a:pt x="786777" y="1570799"/>
                </a:lnTo>
                <a:lnTo>
                  <a:pt x="809180" y="1602752"/>
                </a:lnTo>
                <a:lnTo>
                  <a:pt x="838911" y="1633372"/>
                </a:lnTo>
                <a:lnTo>
                  <a:pt x="875360" y="1662607"/>
                </a:lnTo>
                <a:lnTo>
                  <a:pt x="917943" y="1690382"/>
                </a:lnTo>
                <a:lnTo>
                  <a:pt x="966114" y="1716557"/>
                </a:lnTo>
                <a:lnTo>
                  <a:pt x="1019505" y="1740992"/>
                </a:lnTo>
                <a:lnTo>
                  <a:pt x="1138758" y="1783422"/>
                </a:lnTo>
                <a:lnTo>
                  <a:pt x="1271816" y="1816138"/>
                </a:lnTo>
                <a:lnTo>
                  <a:pt x="1414005" y="1837169"/>
                </a:lnTo>
                <a:lnTo>
                  <a:pt x="1473923" y="1840204"/>
                </a:lnTo>
                <a:lnTo>
                  <a:pt x="1430769" y="1888883"/>
                </a:lnTo>
                <a:lnTo>
                  <a:pt x="1560817" y="1831898"/>
                </a:lnTo>
                <a:close/>
              </a:path>
              <a:path w="1560829" h="1889125">
                <a:moveTo>
                  <a:pt x="1560817" y="914209"/>
                </a:moveTo>
                <a:lnTo>
                  <a:pt x="1534248" y="900557"/>
                </a:lnTo>
                <a:lnTo>
                  <a:pt x="1434528" y="849312"/>
                </a:lnTo>
                <a:lnTo>
                  <a:pt x="1474609" y="900557"/>
                </a:lnTo>
                <a:lnTo>
                  <a:pt x="1416265" y="899922"/>
                </a:lnTo>
                <a:lnTo>
                  <a:pt x="1276261" y="895400"/>
                </a:lnTo>
                <a:lnTo>
                  <a:pt x="1145362" y="888390"/>
                </a:lnTo>
                <a:lnTo>
                  <a:pt x="1028115" y="879309"/>
                </a:lnTo>
                <a:lnTo>
                  <a:pt x="976147" y="874128"/>
                </a:lnTo>
                <a:lnTo>
                  <a:pt x="929309" y="868591"/>
                </a:lnTo>
                <a:lnTo>
                  <a:pt x="888238" y="862749"/>
                </a:lnTo>
                <a:lnTo>
                  <a:pt x="826020" y="850519"/>
                </a:lnTo>
                <a:lnTo>
                  <a:pt x="788619" y="826528"/>
                </a:lnTo>
                <a:lnTo>
                  <a:pt x="771715" y="817918"/>
                </a:lnTo>
                <a:lnTo>
                  <a:pt x="720115" y="804392"/>
                </a:lnTo>
                <a:lnTo>
                  <a:pt x="642683" y="792226"/>
                </a:lnTo>
                <a:lnTo>
                  <a:pt x="595312" y="786625"/>
                </a:lnTo>
                <a:lnTo>
                  <a:pt x="583463" y="785444"/>
                </a:lnTo>
                <a:lnTo>
                  <a:pt x="542836" y="781392"/>
                </a:lnTo>
                <a:lnTo>
                  <a:pt x="425005" y="772261"/>
                </a:lnTo>
                <a:lnTo>
                  <a:pt x="293547" y="765225"/>
                </a:lnTo>
                <a:lnTo>
                  <a:pt x="152996" y="760691"/>
                </a:lnTo>
                <a:lnTo>
                  <a:pt x="94386" y="760044"/>
                </a:lnTo>
                <a:lnTo>
                  <a:pt x="135585" y="709701"/>
                </a:lnTo>
                <a:lnTo>
                  <a:pt x="7886" y="771791"/>
                </a:lnTo>
                <a:lnTo>
                  <a:pt x="134188" y="836688"/>
                </a:lnTo>
                <a:lnTo>
                  <a:pt x="94107" y="785444"/>
                </a:lnTo>
                <a:lnTo>
                  <a:pt x="152450" y="786091"/>
                </a:lnTo>
                <a:lnTo>
                  <a:pt x="292455" y="790600"/>
                </a:lnTo>
                <a:lnTo>
                  <a:pt x="423354" y="797610"/>
                </a:lnTo>
                <a:lnTo>
                  <a:pt x="540588" y="806704"/>
                </a:lnTo>
                <a:lnTo>
                  <a:pt x="592556" y="811872"/>
                </a:lnTo>
                <a:lnTo>
                  <a:pt x="639406" y="817422"/>
                </a:lnTo>
                <a:lnTo>
                  <a:pt x="680478" y="823252"/>
                </a:lnTo>
                <a:lnTo>
                  <a:pt x="742696" y="835494"/>
                </a:lnTo>
                <a:lnTo>
                  <a:pt x="780097" y="859485"/>
                </a:lnTo>
                <a:lnTo>
                  <a:pt x="797001" y="868095"/>
                </a:lnTo>
                <a:lnTo>
                  <a:pt x="848601" y="881608"/>
                </a:lnTo>
                <a:lnTo>
                  <a:pt x="926033" y="893775"/>
                </a:lnTo>
                <a:lnTo>
                  <a:pt x="973404" y="899375"/>
                </a:lnTo>
                <a:lnTo>
                  <a:pt x="1025880" y="904608"/>
                </a:lnTo>
                <a:lnTo>
                  <a:pt x="1143698" y="913739"/>
                </a:lnTo>
                <a:lnTo>
                  <a:pt x="1275168" y="920788"/>
                </a:lnTo>
                <a:lnTo>
                  <a:pt x="1415719" y="925309"/>
                </a:lnTo>
                <a:lnTo>
                  <a:pt x="1474330" y="925957"/>
                </a:lnTo>
                <a:lnTo>
                  <a:pt x="1433131" y="976312"/>
                </a:lnTo>
                <a:lnTo>
                  <a:pt x="1560817" y="914209"/>
                </a:lnTo>
                <a:close/>
              </a:path>
              <a:path w="1560829" h="1889125">
                <a:moveTo>
                  <a:pt x="1560817" y="60159"/>
                </a:moveTo>
                <a:lnTo>
                  <a:pt x="1432204" y="0"/>
                </a:lnTo>
                <a:lnTo>
                  <a:pt x="1474152" y="49720"/>
                </a:lnTo>
                <a:lnTo>
                  <a:pt x="1416075" y="51244"/>
                </a:lnTo>
                <a:lnTo>
                  <a:pt x="1275880" y="61937"/>
                </a:lnTo>
                <a:lnTo>
                  <a:pt x="1144701" y="78562"/>
                </a:lnTo>
                <a:lnTo>
                  <a:pt x="1027112" y="100139"/>
                </a:lnTo>
                <a:lnTo>
                  <a:pt x="974585" y="112547"/>
                </a:lnTo>
                <a:lnTo>
                  <a:pt x="927150" y="125831"/>
                </a:lnTo>
                <a:lnTo>
                  <a:pt x="885215" y="139928"/>
                </a:lnTo>
                <a:lnTo>
                  <a:pt x="849274" y="154800"/>
                </a:lnTo>
                <a:lnTo>
                  <a:pt x="796874" y="187312"/>
                </a:lnTo>
                <a:lnTo>
                  <a:pt x="772375" y="237566"/>
                </a:lnTo>
                <a:lnTo>
                  <a:pt x="762165" y="249885"/>
                </a:lnTo>
                <a:lnTo>
                  <a:pt x="716495" y="277990"/>
                </a:lnTo>
                <a:lnTo>
                  <a:pt x="641972" y="305689"/>
                </a:lnTo>
                <a:lnTo>
                  <a:pt x="595680" y="318655"/>
                </a:lnTo>
                <a:lnTo>
                  <a:pt x="544283" y="330784"/>
                </a:lnTo>
                <a:lnTo>
                  <a:pt x="428002" y="352120"/>
                </a:lnTo>
                <a:lnTo>
                  <a:pt x="298157" y="368592"/>
                </a:lnTo>
                <a:lnTo>
                  <a:pt x="159219" y="379183"/>
                </a:lnTo>
                <a:lnTo>
                  <a:pt x="101777" y="380682"/>
                </a:lnTo>
                <a:lnTo>
                  <a:pt x="141071" y="328841"/>
                </a:lnTo>
                <a:lnTo>
                  <a:pt x="15773" y="395643"/>
                </a:lnTo>
                <a:lnTo>
                  <a:pt x="144399" y="455803"/>
                </a:lnTo>
                <a:lnTo>
                  <a:pt x="102438" y="406082"/>
                </a:lnTo>
                <a:lnTo>
                  <a:pt x="160528" y="404558"/>
                </a:lnTo>
                <a:lnTo>
                  <a:pt x="300723" y="393865"/>
                </a:lnTo>
                <a:lnTo>
                  <a:pt x="404672" y="380682"/>
                </a:lnTo>
                <a:lnTo>
                  <a:pt x="431901" y="377240"/>
                </a:lnTo>
                <a:lnTo>
                  <a:pt x="549490" y="355650"/>
                </a:lnTo>
                <a:lnTo>
                  <a:pt x="602018" y="343255"/>
                </a:lnTo>
                <a:lnTo>
                  <a:pt x="649452" y="329971"/>
                </a:lnTo>
                <a:lnTo>
                  <a:pt x="691388" y="315874"/>
                </a:lnTo>
                <a:lnTo>
                  <a:pt x="727329" y="300990"/>
                </a:lnTo>
                <a:lnTo>
                  <a:pt x="779729" y="268490"/>
                </a:lnTo>
                <a:lnTo>
                  <a:pt x="804227" y="218236"/>
                </a:lnTo>
                <a:lnTo>
                  <a:pt x="814438" y="205917"/>
                </a:lnTo>
                <a:lnTo>
                  <a:pt x="860107" y="177812"/>
                </a:lnTo>
                <a:lnTo>
                  <a:pt x="934618" y="150114"/>
                </a:lnTo>
                <a:lnTo>
                  <a:pt x="980922" y="137147"/>
                </a:lnTo>
                <a:lnTo>
                  <a:pt x="1032319" y="125006"/>
                </a:lnTo>
                <a:lnTo>
                  <a:pt x="1148588" y="103670"/>
                </a:lnTo>
                <a:lnTo>
                  <a:pt x="1278445" y="87210"/>
                </a:lnTo>
                <a:lnTo>
                  <a:pt x="1417383" y="76619"/>
                </a:lnTo>
                <a:lnTo>
                  <a:pt x="1474825" y="75107"/>
                </a:lnTo>
                <a:lnTo>
                  <a:pt x="1435519" y="126961"/>
                </a:lnTo>
                <a:lnTo>
                  <a:pt x="1532775" y="75107"/>
                </a:lnTo>
                <a:lnTo>
                  <a:pt x="1560817" y="6015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5877" y="2453182"/>
            <a:ext cx="2106295" cy="329565"/>
          </a:xfrm>
          <a:custGeom>
            <a:avLst/>
            <a:gdLst/>
            <a:ahLst/>
            <a:cxnLst/>
            <a:rect l="l" t="t" r="r" b="b"/>
            <a:pathLst>
              <a:path w="2106295" h="329564">
                <a:moveTo>
                  <a:pt x="109728" y="13373"/>
                </a:moveTo>
                <a:lnTo>
                  <a:pt x="105041" y="0"/>
                </a:lnTo>
                <a:lnTo>
                  <a:pt x="81165" y="8623"/>
                </a:lnTo>
                <a:lnTo>
                  <a:pt x="60223" y="21120"/>
                </a:lnTo>
                <a:lnTo>
                  <a:pt x="27165" y="57734"/>
                </a:lnTo>
                <a:lnTo>
                  <a:pt x="6794" y="106680"/>
                </a:lnTo>
                <a:lnTo>
                  <a:pt x="0" y="164782"/>
                </a:lnTo>
                <a:lnTo>
                  <a:pt x="1689" y="195046"/>
                </a:lnTo>
                <a:lnTo>
                  <a:pt x="15227" y="248564"/>
                </a:lnTo>
                <a:lnTo>
                  <a:pt x="42113" y="291998"/>
                </a:lnTo>
                <a:lnTo>
                  <a:pt x="81089" y="320776"/>
                </a:lnTo>
                <a:lnTo>
                  <a:pt x="105041" y="329387"/>
                </a:lnTo>
                <a:lnTo>
                  <a:pt x="109207" y="316014"/>
                </a:lnTo>
                <a:lnTo>
                  <a:pt x="90436" y="307708"/>
                </a:lnTo>
                <a:lnTo>
                  <a:pt x="74244" y="296138"/>
                </a:lnTo>
                <a:lnTo>
                  <a:pt x="49568" y="263232"/>
                </a:lnTo>
                <a:lnTo>
                  <a:pt x="34912" y="218478"/>
                </a:lnTo>
                <a:lnTo>
                  <a:pt x="30035" y="163042"/>
                </a:lnTo>
                <a:lnTo>
                  <a:pt x="31254" y="134937"/>
                </a:lnTo>
                <a:lnTo>
                  <a:pt x="41021" y="86194"/>
                </a:lnTo>
                <a:lnTo>
                  <a:pt x="60655" y="47739"/>
                </a:lnTo>
                <a:lnTo>
                  <a:pt x="90741" y="21653"/>
                </a:lnTo>
                <a:lnTo>
                  <a:pt x="109728" y="13373"/>
                </a:lnTo>
                <a:close/>
              </a:path>
              <a:path w="2106295" h="329564">
                <a:moveTo>
                  <a:pt x="1009015" y="13373"/>
                </a:moveTo>
                <a:lnTo>
                  <a:pt x="1004328" y="0"/>
                </a:lnTo>
                <a:lnTo>
                  <a:pt x="980452" y="8623"/>
                </a:lnTo>
                <a:lnTo>
                  <a:pt x="959510" y="21120"/>
                </a:lnTo>
                <a:lnTo>
                  <a:pt x="926452" y="57734"/>
                </a:lnTo>
                <a:lnTo>
                  <a:pt x="906081" y="106680"/>
                </a:lnTo>
                <a:lnTo>
                  <a:pt x="899287" y="164782"/>
                </a:lnTo>
                <a:lnTo>
                  <a:pt x="900976" y="195046"/>
                </a:lnTo>
                <a:lnTo>
                  <a:pt x="914514" y="248564"/>
                </a:lnTo>
                <a:lnTo>
                  <a:pt x="941400" y="291998"/>
                </a:lnTo>
                <a:lnTo>
                  <a:pt x="980376" y="320776"/>
                </a:lnTo>
                <a:lnTo>
                  <a:pt x="1004328" y="329387"/>
                </a:lnTo>
                <a:lnTo>
                  <a:pt x="1008494" y="316014"/>
                </a:lnTo>
                <a:lnTo>
                  <a:pt x="989723" y="307708"/>
                </a:lnTo>
                <a:lnTo>
                  <a:pt x="973531" y="296138"/>
                </a:lnTo>
                <a:lnTo>
                  <a:pt x="948855" y="263232"/>
                </a:lnTo>
                <a:lnTo>
                  <a:pt x="934199" y="218478"/>
                </a:lnTo>
                <a:lnTo>
                  <a:pt x="929322" y="163042"/>
                </a:lnTo>
                <a:lnTo>
                  <a:pt x="930541" y="134937"/>
                </a:lnTo>
                <a:lnTo>
                  <a:pt x="940308" y="86194"/>
                </a:lnTo>
                <a:lnTo>
                  <a:pt x="959942" y="47739"/>
                </a:lnTo>
                <a:lnTo>
                  <a:pt x="990028" y="21653"/>
                </a:lnTo>
                <a:lnTo>
                  <a:pt x="1009015" y="13373"/>
                </a:lnTo>
                <a:close/>
              </a:path>
              <a:path w="2106295" h="329564">
                <a:moveTo>
                  <a:pt x="1319263" y="164782"/>
                </a:moveTo>
                <a:lnTo>
                  <a:pt x="1312468" y="106680"/>
                </a:lnTo>
                <a:lnTo>
                  <a:pt x="1292085" y="57734"/>
                </a:lnTo>
                <a:lnTo>
                  <a:pt x="1259039" y="21120"/>
                </a:lnTo>
                <a:lnTo>
                  <a:pt x="1214208" y="0"/>
                </a:lnTo>
                <a:lnTo>
                  <a:pt x="1209522" y="13373"/>
                </a:lnTo>
                <a:lnTo>
                  <a:pt x="1228598" y="21653"/>
                </a:lnTo>
                <a:lnTo>
                  <a:pt x="1244993" y="33096"/>
                </a:lnTo>
                <a:lnTo>
                  <a:pt x="1269771" y="65544"/>
                </a:lnTo>
                <a:lnTo>
                  <a:pt x="1284363" y="109321"/>
                </a:lnTo>
                <a:lnTo>
                  <a:pt x="1289227" y="163042"/>
                </a:lnTo>
                <a:lnTo>
                  <a:pt x="1288008" y="192100"/>
                </a:lnTo>
                <a:lnTo>
                  <a:pt x="1278242" y="242189"/>
                </a:lnTo>
                <a:lnTo>
                  <a:pt x="1258633" y="281305"/>
                </a:lnTo>
                <a:lnTo>
                  <a:pt x="1228813" y="307708"/>
                </a:lnTo>
                <a:lnTo>
                  <a:pt x="1210043" y="316014"/>
                </a:lnTo>
                <a:lnTo>
                  <a:pt x="1214208" y="329387"/>
                </a:lnTo>
                <a:lnTo>
                  <a:pt x="1259141" y="308305"/>
                </a:lnTo>
                <a:lnTo>
                  <a:pt x="1292174" y="271830"/>
                </a:lnTo>
                <a:lnTo>
                  <a:pt x="1312494" y="222973"/>
                </a:lnTo>
                <a:lnTo>
                  <a:pt x="1317574" y="195046"/>
                </a:lnTo>
                <a:lnTo>
                  <a:pt x="1319263" y="164782"/>
                </a:lnTo>
                <a:close/>
              </a:path>
              <a:path w="2106295" h="329564">
                <a:moveTo>
                  <a:pt x="2105837" y="164782"/>
                </a:moveTo>
                <a:lnTo>
                  <a:pt x="2099043" y="106680"/>
                </a:lnTo>
                <a:lnTo>
                  <a:pt x="2078659" y="57734"/>
                </a:lnTo>
                <a:lnTo>
                  <a:pt x="2045601" y="21120"/>
                </a:lnTo>
                <a:lnTo>
                  <a:pt x="2000783" y="0"/>
                </a:lnTo>
                <a:lnTo>
                  <a:pt x="1996097" y="13373"/>
                </a:lnTo>
                <a:lnTo>
                  <a:pt x="2015172" y="21653"/>
                </a:lnTo>
                <a:lnTo>
                  <a:pt x="2031568" y="33096"/>
                </a:lnTo>
                <a:lnTo>
                  <a:pt x="2056345" y="65544"/>
                </a:lnTo>
                <a:lnTo>
                  <a:pt x="2070938" y="109321"/>
                </a:lnTo>
                <a:lnTo>
                  <a:pt x="2075802" y="163042"/>
                </a:lnTo>
                <a:lnTo>
                  <a:pt x="2074583" y="192100"/>
                </a:lnTo>
                <a:lnTo>
                  <a:pt x="2064816" y="242189"/>
                </a:lnTo>
                <a:lnTo>
                  <a:pt x="2045208" y="281305"/>
                </a:lnTo>
                <a:lnTo>
                  <a:pt x="2015388" y="307708"/>
                </a:lnTo>
                <a:lnTo>
                  <a:pt x="1996617" y="316014"/>
                </a:lnTo>
                <a:lnTo>
                  <a:pt x="2000783" y="329387"/>
                </a:lnTo>
                <a:lnTo>
                  <a:pt x="2045716" y="308305"/>
                </a:lnTo>
                <a:lnTo>
                  <a:pt x="2078748" y="271830"/>
                </a:lnTo>
                <a:lnTo>
                  <a:pt x="2099068" y="222973"/>
                </a:lnTo>
                <a:lnTo>
                  <a:pt x="2104148" y="195046"/>
                </a:lnTo>
                <a:lnTo>
                  <a:pt x="2105837" y="1647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2093" y="3113578"/>
            <a:ext cx="450215" cy="329565"/>
          </a:xfrm>
          <a:custGeom>
            <a:avLst/>
            <a:gdLst/>
            <a:ahLst/>
            <a:cxnLst/>
            <a:rect l="l" t="t" r="r" b="b"/>
            <a:pathLst>
              <a:path w="450214" h="329564">
                <a:moveTo>
                  <a:pt x="345093" y="0"/>
                </a:moveTo>
                <a:lnTo>
                  <a:pt x="340405" y="13370"/>
                </a:lnTo>
                <a:lnTo>
                  <a:pt x="359472" y="21645"/>
                </a:lnTo>
                <a:lnTo>
                  <a:pt x="375869" y="33099"/>
                </a:lnTo>
                <a:lnTo>
                  <a:pt x="400655" y="65547"/>
                </a:lnTo>
                <a:lnTo>
                  <a:pt x="415241" y="109324"/>
                </a:lnTo>
                <a:lnTo>
                  <a:pt x="420103" y="163041"/>
                </a:lnTo>
                <a:lnTo>
                  <a:pt x="418882" y="192092"/>
                </a:lnTo>
                <a:lnTo>
                  <a:pt x="409115" y="242185"/>
                </a:lnTo>
                <a:lnTo>
                  <a:pt x="389516" y="281307"/>
                </a:lnTo>
                <a:lnTo>
                  <a:pt x="359695" y="307699"/>
                </a:lnTo>
                <a:lnTo>
                  <a:pt x="340926" y="316012"/>
                </a:lnTo>
                <a:lnTo>
                  <a:pt x="345093" y="329382"/>
                </a:lnTo>
                <a:lnTo>
                  <a:pt x="390020" y="308307"/>
                </a:lnTo>
                <a:lnTo>
                  <a:pt x="423054" y="271823"/>
                </a:lnTo>
                <a:lnTo>
                  <a:pt x="443369" y="222966"/>
                </a:lnTo>
                <a:lnTo>
                  <a:pt x="450141" y="164778"/>
                </a:lnTo>
                <a:lnTo>
                  <a:pt x="448443" y="134582"/>
                </a:lnTo>
                <a:lnTo>
                  <a:pt x="434856" y="81059"/>
                </a:lnTo>
                <a:lnTo>
                  <a:pt x="407910" y="37488"/>
                </a:lnTo>
                <a:lnTo>
                  <a:pt x="368973" y="8622"/>
                </a:lnTo>
                <a:lnTo>
                  <a:pt x="345093" y="0"/>
                </a:lnTo>
                <a:close/>
              </a:path>
              <a:path w="450214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8"/>
                </a:lnTo>
                <a:lnTo>
                  <a:pt x="1693" y="195039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2"/>
                </a:lnTo>
                <a:lnTo>
                  <a:pt x="90446" y="307699"/>
                </a:lnTo>
                <a:lnTo>
                  <a:pt x="74249" y="296131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58192" y="3786678"/>
            <a:ext cx="450215" cy="329565"/>
          </a:xfrm>
          <a:custGeom>
            <a:avLst/>
            <a:gdLst/>
            <a:ahLst/>
            <a:cxnLst/>
            <a:rect l="l" t="t" r="r" b="b"/>
            <a:pathLst>
              <a:path w="450215" h="329564">
                <a:moveTo>
                  <a:pt x="345093" y="0"/>
                </a:moveTo>
                <a:lnTo>
                  <a:pt x="340405" y="13370"/>
                </a:lnTo>
                <a:lnTo>
                  <a:pt x="359472" y="21645"/>
                </a:lnTo>
                <a:lnTo>
                  <a:pt x="375869" y="33099"/>
                </a:lnTo>
                <a:lnTo>
                  <a:pt x="400655" y="65547"/>
                </a:lnTo>
                <a:lnTo>
                  <a:pt x="415241" y="109324"/>
                </a:lnTo>
                <a:lnTo>
                  <a:pt x="420103" y="163041"/>
                </a:lnTo>
                <a:lnTo>
                  <a:pt x="418882" y="192092"/>
                </a:lnTo>
                <a:lnTo>
                  <a:pt x="409115" y="242185"/>
                </a:lnTo>
                <a:lnTo>
                  <a:pt x="389516" y="281307"/>
                </a:lnTo>
                <a:lnTo>
                  <a:pt x="359695" y="307699"/>
                </a:lnTo>
                <a:lnTo>
                  <a:pt x="340926" y="316012"/>
                </a:lnTo>
                <a:lnTo>
                  <a:pt x="345093" y="329382"/>
                </a:lnTo>
                <a:lnTo>
                  <a:pt x="390020" y="308307"/>
                </a:lnTo>
                <a:lnTo>
                  <a:pt x="423054" y="271823"/>
                </a:lnTo>
                <a:lnTo>
                  <a:pt x="443369" y="222966"/>
                </a:lnTo>
                <a:lnTo>
                  <a:pt x="450141" y="164778"/>
                </a:lnTo>
                <a:lnTo>
                  <a:pt x="448443" y="134582"/>
                </a:lnTo>
                <a:lnTo>
                  <a:pt x="434856" y="81059"/>
                </a:lnTo>
                <a:lnTo>
                  <a:pt x="407910" y="37488"/>
                </a:lnTo>
                <a:lnTo>
                  <a:pt x="368973" y="8622"/>
                </a:lnTo>
                <a:lnTo>
                  <a:pt x="345093" y="0"/>
                </a:lnTo>
                <a:close/>
              </a:path>
              <a:path w="450215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8"/>
                </a:lnTo>
                <a:lnTo>
                  <a:pt x="1692" y="195039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2"/>
                </a:lnTo>
                <a:lnTo>
                  <a:pt x="90446" y="307699"/>
                </a:lnTo>
                <a:lnTo>
                  <a:pt x="74249" y="296131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1534227" y="1498630"/>
                <a:ext cx="9004935" cy="3340100"/>
              </a:xfrm>
              <a:prstGeom prst="rect">
                <a:avLst/>
              </a:prstGeom>
            </p:spPr>
            <p:txBody>
              <a:bodyPr vert="horz" wrap="square" lIns="0" tIns="246380" rIns="0" bIns="0" rtlCol="0">
                <a:spAutoFit/>
              </a:bodyPr>
              <a:lstStyle/>
              <a:p>
                <a:pPr marL="266065" indent="-227965">
                  <a:lnSpc>
                    <a:spcPct val="100000"/>
                  </a:lnSpc>
                  <a:spcBef>
                    <a:spcPts val="1940"/>
                  </a:spcBef>
                  <a:buFont typeface="Arial" panose="020B0604020202020204"/>
                  <a:buChar char="•"/>
                  <a:tabLst>
                    <a:tab pos="266065" algn="l"/>
                  </a:tabLst>
                </a:pP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Let</a:t>
                </a:r>
                <a:r>
                  <a:rPr lang="en-IN" sz="2800" spc="-1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mbria Math" panose="02040503050406030204"/>
                    <a:cs typeface="Cambria Math" panose="02040503050406030204"/>
                  </a:rPr>
                  <a:t>𝐱</a:t>
                </a:r>
                <a:r>
                  <a:rPr lang="en-IN" sz="2800" spc="5" dirty="0">
                    <a:latin typeface="Cambria Math" panose="02040503050406030204"/>
                    <a:cs typeface="Cambria Math" panose="02040503050406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be</a:t>
                </a:r>
                <a:r>
                  <a:rPr lang="en-IN" sz="2800" spc="-1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a</a:t>
                </a:r>
                <a:r>
                  <a:rPr lang="en-IN" sz="2800" spc="-1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query</a:t>
                </a:r>
                <a:r>
                  <a:rPr lang="en-IN" sz="2800" spc="-1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spc="-10" dirty="0">
                    <a:latin typeface="Calibri" panose="020F0502020204030204"/>
                    <a:cs typeface="Calibri" panose="020F0502020204030204"/>
                  </a:rPr>
                  <a:t>sample.</a:t>
                </a:r>
                <a:endParaRPr lang="en-IN" sz="2800" dirty="0">
                  <a:latin typeface="Calibri" panose="020F0502020204030204"/>
                  <a:cs typeface="Calibri" panose="020F0502020204030204"/>
                </a:endParaRPr>
              </a:p>
              <a:p>
                <a:pPr marL="266065" indent="-227965">
                  <a:lnSpc>
                    <a:spcPct val="100000"/>
                  </a:lnSpc>
                  <a:spcBef>
                    <a:spcPts val="1840"/>
                  </a:spcBef>
                  <a:buFont typeface="Arial" panose="020B0604020202020204"/>
                  <a:buChar char="•"/>
                  <a:tabLst>
                    <a:tab pos="266065" algn="l"/>
                    <a:tab pos="2327910" algn="l"/>
                    <a:tab pos="3227070" algn="l"/>
                    <a:tab pos="3641090" algn="l"/>
                    <a:tab pos="4429125" algn="l"/>
                  </a:tabLst>
                </a:pPr>
                <a:r>
                  <a:rPr lang="en-IN" sz="2800" dirty="0">
                    <a:latin typeface="Cambria Math" panose="02040503050406030204"/>
                    <a:cs typeface="Cambria Math" panose="02040503050406030204"/>
                  </a:rPr>
                  <a:t>𝐩</a:t>
                </a:r>
                <a:r>
                  <a:rPr lang="en-IN" sz="2800" spc="160" dirty="0">
                    <a:latin typeface="Cambria Math" panose="02040503050406030204"/>
                    <a:cs typeface="Cambria Math" panose="02040503050406030204"/>
                  </a:rPr>
                  <a:t> </a:t>
                </a:r>
                <a:r>
                  <a:rPr lang="en-IN" sz="2800" dirty="0">
                    <a:latin typeface="Cambria Math" panose="02040503050406030204"/>
                    <a:cs typeface="Cambria Math" panose="02040503050406030204"/>
                  </a:rPr>
                  <a:t>=</a:t>
                </a:r>
                <a:r>
                  <a:rPr lang="en-IN" sz="2800" spc="155" dirty="0">
                    <a:latin typeface="Cambria Math" panose="02040503050406030204"/>
                    <a:cs typeface="Cambria Math" panose="02040503050406030204"/>
                  </a:rPr>
                  <a:t> </a:t>
                </a:r>
                <a:r>
                  <a:rPr lang="en-IN" sz="2800" spc="-10" dirty="0">
                    <a:latin typeface="Cambria Math" panose="02040503050406030204"/>
                    <a:cs typeface="Cambria Math" panose="02040503050406030204"/>
                  </a:rPr>
                  <a:t>Softmax</a:t>
                </a:r>
                <a:r>
                  <a:rPr lang="en-IN" sz="2800" dirty="0">
                    <a:latin typeface="Cambria Math" panose="02040503050406030204"/>
                    <a:cs typeface="Cambria Math" panose="02040503050406030204"/>
                  </a:rPr>
                  <a:t>	</a:t>
                </a:r>
                <a:r>
                  <a:rPr lang="en-IN" sz="2800" dirty="0">
                    <a:solidFill>
                      <a:srgbClr val="FF0000"/>
                    </a:solidFill>
                    <a:latin typeface="Cambria Math" panose="02040503050406030204"/>
                    <a:cs typeface="Cambria Math" panose="02040503050406030204"/>
                  </a:rPr>
                  <a:t>𝐖 </a:t>
                </a:r>
                <a:r>
                  <a:rPr lang="en-IN" sz="2800" dirty="0">
                    <a:latin typeface="Cambria Math" panose="02040503050406030204"/>
                    <a:cs typeface="Cambria Math" panose="02040503050406030204"/>
                  </a:rPr>
                  <a:t>⋅ </a:t>
                </a:r>
                <a:r>
                  <a:rPr lang="en-IN" sz="2800" spc="-50" dirty="0">
                    <a:latin typeface="Cambria Math" panose="02040503050406030204"/>
                    <a:cs typeface="Cambria Math" panose="02040503050406030204"/>
                  </a:rPr>
                  <a:t>𝐟</a:t>
                </a:r>
                <a:r>
                  <a:rPr lang="en-IN" sz="2800" dirty="0">
                    <a:latin typeface="Cambria Math" panose="02040503050406030204"/>
                    <a:cs typeface="Cambria Math" panose="02040503050406030204"/>
                  </a:rPr>
                  <a:t>	</a:t>
                </a:r>
                <a:r>
                  <a:rPr lang="en-IN" sz="2800" spc="-50" dirty="0">
                    <a:latin typeface="Cambria Math" panose="02040503050406030204"/>
                    <a:cs typeface="Cambria Math" panose="02040503050406030204"/>
                  </a:rPr>
                  <a:t>𝐱</a:t>
                </a:r>
                <a:r>
                  <a:rPr lang="en-IN" sz="2800" dirty="0">
                    <a:latin typeface="Cambria Math" panose="02040503050406030204"/>
                    <a:cs typeface="Cambria Math" panose="02040503050406030204"/>
                  </a:rPr>
                  <a:t>	+ </a:t>
                </a:r>
                <a:r>
                  <a:rPr lang="en-IN" sz="2800" spc="-50" dirty="0">
                    <a:solidFill>
                      <a:srgbClr val="FF0000"/>
                    </a:solidFill>
                    <a:latin typeface="Cambria Math" panose="02040503050406030204"/>
                    <a:cs typeface="Cambria Math" panose="02040503050406030204"/>
                  </a:rPr>
                  <a:t>𝐛</a:t>
                </a:r>
                <a:r>
                  <a:rPr lang="en-IN" sz="2800" dirty="0">
                    <a:solidFill>
                      <a:srgbClr val="FF0000"/>
                    </a:solidFill>
                    <a:latin typeface="Cambria Math" panose="02040503050406030204"/>
                    <a:cs typeface="Cambria Math" panose="02040503050406030204"/>
                  </a:rPr>
                  <a:t>	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is</a:t>
                </a:r>
                <a:r>
                  <a:rPr lang="en-IN" sz="2800" spc="-1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the</a:t>
                </a:r>
                <a:r>
                  <a:rPr lang="en-IN" sz="2800" spc="-1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spc="-10" dirty="0">
                    <a:latin typeface="Calibri" panose="020F0502020204030204"/>
                    <a:cs typeface="Calibri" panose="020F0502020204030204"/>
                  </a:rPr>
                  <a:t>prediction.</a:t>
                </a:r>
                <a:endParaRPr lang="en-IN" sz="2800" dirty="0">
                  <a:latin typeface="Calibri" panose="020F0502020204030204"/>
                  <a:cs typeface="Calibri" panose="020F0502020204030204"/>
                </a:endParaRPr>
              </a:p>
              <a:p>
                <a:pPr marL="266065" indent="-227965">
                  <a:lnSpc>
                    <a:spcPct val="100000"/>
                  </a:lnSpc>
                  <a:spcBef>
                    <a:spcPts val="1840"/>
                  </a:spcBef>
                  <a:buFont typeface="Arial" panose="020B0604020202020204"/>
                  <a:buChar char="•"/>
                  <a:tabLst>
                    <a:tab pos="266065" algn="l"/>
                    <a:tab pos="2004060" algn="l"/>
                    <a:tab pos="2467610" algn="l"/>
                    <a:tab pos="4004945" algn="l"/>
                  </a:tabLst>
                </a:pP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Entropy:</a:t>
                </a:r>
                <a:r>
                  <a:rPr lang="en-IN" sz="2800" spc="-12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spc="-50" dirty="0">
                    <a:latin typeface="Cambria Math" panose="02040503050406030204"/>
                    <a:cs typeface="Cambria Math" panose="02040503050406030204"/>
                  </a:rPr>
                  <a:t>ℍ</a:t>
                </a:r>
                <a:r>
                  <a:rPr lang="en-IN" sz="2800" dirty="0">
                    <a:latin typeface="Cambria Math" panose="02040503050406030204"/>
                    <a:cs typeface="Cambria Math" panose="02040503050406030204"/>
                  </a:rPr>
                  <a:t>	</a:t>
                </a:r>
                <a:r>
                  <a:rPr lang="en-IN" sz="2800" spc="-50" dirty="0">
                    <a:latin typeface="Cambria Math" panose="02040503050406030204"/>
                    <a:cs typeface="Cambria Math" panose="02040503050406030204"/>
                  </a:rPr>
                  <a:t>𝐩</a:t>
                </a:r>
                <a:r>
                  <a:rPr lang="en-IN" sz="2800" dirty="0">
                    <a:latin typeface="Cambria Math" panose="02040503050406030204"/>
                    <a:cs typeface="Cambria Math" panose="02040503050406030204"/>
                  </a:rPr>
                  <a:t>	=</a:t>
                </a:r>
                <a:r>
                  <a:rPr lang="en-IN" sz="2800" spc="155" dirty="0">
                    <a:latin typeface="Cambria Math" panose="02040503050406030204"/>
                    <a:cs typeface="Cambria Math" panose="02040503050406030204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pc="-50" smtClean="0">
                        <a:latin typeface="Cambria Math" panose="02040503050406030204" pitchFamily="18" charset="0"/>
                        <a:cs typeface="Calibri" panose="020F0502020204030204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IN" sz="2800" i="1" spc="-50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sz="2800" b="0" i="1" spc="-50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sz="2800" b="0" i="1" spc="-50" smtClean="0"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</m:ctrlPr>
                          </m:sSubPr>
                          <m:e>
                            <m:r>
                              <a:rPr lang="en-IN" sz="2800" b="0" i="1" spc="-50" smtClean="0"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800" b="0" i="1" spc="-50" smtClean="0"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  <m:t>𝑘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pc="-50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  <m:t>log</m:t>
                        </m:r>
                        <m:r>
                          <a:rPr lang="en-IN" sz="2800" b="0" i="1" spc="-50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  <m:t>⁡(</m:t>
                        </m:r>
                        <m:sSub>
                          <m:sSubPr>
                            <m:ctrlPr>
                              <a:rPr lang="en-IN" sz="2800" b="0" i="1" spc="-50" smtClean="0"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</m:ctrlPr>
                          </m:sSubPr>
                          <m:e>
                            <m:r>
                              <a:rPr lang="en-IN" sz="2800" b="0" i="1" spc="-50" smtClean="0"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800" b="0" i="1" spc="-50" smtClean="0">
                                <a:latin typeface="Cambria Math" panose="02040503050406030204" pitchFamily="18" charset="0"/>
                                <a:cs typeface="Calibri" panose="020F0502020204030204"/>
                              </a:rPr>
                              <m:t>𝑘</m:t>
                            </m:r>
                          </m:sub>
                        </m:sSub>
                        <m:r>
                          <a:rPr lang="en-IN" sz="2800" b="0" i="1" spc="-50" smtClean="0">
                            <a:latin typeface="Cambria Math" panose="02040503050406030204" pitchFamily="18" charset="0"/>
                            <a:cs typeface="Calibri" panose="020F0502020204030204"/>
                          </a:rPr>
                          <m:t>)</m:t>
                        </m:r>
                      </m:e>
                    </m:nary>
                  </m:oMath>
                </a14:m>
                <a:endParaRPr lang="en-IN" sz="2800" dirty="0">
                  <a:latin typeface="Calibri" panose="020F0502020204030204"/>
                  <a:cs typeface="Calibri" panose="020F0502020204030204"/>
                </a:endParaRPr>
              </a:p>
              <a:p>
                <a:pPr marL="266065" indent="-227965">
                  <a:lnSpc>
                    <a:spcPct val="100000"/>
                  </a:lnSpc>
                  <a:spcBef>
                    <a:spcPts val="1940"/>
                  </a:spcBef>
                  <a:buFont typeface="Arial" panose="020B0604020202020204"/>
                  <a:buChar char="•"/>
                  <a:tabLst>
                    <a:tab pos="266065" algn="l"/>
                    <a:tab pos="5339715" algn="l"/>
                    <a:tab pos="5704840" algn="l"/>
                  </a:tabLst>
                </a:pP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Entropy</a:t>
                </a:r>
                <a:r>
                  <a:rPr lang="en-IN" sz="2800" spc="-50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spc="-10" dirty="0">
                    <a:latin typeface="Calibri" panose="020F0502020204030204"/>
                    <a:cs typeface="Calibri" panose="020F0502020204030204"/>
                  </a:rPr>
                  <a:t>regularization:</a:t>
                </a:r>
                <a:r>
                  <a:rPr lang="en-IN" sz="2800" spc="-5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mean</a:t>
                </a:r>
                <a:r>
                  <a:rPr lang="en-IN" sz="2800" spc="-4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of</a:t>
                </a:r>
                <a:r>
                  <a:rPr lang="en-IN" sz="2800" spc="-50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spc="-50" dirty="0">
                    <a:latin typeface="Cambria Math" panose="02040503050406030204"/>
                    <a:cs typeface="Cambria Math" panose="02040503050406030204"/>
                  </a:rPr>
                  <a:t>ℍ</a:t>
                </a:r>
                <a:r>
                  <a:rPr lang="en-IN" sz="2800" dirty="0">
                    <a:latin typeface="Cambria Math" panose="02040503050406030204"/>
                    <a:cs typeface="Cambria Math" panose="02040503050406030204"/>
                  </a:rPr>
                  <a:t>	</a:t>
                </a:r>
                <a:r>
                  <a:rPr lang="en-IN" sz="2800" spc="-50" dirty="0">
                    <a:latin typeface="Cambria Math" panose="02040503050406030204"/>
                    <a:cs typeface="Cambria Math" panose="02040503050406030204"/>
                  </a:rPr>
                  <a:t>𝐩</a:t>
                </a:r>
                <a:r>
                  <a:rPr lang="en-IN" sz="2800" dirty="0">
                    <a:latin typeface="Cambria Math" panose="02040503050406030204"/>
                    <a:cs typeface="Cambria Math" panose="02040503050406030204"/>
                  </a:rPr>
                  <a:t>	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,</a:t>
                </a:r>
                <a:r>
                  <a:rPr lang="en-IN" sz="2800" spc="-30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for</a:t>
                </a:r>
                <a:r>
                  <a:rPr lang="en-IN" sz="2800" spc="-30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all</a:t>
                </a:r>
                <a:r>
                  <a:rPr lang="en-IN" sz="2800" spc="-30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query</a:t>
                </a:r>
                <a:r>
                  <a:rPr lang="en-IN" sz="2800" spc="-3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spc="-10" dirty="0">
                    <a:latin typeface="Calibri" panose="020F0502020204030204"/>
                    <a:cs typeface="Calibri" panose="020F0502020204030204"/>
                  </a:rPr>
                  <a:t>samples.</a:t>
                </a:r>
                <a:endParaRPr lang="en-IN" sz="2800" dirty="0">
                  <a:latin typeface="Calibri" panose="020F0502020204030204"/>
                  <a:cs typeface="Calibri" panose="020F0502020204030204"/>
                </a:endParaRPr>
              </a:p>
              <a:p>
                <a:pPr marL="266065" indent="-227965">
                  <a:lnSpc>
                    <a:spcPct val="100000"/>
                  </a:lnSpc>
                  <a:spcBef>
                    <a:spcPts val="1840"/>
                  </a:spcBef>
                  <a:buFont typeface="Arial" panose="020B0604020202020204"/>
                  <a:buChar char="•"/>
                  <a:tabLst>
                    <a:tab pos="266065" algn="l"/>
                  </a:tabLst>
                </a:pP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Encourage</a:t>
                </a:r>
                <a:r>
                  <a:rPr lang="en-IN" sz="2800" spc="-60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the</a:t>
                </a:r>
                <a:r>
                  <a:rPr lang="en-IN" sz="2800" spc="-60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entropy</a:t>
                </a:r>
                <a:r>
                  <a:rPr lang="en-IN" sz="2800" spc="-60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spc="-10" dirty="0">
                    <a:latin typeface="Calibri" panose="020F0502020204030204"/>
                    <a:cs typeface="Calibri" panose="020F0502020204030204"/>
                  </a:rPr>
                  <a:t>regularization</a:t>
                </a:r>
                <a:r>
                  <a:rPr lang="en-IN" sz="2800" spc="-6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to</a:t>
                </a:r>
                <a:r>
                  <a:rPr lang="en-IN" sz="2800" spc="-60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be</a:t>
                </a:r>
                <a:r>
                  <a:rPr lang="en-IN" sz="2800" spc="-6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dirty="0">
                    <a:latin typeface="Calibri" panose="020F0502020204030204"/>
                    <a:cs typeface="Calibri" panose="020F0502020204030204"/>
                  </a:rPr>
                  <a:t>small.</a:t>
                </a:r>
                <a:r>
                  <a:rPr lang="en-IN" sz="2800" spc="-55" dirty="0">
                    <a:latin typeface="Calibri" panose="020F0502020204030204"/>
                    <a:cs typeface="Calibri" panose="020F0502020204030204"/>
                  </a:rPr>
                  <a:t> </a:t>
                </a:r>
                <a:r>
                  <a:rPr lang="en-IN" sz="2800" spc="-10" dirty="0">
                    <a:solidFill>
                      <a:srgbClr val="7F7F7F"/>
                    </a:solidFill>
                    <a:latin typeface="Calibri" panose="020F0502020204030204"/>
                    <a:cs typeface="Calibri" panose="020F0502020204030204"/>
                  </a:rPr>
                  <a:t>(Why?)</a:t>
                </a:r>
                <a:endParaRPr sz="2800" dirty="0">
                  <a:latin typeface="Calibri" panose="020F0502020204030204"/>
                  <a:cs typeface="Calibri" panose="020F0502020204030204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27" y="1498630"/>
                <a:ext cx="9004935" cy="3340100"/>
              </a:xfrm>
              <a:prstGeom prst="rect">
                <a:avLst/>
              </a:prstGeom>
              <a:blipFill>
                <a:blip r:embed="rId2"/>
                <a:stretch>
                  <a:fillRect l="-1828" r="-1693" b="-56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0164" y="204164"/>
            <a:ext cx="110836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4610">
              <a:lnSpc>
                <a:spcPct val="100000"/>
              </a:lnSpc>
              <a:spcBef>
                <a:spcPts val="100"/>
              </a:spcBef>
            </a:pPr>
            <a:r>
              <a:rPr sz="3600" spc="145" dirty="0"/>
              <a:t>Trick</a:t>
            </a:r>
            <a:r>
              <a:rPr sz="3600" spc="340" dirty="0"/>
              <a:t> </a:t>
            </a:r>
            <a:r>
              <a:rPr sz="3600" dirty="0"/>
              <a:t>2:</a:t>
            </a:r>
            <a:r>
              <a:rPr sz="3600" spc="345" dirty="0"/>
              <a:t> </a:t>
            </a:r>
            <a:r>
              <a:rPr sz="3600" spc="155" dirty="0"/>
              <a:t>Entropy</a:t>
            </a:r>
            <a:r>
              <a:rPr sz="3600" spc="340" dirty="0"/>
              <a:t> </a:t>
            </a:r>
            <a:r>
              <a:rPr sz="3600" spc="114" dirty="0"/>
              <a:t>Regularization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1480888" y="1005363"/>
            <a:ext cx="923036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Entropy</a:t>
            </a:r>
            <a:r>
              <a:rPr sz="28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regularization</a:t>
            </a:r>
            <a:r>
              <a:rPr sz="28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good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option</a:t>
            </a:r>
            <a:r>
              <a:rPr sz="28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[1]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6971" y="5690749"/>
            <a:ext cx="985012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 panose="020F0502020204030204"/>
                <a:cs typeface="Calibri" panose="020F0502020204030204"/>
              </a:rPr>
              <a:t>Reference:</a:t>
            </a:r>
            <a:endParaRPr sz="2000" dirty="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1800" spc="-25" dirty="0">
                <a:latin typeface="Calibri" panose="020F0502020204030204"/>
                <a:cs typeface="Calibri" panose="020F0502020204030204"/>
              </a:rPr>
              <a:t>1.</a:t>
            </a:r>
            <a:r>
              <a:rPr sz="1800" dirty="0">
                <a:latin typeface="Calibri" panose="020F0502020204030204"/>
                <a:cs typeface="Calibri" panose="020F0502020204030204"/>
              </a:rPr>
              <a:t>	Dhillon,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Chaudhari,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Ravichandran,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Soatto.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baseline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few-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image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classification.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ICLR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2020.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55C3B-04AC-4D14-8301-1D98B8B27975}"/>
              </a:ext>
            </a:extLst>
          </p:cNvPr>
          <p:cNvSpPr txBox="1"/>
          <p:nvPr/>
        </p:nvSpPr>
        <p:spPr>
          <a:xfrm>
            <a:off x="904009" y="4872427"/>
            <a:ext cx="10920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DejaVuSans"/>
              </a:rPr>
              <a:t>Typically, there are multiple queries. Each query has such an entropy. We can take the average of all the entropies. 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ffectLst/>
                <a:latin typeface="DejaVuSans"/>
              </a:rPr>
              <a:t>The average is the entropy regularization. We wish to make the entropy small.</a:t>
            </a:r>
            <a:endParaRPr lang="en-IN" dirty="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7758" y="141819"/>
            <a:ext cx="109901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4610">
              <a:lnSpc>
                <a:spcPct val="100000"/>
              </a:lnSpc>
              <a:spcBef>
                <a:spcPts val="100"/>
              </a:spcBef>
            </a:pPr>
            <a:r>
              <a:rPr sz="3600" spc="145" dirty="0"/>
              <a:t>Trick</a:t>
            </a:r>
            <a:r>
              <a:rPr sz="3600" spc="340" dirty="0"/>
              <a:t> </a:t>
            </a:r>
            <a:r>
              <a:rPr sz="3600" dirty="0"/>
              <a:t>2:</a:t>
            </a:r>
            <a:r>
              <a:rPr sz="3600" spc="345" dirty="0"/>
              <a:t> </a:t>
            </a:r>
            <a:r>
              <a:rPr sz="3600" spc="155" dirty="0"/>
              <a:t>Entropy</a:t>
            </a:r>
            <a:r>
              <a:rPr sz="3600" spc="340" dirty="0"/>
              <a:t> </a:t>
            </a:r>
            <a:r>
              <a:rPr sz="3600" spc="114" dirty="0"/>
              <a:t>Regularization</a:t>
            </a:r>
            <a:endParaRPr sz="3600" dirty="0"/>
          </a:p>
        </p:txBody>
      </p:sp>
      <p:sp>
        <p:nvSpPr>
          <p:cNvPr id="11" name="object 11"/>
          <p:cNvSpPr txBox="1"/>
          <p:nvPr/>
        </p:nvSpPr>
        <p:spPr>
          <a:xfrm>
            <a:off x="1104915" y="1005363"/>
            <a:ext cx="44602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High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Entropy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67251" y="1005363"/>
            <a:ext cx="44602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Low</a:t>
            </a:r>
            <a:r>
              <a:rPr sz="28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Entropy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76257" y="5946798"/>
            <a:ext cx="31546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What</a:t>
            </a:r>
            <a:r>
              <a:rPr sz="2800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2800" spc="-4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hope</a:t>
            </a:r>
            <a:r>
              <a:rPr sz="2800" spc="-4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get.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39393" y="4771597"/>
            <a:ext cx="596265" cy="1251585"/>
          </a:xfrm>
          <a:custGeom>
            <a:avLst/>
            <a:gdLst/>
            <a:ahLst/>
            <a:cxnLst/>
            <a:rect l="l" t="t" r="r" b="b"/>
            <a:pathLst>
              <a:path w="596265" h="1251585">
                <a:moveTo>
                  <a:pt x="557709" y="0"/>
                </a:moveTo>
                <a:lnTo>
                  <a:pt x="510425" y="83367"/>
                </a:lnTo>
                <a:lnTo>
                  <a:pt x="538961" y="84861"/>
                </a:lnTo>
                <a:lnTo>
                  <a:pt x="537375" y="115187"/>
                </a:lnTo>
                <a:lnTo>
                  <a:pt x="520338" y="226781"/>
                </a:lnTo>
                <a:lnTo>
                  <a:pt x="493890" y="331043"/>
                </a:lnTo>
                <a:lnTo>
                  <a:pt x="459687" y="424181"/>
                </a:lnTo>
                <a:lnTo>
                  <a:pt x="419345" y="502653"/>
                </a:lnTo>
                <a:lnTo>
                  <a:pt x="397755" y="534727"/>
                </a:lnTo>
                <a:lnTo>
                  <a:pt x="352548" y="583257"/>
                </a:lnTo>
                <a:lnTo>
                  <a:pt x="307637" y="607874"/>
                </a:lnTo>
                <a:lnTo>
                  <a:pt x="256755" y="615049"/>
                </a:lnTo>
                <a:lnTo>
                  <a:pt x="228488" y="626761"/>
                </a:lnTo>
                <a:lnTo>
                  <a:pt x="175776" y="669301"/>
                </a:lnTo>
                <a:lnTo>
                  <a:pt x="151309" y="698851"/>
                </a:lnTo>
                <a:lnTo>
                  <a:pt x="127988" y="733497"/>
                </a:lnTo>
                <a:lnTo>
                  <a:pt x="86071" y="815028"/>
                </a:lnTo>
                <a:lnTo>
                  <a:pt x="50753" y="911207"/>
                </a:lnTo>
                <a:lnTo>
                  <a:pt x="23599" y="1018246"/>
                </a:lnTo>
                <a:lnTo>
                  <a:pt x="6140" y="1132612"/>
                </a:lnTo>
                <a:lnTo>
                  <a:pt x="0" y="1249964"/>
                </a:lnTo>
                <a:lnTo>
                  <a:pt x="28535" y="1251457"/>
                </a:lnTo>
                <a:lnTo>
                  <a:pt x="34602" y="1135522"/>
                </a:lnTo>
                <a:lnTo>
                  <a:pt x="51638" y="1023929"/>
                </a:lnTo>
                <a:lnTo>
                  <a:pt x="78085" y="919667"/>
                </a:lnTo>
                <a:lnTo>
                  <a:pt x="112289" y="826529"/>
                </a:lnTo>
                <a:lnTo>
                  <a:pt x="152632" y="748057"/>
                </a:lnTo>
                <a:lnTo>
                  <a:pt x="174222" y="715984"/>
                </a:lnTo>
                <a:lnTo>
                  <a:pt x="219429" y="667453"/>
                </a:lnTo>
                <a:lnTo>
                  <a:pt x="264340" y="642837"/>
                </a:lnTo>
                <a:lnTo>
                  <a:pt x="315221" y="635661"/>
                </a:lnTo>
                <a:lnTo>
                  <a:pt x="343489" y="623949"/>
                </a:lnTo>
                <a:lnTo>
                  <a:pt x="396199" y="581409"/>
                </a:lnTo>
                <a:lnTo>
                  <a:pt x="420668" y="551859"/>
                </a:lnTo>
                <a:lnTo>
                  <a:pt x="443988" y="517213"/>
                </a:lnTo>
                <a:lnTo>
                  <a:pt x="485904" y="435682"/>
                </a:lnTo>
                <a:lnTo>
                  <a:pt x="521224" y="339504"/>
                </a:lnTo>
                <a:lnTo>
                  <a:pt x="548377" y="232464"/>
                </a:lnTo>
                <a:lnTo>
                  <a:pt x="565837" y="118098"/>
                </a:lnTo>
                <a:lnTo>
                  <a:pt x="567498" y="86354"/>
                </a:lnTo>
                <a:lnTo>
                  <a:pt x="596033" y="87847"/>
                </a:lnTo>
                <a:lnTo>
                  <a:pt x="55770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817D2C-AD3F-4365-9FC4-548F24F2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0" y="1932380"/>
            <a:ext cx="10796130" cy="299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F688D5-9B97-46B9-97D5-E4D79C0D488B}"/>
              </a:ext>
            </a:extLst>
          </p:cNvPr>
          <p:cNvSpPr txBox="1"/>
          <p:nvPr/>
        </p:nvSpPr>
        <p:spPr>
          <a:xfrm>
            <a:off x="167090" y="4983310"/>
            <a:ext cx="64001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High Entropy (Left Plot)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When all outcomes have nearly equal probabilities, there's greater uncertainty about which outcome will occur, leading to higher entropy.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Low Entropy (Right Plot)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When one outcome is much more probable than others, the system is more predictable, resulting in lower entropy.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1490" y="249892"/>
            <a:ext cx="8352155" cy="815975"/>
          </a:xfrm>
          <a:custGeom>
            <a:avLst/>
            <a:gdLst/>
            <a:ahLst/>
            <a:cxnLst/>
            <a:rect l="l" t="t" r="r" b="b"/>
            <a:pathLst>
              <a:path w="8352155" h="815975">
                <a:moveTo>
                  <a:pt x="8351977" y="0"/>
                </a:moveTo>
                <a:lnTo>
                  <a:pt x="0" y="0"/>
                </a:lnTo>
                <a:lnTo>
                  <a:pt x="0" y="815599"/>
                </a:lnTo>
                <a:lnTo>
                  <a:pt x="8351977" y="815599"/>
                </a:lnTo>
                <a:lnTo>
                  <a:pt x="8351977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7355" y="309204"/>
            <a:ext cx="6520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 panose="020F0502020204030204"/>
                <a:cs typeface="Calibri" panose="020F0502020204030204"/>
              </a:rPr>
              <a:t>Are</a:t>
            </a:r>
            <a:r>
              <a:rPr sz="3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they</a:t>
            </a:r>
            <a:r>
              <a:rPr sz="3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the</a:t>
            </a:r>
            <a:r>
              <a:rPr sz="3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same</a:t>
            </a:r>
            <a:r>
              <a:rPr sz="3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kind</a:t>
            </a:r>
            <a:r>
              <a:rPr sz="3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of</a:t>
            </a:r>
            <a:r>
              <a:rPr sz="3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spc="-10" dirty="0">
                <a:latin typeface="Calibri" panose="020F0502020204030204"/>
                <a:cs typeface="Calibri" panose="020F0502020204030204"/>
              </a:rPr>
              <a:t>animal?</a:t>
            </a:r>
            <a:endParaRPr sz="36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491" y="1671652"/>
            <a:ext cx="3813578" cy="25384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9888" y="1669685"/>
            <a:ext cx="3813578" cy="2542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02EF2-AC12-4415-8432-60B601E80982}"/>
              </a:ext>
            </a:extLst>
          </p:cNvPr>
          <p:cNvSpPr txBox="1"/>
          <p:nvPr/>
        </p:nvSpPr>
        <p:spPr>
          <a:xfrm>
            <a:off x="394855" y="4706168"/>
            <a:ext cx="107857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For the same reason, the model has never seen a rabbit during training.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So, it does not know the two images are rabbits.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But the model knows the similarity and difference </a:t>
            </a:r>
            <a:r>
              <a:rPr lang="en-IN" sz="1800" b="0" i="0" u="none" strike="noStrike" baseline="0" dirty="0">
                <a:latin typeface="DejaVuSans"/>
              </a:rPr>
              <a:t>between things. 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The model knows that the content of the two images are very alike.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So, the model can tell they are the same object.</a:t>
            </a:r>
            <a:endParaRPr lang="en-IN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164" y="142609"/>
            <a:ext cx="110836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Trick</a:t>
            </a:r>
            <a:r>
              <a:rPr spc="315" dirty="0"/>
              <a:t> </a:t>
            </a:r>
            <a:r>
              <a:rPr dirty="0"/>
              <a:t>3:</a:t>
            </a:r>
            <a:r>
              <a:rPr spc="310" dirty="0"/>
              <a:t> </a:t>
            </a:r>
            <a:r>
              <a:rPr spc="165" dirty="0"/>
              <a:t>Cosine</a:t>
            </a:r>
            <a:r>
              <a:rPr spc="310" dirty="0"/>
              <a:t> </a:t>
            </a:r>
            <a:r>
              <a:rPr spc="95" dirty="0"/>
              <a:t>Similarity</a:t>
            </a:r>
            <a:r>
              <a:rPr spc="300" dirty="0"/>
              <a:t> </a:t>
            </a:r>
            <a:r>
              <a:rPr spc="95" dirty="0"/>
              <a:t>+</a:t>
            </a:r>
            <a:r>
              <a:rPr spc="310" dirty="0"/>
              <a:t> </a:t>
            </a:r>
            <a:r>
              <a:rPr spc="160" dirty="0"/>
              <a:t>Softmax</a:t>
            </a:r>
            <a:r>
              <a:rPr spc="310" dirty="0"/>
              <a:t> </a:t>
            </a:r>
            <a:r>
              <a:rPr spc="114" dirty="0"/>
              <a:t>Classifier</a:t>
            </a:r>
          </a:p>
        </p:txBody>
      </p:sp>
      <p:sp>
        <p:nvSpPr>
          <p:cNvPr id="3" name="object 3"/>
          <p:cNvSpPr/>
          <p:nvPr/>
        </p:nvSpPr>
        <p:spPr>
          <a:xfrm>
            <a:off x="4516385" y="2188573"/>
            <a:ext cx="1294130" cy="282575"/>
          </a:xfrm>
          <a:custGeom>
            <a:avLst/>
            <a:gdLst/>
            <a:ahLst/>
            <a:cxnLst/>
            <a:rect l="l" t="t" r="r" b="b"/>
            <a:pathLst>
              <a:path w="1294129" h="282575">
                <a:moveTo>
                  <a:pt x="1203736" y="0"/>
                </a:moveTo>
                <a:lnTo>
                  <a:pt x="1199718" y="11460"/>
                </a:lnTo>
                <a:lnTo>
                  <a:pt x="1216061" y="18553"/>
                </a:lnTo>
                <a:lnTo>
                  <a:pt x="1230116" y="28371"/>
                </a:lnTo>
                <a:lnTo>
                  <a:pt x="1258654" y="73880"/>
                </a:lnTo>
                <a:lnTo>
                  <a:pt x="1266988" y="115663"/>
                </a:lnTo>
                <a:lnTo>
                  <a:pt x="1268030" y="139750"/>
                </a:lnTo>
                <a:lnTo>
                  <a:pt x="1266983" y="164651"/>
                </a:lnTo>
                <a:lnTo>
                  <a:pt x="1258611" y="207587"/>
                </a:lnTo>
                <a:lnTo>
                  <a:pt x="1230134" y="253826"/>
                </a:lnTo>
                <a:lnTo>
                  <a:pt x="1200163" y="270868"/>
                </a:lnTo>
                <a:lnTo>
                  <a:pt x="1203736" y="282327"/>
                </a:lnTo>
                <a:lnTo>
                  <a:pt x="1242246" y="264263"/>
                </a:lnTo>
                <a:lnTo>
                  <a:pt x="1270560" y="232991"/>
                </a:lnTo>
                <a:lnTo>
                  <a:pt x="1287973" y="191114"/>
                </a:lnTo>
                <a:lnTo>
                  <a:pt x="1293776" y="141237"/>
                </a:lnTo>
                <a:lnTo>
                  <a:pt x="1292321" y="115355"/>
                </a:lnTo>
                <a:lnTo>
                  <a:pt x="1280675" y="69479"/>
                </a:lnTo>
                <a:lnTo>
                  <a:pt x="1257579" y="32133"/>
                </a:lnTo>
                <a:lnTo>
                  <a:pt x="1224204" y="7390"/>
                </a:lnTo>
                <a:lnTo>
                  <a:pt x="1203736" y="0"/>
                </a:lnTo>
                <a:close/>
              </a:path>
              <a:path w="1294129" h="282575">
                <a:moveTo>
                  <a:pt x="90041" y="0"/>
                </a:moveTo>
                <a:lnTo>
                  <a:pt x="51625" y="18101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6"/>
                </a:lnTo>
                <a:lnTo>
                  <a:pt x="13060" y="213053"/>
                </a:lnTo>
                <a:lnTo>
                  <a:pt x="36100" y="250278"/>
                </a:lnTo>
                <a:lnTo>
                  <a:pt x="69512" y="274946"/>
                </a:lnTo>
                <a:lnTo>
                  <a:pt x="90041" y="282327"/>
                </a:lnTo>
                <a:lnTo>
                  <a:pt x="93612" y="270868"/>
                </a:lnTo>
                <a:lnTo>
                  <a:pt x="77525" y="263742"/>
                </a:lnTo>
                <a:lnTo>
                  <a:pt x="63643" y="253826"/>
                </a:lnTo>
                <a:lnTo>
                  <a:pt x="35165" y="207587"/>
                </a:lnTo>
                <a:lnTo>
                  <a:pt x="26794" y="164651"/>
                </a:lnTo>
                <a:lnTo>
                  <a:pt x="25747" y="139750"/>
                </a:lnTo>
                <a:lnTo>
                  <a:pt x="26794" y="115663"/>
                </a:lnTo>
                <a:lnTo>
                  <a:pt x="35165" y="73880"/>
                </a:lnTo>
                <a:lnTo>
                  <a:pt x="63755" y="28371"/>
                </a:lnTo>
                <a:lnTo>
                  <a:pt x="94060" y="11460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15460" y="1121374"/>
            <a:ext cx="4608830" cy="136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Standard</a:t>
            </a:r>
            <a:r>
              <a:rPr sz="28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Softmax</a:t>
            </a:r>
            <a:r>
              <a:rPr sz="28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classifier: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920"/>
              </a:spcBef>
            </a:pPr>
            <a:endParaRPr sz="2800">
              <a:latin typeface="Calibri" panose="020F0502020204030204"/>
              <a:cs typeface="Calibri" panose="020F0502020204030204"/>
            </a:endParaRPr>
          </a:p>
          <a:p>
            <a:pPr marL="1732915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𝐩</a:t>
            </a:r>
            <a:r>
              <a:rPr sz="2400" spc="11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1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Softmax</a:t>
            </a:r>
            <a:r>
              <a:rPr sz="2400" spc="4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𝐖</a:t>
            </a:r>
            <a:r>
              <a:rPr sz="2400" spc="-1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𝐪</a:t>
            </a:r>
            <a:r>
              <a:rPr sz="2400" spc="-1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𝐛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164" y="142608"/>
            <a:ext cx="1108363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Trick</a:t>
            </a:r>
            <a:r>
              <a:rPr spc="315" dirty="0"/>
              <a:t> </a:t>
            </a:r>
            <a:r>
              <a:rPr dirty="0"/>
              <a:t>3:</a:t>
            </a:r>
            <a:r>
              <a:rPr spc="310" dirty="0"/>
              <a:t> </a:t>
            </a:r>
            <a:r>
              <a:rPr spc="165" dirty="0"/>
              <a:t>Cosine</a:t>
            </a:r>
            <a:r>
              <a:rPr spc="310" dirty="0"/>
              <a:t> </a:t>
            </a:r>
            <a:r>
              <a:rPr spc="95" dirty="0"/>
              <a:t>Similarity</a:t>
            </a:r>
            <a:r>
              <a:rPr spc="300" dirty="0"/>
              <a:t> </a:t>
            </a:r>
            <a:r>
              <a:rPr spc="95" dirty="0"/>
              <a:t>+</a:t>
            </a:r>
            <a:r>
              <a:rPr spc="310" dirty="0"/>
              <a:t> </a:t>
            </a:r>
            <a:r>
              <a:rPr spc="160" dirty="0"/>
              <a:t>Softmax</a:t>
            </a:r>
            <a:r>
              <a:rPr spc="310" dirty="0"/>
              <a:t> </a:t>
            </a:r>
            <a:r>
              <a:rPr spc="114" dirty="0"/>
              <a:t>Classifier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005" y="1549219"/>
            <a:ext cx="42443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Standard</a:t>
            </a:r>
            <a:r>
              <a:rPr sz="28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Softmax</a:t>
            </a:r>
            <a:r>
              <a:rPr sz="28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classifier: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4962A6-5837-4083-A337-716A9E186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2262024"/>
            <a:ext cx="8707065" cy="2333951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423" y="188207"/>
            <a:ext cx="1146117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Trick</a:t>
            </a:r>
            <a:r>
              <a:rPr spc="315" dirty="0"/>
              <a:t> </a:t>
            </a:r>
            <a:r>
              <a:rPr dirty="0"/>
              <a:t>3:</a:t>
            </a:r>
            <a:r>
              <a:rPr spc="310" dirty="0"/>
              <a:t> </a:t>
            </a:r>
            <a:r>
              <a:rPr spc="165" dirty="0"/>
              <a:t>Cosine</a:t>
            </a:r>
            <a:r>
              <a:rPr spc="310" dirty="0"/>
              <a:t> </a:t>
            </a:r>
            <a:r>
              <a:rPr spc="95" dirty="0"/>
              <a:t>Similarity</a:t>
            </a:r>
            <a:r>
              <a:rPr spc="300" dirty="0"/>
              <a:t> </a:t>
            </a:r>
            <a:r>
              <a:rPr spc="95" dirty="0"/>
              <a:t>+</a:t>
            </a:r>
            <a:r>
              <a:rPr spc="310" dirty="0"/>
              <a:t> </a:t>
            </a:r>
            <a:r>
              <a:rPr spc="160" dirty="0"/>
              <a:t>Softmax</a:t>
            </a:r>
            <a:r>
              <a:rPr spc="310" dirty="0"/>
              <a:t> </a:t>
            </a:r>
            <a:r>
              <a:rPr spc="114" dirty="0"/>
              <a:t>Classifier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55A4741-6475-45D5-A204-AB2A213D0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1041003"/>
            <a:ext cx="10785765" cy="5602404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291" y="142609"/>
            <a:ext cx="1162742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Trick</a:t>
            </a:r>
            <a:r>
              <a:rPr spc="315" dirty="0"/>
              <a:t> </a:t>
            </a:r>
            <a:r>
              <a:rPr dirty="0"/>
              <a:t>3:</a:t>
            </a:r>
            <a:r>
              <a:rPr spc="310" dirty="0"/>
              <a:t> </a:t>
            </a:r>
            <a:r>
              <a:rPr spc="165" dirty="0"/>
              <a:t>Cosine</a:t>
            </a:r>
            <a:r>
              <a:rPr spc="310" dirty="0"/>
              <a:t> </a:t>
            </a:r>
            <a:r>
              <a:rPr spc="95" dirty="0"/>
              <a:t>Similarity</a:t>
            </a:r>
            <a:r>
              <a:rPr spc="300" dirty="0"/>
              <a:t> </a:t>
            </a:r>
            <a:r>
              <a:rPr spc="95" dirty="0"/>
              <a:t>+</a:t>
            </a:r>
            <a:r>
              <a:rPr spc="310" dirty="0"/>
              <a:t> </a:t>
            </a:r>
            <a:r>
              <a:rPr spc="160" dirty="0"/>
              <a:t>Softmax</a:t>
            </a:r>
            <a:r>
              <a:rPr spc="310" dirty="0"/>
              <a:t> </a:t>
            </a:r>
            <a:r>
              <a:rPr spc="114" dirty="0"/>
              <a:t>Classifier</a:t>
            </a:r>
          </a:p>
        </p:txBody>
      </p:sp>
      <p:sp>
        <p:nvSpPr>
          <p:cNvPr id="28" name="object 28"/>
          <p:cNvSpPr/>
          <p:nvPr/>
        </p:nvSpPr>
        <p:spPr>
          <a:xfrm>
            <a:off x="466926" y="1151855"/>
            <a:ext cx="9467850" cy="1917064"/>
          </a:xfrm>
          <a:custGeom>
            <a:avLst/>
            <a:gdLst/>
            <a:ahLst/>
            <a:cxnLst/>
            <a:rect l="l" t="t" r="r" b="b"/>
            <a:pathLst>
              <a:path w="9467850" h="1917064">
                <a:moveTo>
                  <a:pt x="9467486" y="0"/>
                </a:moveTo>
                <a:lnTo>
                  <a:pt x="0" y="0"/>
                </a:lnTo>
                <a:lnTo>
                  <a:pt x="0" y="1916808"/>
                </a:lnTo>
                <a:lnTo>
                  <a:pt x="9467486" y="1916808"/>
                </a:lnTo>
                <a:lnTo>
                  <a:pt x="9467486" y="0"/>
                </a:lnTo>
                <a:close/>
              </a:path>
            </a:pathLst>
          </a:custGeom>
          <a:solidFill>
            <a:srgbClr val="FFFFFF">
              <a:alpha val="878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5E1212-3FCD-44A2-9B16-509D3BF5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09" y="1151855"/>
            <a:ext cx="10767551" cy="5238499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3006" y="2571718"/>
            <a:ext cx="2225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70" dirty="0"/>
              <a:t>Summary</a:t>
            </a:r>
            <a:endParaRPr sz="36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" y="225736"/>
            <a:ext cx="112395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4245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Few-</a:t>
            </a:r>
            <a:r>
              <a:rPr spc="114" dirty="0"/>
              <a:t>Shot</a:t>
            </a:r>
            <a:r>
              <a:rPr spc="320" dirty="0"/>
              <a:t> </a:t>
            </a:r>
            <a:r>
              <a:rPr spc="85" dirty="0"/>
              <a:t>Prediction</a:t>
            </a:r>
            <a:r>
              <a:rPr spc="310" dirty="0"/>
              <a:t> </a:t>
            </a:r>
            <a:r>
              <a:rPr spc="265" dirty="0"/>
              <a:t>by</a:t>
            </a:r>
            <a:r>
              <a:rPr spc="315" dirty="0"/>
              <a:t> </a:t>
            </a:r>
            <a:r>
              <a:rPr spc="60" dirty="0"/>
              <a:t>Pretrained</a:t>
            </a:r>
            <a:r>
              <a:rPr spc="320" dirty="0"/>
              <a:t> </a:t>
            </a:r>
            <a:r>
              <a:rPr spc="33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2870" y="1826670"/>
            <a:ext cx="6457315" cy="1041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Pretrain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CNN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large-</a:t>
            </a:r>
            <a:r>
              <a:rPr sz="2800" dirty="0">
                <a:latin typeface="Calibri" panose="020F0502020204030204"/>
                <a:cs typeface="Calibri" panose="020F0502020204030204"/>
              </a:rPr>
              <a:t>scale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data.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Use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CNN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extraction.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129" y="1154244"/>
            <a:ext cx="8863965" cy="523240"/>
          </a:xfrm>
          <a:prstGeom prst="rect">
            <a:avLst/>
          </a:prstGeom>
          <a:solidFill>
            <a:srgbClr val="FFFFFF">
              <a:alpha val="79998"/>
            </a:srgbClr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1:</a:t>
            </a:r>
            <a:r>
              <a:rPr sz="28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Pretraining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7469" y="4008207"/>
            <a:ext cx="8434705" cy="1549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Map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images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set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vectors.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60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Obtain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mean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vector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class: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30" dirty="0">
                <a:latin typeface="Cambria Math" panose="02040503050406030204"/>
                <a:cs typeface="Cambria Math" panose="02040503050406030204"/>
              </a:rPr>
              <a:t>⋯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5</a:t>
            </a:r>
            <a:r>
              <a:rPr sz="3000" spc="-359" baseline="-15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60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Compare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feature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query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with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30" dirty="0">
                <a:latin typeface="Cambria Math" panose="02040503050406030204"/>
                <a:cs typeface="Cambria Math" panose="02040503050406030204"/>
              </a:rPr>
              <a:t>⋯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5</a:t>
            </a:r>
            <a:r>
              <a:rPr sz="3000" spc="-359" baseline="-15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4129" y="3395269"/>
            <a:ext cx="8863965" cy="523240"/>
          </a:xfrm>
          <a:prstGeom prst="rect">
            <a:avLst/>
          </a:prstGeom>
          <a:solidFill>
            <a:srgbClr val="FFFFFF">
              <a:alpha val="79998"/>
            </a:srgbClr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2: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Few-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Shot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Prediction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9907" y="893278"/>
            <a:ext cx="9742170" cy="5306060"/>
          </a:xfrm>
          <a:custGeom>
            <a:avLst/>
            <a:gdLst/>
            <a:ahLst/>
            <a:cxnLst/>
            <a:rect l="l" t="t" r="r" b="b"/>
            <a:pathLst>
              <a:path w="9742170" h="5306060">
                <a:moveTo>
                  <a:pt x="9741877" y="0"/>
                </a:moveTo>
                <a:lnTo>
                  <a:pt x="0" y="0"/>
                </a:lnTo>
                <a:lnTo>
                  <a:pt x="0" y="5305446"/>
                </a:lnTo>
                <a:lnTo>
                  <a:pt x="9741877" y="5305446"/>
                </a:lnTo>
                <a:lnTo>
                  <a:pt x="9741877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727" y="256909"/>
            <a:ext cx="1104207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4245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Few-</a:t>
            </a:r>
            <a:r>
              <a:rPr spc="114" dirty="0"/>
              <a:t>Shot</a:t>
            </a:r>
            <a:r>
              <a:rPr spc="320" dirty="0"/>
              <a:t> </a:t>
            </a:r>
            <a:r>
              <a:rPr spc="85" dirty="0"/>
              <a:t>Prediction</a:t>
            </a:r>
            <a:r>
              <a:rPr spc="310" dirty="0"/>
              <a:t> </a:t>
            </a:r>
            <a:r>
              <a:rPr spc="265" dirty="0"/>
              <a:t>by</a:t>
            </a:r>
            <a:r>
              <a:rPr spc="315" dirty="0"/>
              <a:t> </a:t>
            </a:r>
            <a:r>
              <a:rPr spc="60" dirty="0"/>
              <a:t>Pretrained</a:t>
            </a:r>
            <a:r>
              <a:rPr spc="320" dirty="0"/>
              <a:t> </a:t>
            </a:r>
            <a:r>
              <a:rPr spc="33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2870" y="1826670"/>
            <a:ext cx="6457315" cy="1041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Pretrain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CNN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large-</a:t>
            </a:r>
            <a:r>
              <a:rPr sz="2800" dirty="0">
                <a:latin typeface="Calibri" panose="020F0502020204030204"/>
                <a:cs typeface="Calibri" panose="020F0502020204030204"/>
              </a:rPr>
              <a:t>scale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data.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Use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CNN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extraction.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129" y="1154244"/>
            <a:ext cx="886396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1:</a:t>
            </a:r>
            <a:r>
              <a:rPr sz="28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Pretraining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7469" y="4008207"/>
            <a:ext cx="8434705" cy="1549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Map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images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set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vectors.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60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Obtain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mean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vector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class: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30" dirty="0">
                <a:latin typeface="Cambria Math" panose="02040503050406030204"/>
                <a:cs typeface="Cambria Math" panose="02040503050406030204"/>
              </a:rPr>
              <a:t>⋯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5</a:t>
            </a:r>
            <a:r>
              <a:rPr sz="3000" spc="-359" baseline="-15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60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Compare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feature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query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with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30" dirty="0">
                <a:latin typeface="Cambria Math" panose="02040503050406030204"/>
                <a:cs typeface="Cambria Math" panose="02040503050406030204"/>
              </a:rPr>
              <a:t>⋯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5</a:t>
            </a:r>
            <a:r>
              <a:rPr sz="3000" spc="-359" baseline="-15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4129" y="3395269"/>
            <a:ext cx="8863965" cy="523240"/>
          </a:xfrm>
          <a:prstGeom prst="rect">
            <a:avLst/>
          </a:prstGeom>
          <a:solidFill>
            <a:srgbClr val="FFFFFF">
              <a:alpha val="79998"/>
            </a:srgbClr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2: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Few-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Shot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Prediction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9907" y="3139001"/>
            <a:ext cx="9671685" cy="3060065"/>
          </a:xfrm>
          <a:custGeom>
            <a:avLst/>
            <a:gdLst/>
            <a:ahLst/>
            <a:cxnLst/>
            <a:rect l="l" t="t" r="r" b="b"/>
            <a:pathLst>
              <a:path w="9671685" h="3060065">
                <a:moveTo>
                  <a:pt x="9671538" y="0"/>
                </a:moveTo>
                <a:lnTo>
                  <a:pt x="0" y="0"/>
                </a:lnTo>
                <a:lnTo>
                  <a:pt x="0" y="3059723"/>
                </a:lnTo>
                <a:lnTo>
                  <a:pt x="9671538" y="3059723"/>
                </a:lnTo>
                <a:lnTo>
                  <a:pt x="9671538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56909"/>
            <a:ext cx="10896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4245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Few-</a:t>
            </a:r>
            <a:r>
              <a:rPr spc="114" dirty="0"/>
              <a:t>Shot</a:t>
            </a:r>
            <a:r>
              <a:rPr spc="320" dirty="0"/>
              <a:t> </a:t>
            </a:r>
            <a:r>
              <a:rPr spc="85" dirty="0"/>
              <a:t>Prediction</a:t>
            </a:r>
            <a:r>
              <a:rPr spc="310" dirty="0"/>
              <a:t> </a:t>
            </a:r>
            <a:r>
              <a:rPr spc="265" dirty="0"/>
              <a:t>by</a:t>
            </a:r>
            <a:r>
              <a:rPr spc="315" dirty="0"/>
              <a:t> </a:t>
            </a:r>
            <a:r>
              <a:rPr spc="60" dirty="0"/>
              <a:t>Pretrained</a:t>
            </a:r>
            <a:r>
              <a:rPr spc="320" dirty="0"/>
              <a:t> </a:t>
            </a:r>
            <a:r>
              <a:rPr spc="33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42870" y="1826670"/>
            <a:ext cx="6457315" cy="1041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Pretrain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CNN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large-</a:t>
            </a:r>
            <a:r>
              <a:rPr sz="2800" dirty="0">
                <a:latin typeface="Calibri" panose="020F0502020204030204"/>
                <a:cs typeface="Calibri" panose="020F0502020204030204"/>
              </a:rPr>
              <a:t>scale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data.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Use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CNN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extraction.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7469" y="4008207"/>
            <a:ext cx="8434705" cy="1549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Map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images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set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vectors.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60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Obtain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mean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vector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class: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30" dirty="0">
                <a:latin typeface="Cambria Math" panose="02040503050406030204"/>
                <a:cs typeface="Cambria Math" panose="02040503050406030204"/>
              </a:rPr>
              <a:t>⋯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5</a:t>
            </a:r>
            <a:r>
              <a:rPr sz="3000" spc="-359" baseline="-15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60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Compare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feature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query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with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30" dirty="0">
                <a:latin typeface="Cambria Math" panose="02040503050406030204"/>
                <a:cs typeface="Cambria Math" panose="02040503050406030204"/>
              </a:rPr>
              <a:t>⋯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𝛍</a:t>
            </a:r>
            <a:r>
              <a:rPr sz="3000" baseline="-15000" dirty="0">
                <a:latin typeface="Cambria Math" panose="02040503050406030204"/>
                <a:cs typeface="Cambria Math" panose="02040503050406030204"/>
              </a:rPr>
              <a:t>5</a:t>
            </a:r>
            <a:r>
              <a:rPr sz="3000" spc="-359" baseline="-15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4129" y="1154244"/>
            <a:ext cx="886396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1:</a:t>
            </a:r>
            <a:r>
              <a:rPr sz="28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Pretraining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4129" y="3395269"/>
            <a:ext cx="886396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2: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Few-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Shot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Prediction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9936" y="215345"/>
            <a:ext cx="1082386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4245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Few-</a:t>
            </a:r>
            <a:r>
              <a:rPr spc="114" dirty="0"/>
              <a:t>Shot</a:t>
            </a:r>
            <a:r>
              <a:rPr spc="320" dirty="0"/>
              <a:t> </a:t>
            </a:r>
            <a:r>
              <a:rPr spc="85" dirty="0"/>
              <a:t>Prediction</a:t>
            </a:r>
            <a:r>
              <a:rPr spc="310" dirty="0"/>
              <a:t> </a:t>
            </a:r>
            <a:r>
              <a:rPr spc="265" dirty="0"/>
              <a:t>by</a:t>
            </a:r>
            <a:r>
              <a:rPr spc="315" dirty="0"/>
              <a:t> </a:t>
            </a:r>
            <a:r>
              <a:rPr spc="60" dirty="0"/>
              <a:t>Pretrained</a:t>
            </a:r>
            <a:r>
              <a:rPr spc="320" dirty="0"/>
              <a:t> </a:t>
            </a:r>
            <a:r>
              <a:rPr spc="335" dirty="0"/>
              <a:t>CNN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4129" y="1767313"/>
            <a:ext cx="886396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1:</a:t>
            </a:r>
            <a:r>
              <a:rPr sz="28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Pretraining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129" y="3395269"/>
            <a:ext cx="886396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2: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Few-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Shot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Prediction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80264"/>
            <a:ext cx="10896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872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Fine</a:t>
            </a:r>
            <a:r>
              <a:rPr spc="295" dirty="0"/>
              <a:t> </a:t>
            </a:r>
            <a:r>
              <a:rPr spc="140" dirty="0"/>
              <a:t>Tuning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4129" y="1154244"/>
            <a:ext cx="886396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1:</a:t>
            </a:r>
            <a:r>
              <a:rPr sz="28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Pretraining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129" y="5720015"/>
            <a:ext cx="886396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Step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3: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45" dirty="0">
                <a:latin typeface="Calibri" panose="020F0502020204030204"/>
                <a:cs typeface="Calibri" panose="020F0502020204030204"/>
              </a:rPr>
              <a:t>Few-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Shot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Prediction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4129" y="2047169"/>
            <a:ext cx="8863965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Step</a:t>
            </a:r>
            <a:r>
              <a:rPr sz="2800" b="1" spc="-4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2:</a:t>
            </a:r>
            <a:r>
              <a:rPr sz="2800" b="1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Fine</a:t>
            </a:r>
            <a:r>
              <a:rPr sz="2800" b="1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Tuning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2869" y="2629110"/>
            <a:ext cx="5814060" cy="22250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classifier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set.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Tricks: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26465" lvl="1" indent="-456565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92646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Using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𝐌</a:t>
            </a:r>
            <a:r>
              <a:rPr sz="2400" spc="-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initialize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𝐖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6465" lvl="1" indent="-456565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92646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Entropy</a:t>
            </a:r>
            <a:r>
              <a:rPr sz="24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regularization.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26465" lvl="1" indent="-456565">
              <a:lnSpc>
                <a:spcPct val="100000"/>
              </a:lnSpc>
              <a:spcBef>
                <a:spcPts val="220"/>
              </a:spcBef>
              <a:buAutoNum type="arabicPeriod"/>
              <a:tabLst>
                <a:tab pos="92646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Cosine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similarity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+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Softmax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classifier.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1490" y="166765"/>
            <a:ext cx="8352155" cy="815975"/>
          </a:xfrm>
          <a:custGeom>
            <a:avLst/>
            <a:gdLst/>
            <a:ahLst/>
            <a:cxnLst/>
            <a:rect l="l" t="t" r="r" b="b"/>
            <a:pathLst>
              <a:path w="8352155" h="815975">
                <a:moveTo>
                  <a:pt x="8351977" y="0"/>
                </a:moveTo>
                <a:lnTo>
                  <a:pt x="0" y="0"/>
                </a:lnTo>
                <a:lnTo>
                  <a:pt x="0" y="815599"/>
                </a:lnTo>
                <a:lnTo>
                  <a:pt x="8351977" y="815599"/>
                </a:lnTo>
                <a:lnTo>
                  <a:pt x="8351977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7355" y="226077"/>
            <a:ext cx="6520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 panose="020F0502020204030204"/>
                <a:cs typeface="Calibri" panose="020F0502020204030204"/>
              </a:rPr>
              <a:t>Are</a:t>
            </a:r>
            <a:r>
              <a:rPr sz="3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they</a:t>
            </a:r>
            <a:r>
              <a:rPr sz="36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the</a:t>
            </a:r>
            <a:r>
              <a:rPr sz="36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same</a:t>
            </a:r>
            <a:r>
              <a:rPr sz="3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kind</a:t>
            </a:r>
            <a:r>
              <a:rPr sz="3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dirty="0">
                <a:latin typeface="Calibri" panose="020F0502020204030204"/>
                <a:cs typeface="Calibri" panose="020F0502020204030204"/>
              </a:rPr>
              <a:t>of</a:t>
            </a:r>
            <a:r>
              <a:rPr sz="36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spc="-10" dirty="0">
                <a:latin typeface="Calibri" panose="020F0502020204030204"/>
                <a:cs typeface="Calibri" panose="020F0502020204030204"/>
              </a:rPr>
              <a:t>animal?</a:t>
            </a:r>
            <a:endParaRPr sz="36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490" y="1528149"/>
            <a:ext cx="3464236" cy="25384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1016" y="1524212"/>
            <a:ext cx="3882452" cy="258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9CF58-6324-488F-B9D2-2A4EDCA3D2C8}"/>
              </a:ext>
            </a:extLst>
          </p:cNvPr>
          <p:cNvSpPr txBox="1"/>
          <p:nvPr/>
        </p:nvSpPr>
        <p:spPr>
          <a:xfrm>
            <a:off x="789247" y="4474154"/>
            <a:ext cx="107758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Then I show the two images to the model.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While the model has never seen a pangolin and a bulldog, the model knows the two animals look quite different.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The model believes they are different objects.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Now I ask a </a:t>
            </a:r>
            <a:r>
              <a:rPr lang="en-IN" sz="1800" b="0" i="0" u="none" strike="noStrike" baseline="0" dirty="0">
                <a:latin typeface="DejaVuSans"/>
              </a:rPr>
              <a:t>different question.</a:t>
            </a:r>
            <a:endParaRPr lang="en-IN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2661" y="2571718"/>
            <a:ext cx="2644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75" dirty="0"/>
              <a:t>Thank</a:t>
            </a:r>
            <a:r>
              <a:rPr sz="3600" spc="340" dirty="0"/>
              <a:t> </a:t>
            </a:r>
            <a:r>
              <a:rPr sz="3600" spc="105" dirty="0"/>
              <a:t>you!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8750" y="1394477"/>
            <a:ext cx="2811782" cy="18745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117621" y="1936850"/>
            <a:ext cx="1177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2718" y="114817"/>
            <a:ext cx="4247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70" dirty="0">
                <a:latin typeface="Cambria" panose="02040503050406030204"/>
                <a:cs typeface="Cambria" panose="02040503050406030204"/>
              </a:rPr>
              <a:t>Few-</a:t>
            </a:r>
            <a:r>
              <a:rPr sz="3600" b="1" spc="135" dirty="0">
                <a:latin typeface="Cambria" panose="02040503050406030204"/>
                <a:cs typeface="Cambria" panose="02040503050406030204"/>
              </a:rPr>
              <a:t>Shot</a:t>
            </a:r>
            <a:r>
              <a:rPr sz="3600" b="1" spc="345" dirty="0">
                <a:latin typeface="Cambria" panose="02040503050406030204"/>
                <a:cs typeface="Cambria" panose="02040503050406030204"/>
              </a:rPr>
              <a:t> </a:t>
            </a:r>
            <a:r>
              <a:rPr sz="3600" b="1" spc="95" dirty="0">
                <a:latin typeface="Cambria" panose="02040503050406030204"/>
                <a:cs typeface="Cambria" panose="02040503050406030204"/>
              </a:rPr>
              <a:t>Learning</a:t>
            </a:r>
            <a:endParaRPr sz="3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1184C-71B6-4B46-88BF-C6966A4C10DF}"/>
              </a:ext>
            </a:extLst>
          </p:cNvPr>
          <p:cNvSpPr txBox="1"/>
          <p:nvPr/>
        </p:nvSpPr>
        <p:spPr>
          <a:xfrm>
            <a:off x="1163781" y="4094749"/>
            <a:ext cx="105779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I have a query image. I show it to the model and ask what it is.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The model is unable to </a:t>
            </a:r>
            <a:r>
              <a:rPr lang="en-IN" sz="1800" b="0" i="0" u="none" strike="noStrike" baseline="0" dirty="0">
                <a:latin typeface="DejaVuSans"/>
              </a:rPr>
              <a:t>answer my question.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The model has never seen this kind of object during training.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Then I provide the model with additional information.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I show additional six images to the model.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4676" y="3954479"/>
            <a:ext cx="5560060" cy="1210310"/>
            <a:chOff x="424676" y="5055925"/>
            <a:chExt cx="5560060" cy="12103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676" y="5055925"/>
              <a:ext cx="1673405" cy="11567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5648" y="5055925"/>
              <a:ext cx="1811489" cy="1207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6722" y="5055925"/>
              <a:ext cx="1817938" cy="121008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576137" y="353356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0433" y="353356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9045" y="3954479"/>
            <a:ext cx="1810583" cy="120765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575213" y="353356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77303" y="3954479"/>
            <a:ext cx="1806774" cy="12011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408606" y="353356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6228" y="3606193"/>
            <a:ext cx="11864975" cy="2057400"/>
            <a:chOff x="166228" y="4447864"/>
            <a:chExt cx="11864975" cy="20574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2749" y="4837713"/>
              <a:ext cx="1801769" cy="120117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66228" y="4447864"/>
              <a:ext cx="11864975" cy="2057400"/>
            </a:xfrm>
            <a:custGeom>
              <a:avLst/>
              <a:gdLst/>
              <a:ahLst/>
              <a:cxnLst/>
              <a:rect l="l" t="t" r="r" b="b"/>
              <a:pathLst>
                <a:path w="11864975" h="2057400">
                  <a:moveTo>
                    <a:pt x="0" y="342908"/>
                  </a:moveTo>
                  <a:lnTo>
                    <a:pt x="3130" y="296378"/>
                  </a:lnTo>
                  <a:lnTo>
                    <a:pt x="12249" y="251749"/>
                  </a:lnTo>
                  <a:lnTo>
                    <a:pt x="26947" y="209433"/>
                  </a:lnTo>
                  <a:lnTo>
                    <a:pt x="46816" y="169836"/>
                  </a:lnTo>
                  <a:lnTo>
                    <a:pt x="71449" y="133367"/>
                  </a:lnTo>
                  <a:lnTo>
                    <a:pt x="100435" y="100435"/>
                  </a:lnTo>
                  <a:lnTo>
                    <a:pt x="133367" y="71449"/>
                  </a:lnTo>
                  <a:lnTo>
                    <a:pt x="169835" y="46817"/>
                  </a:lnTo>
                  <a:lnTo>
                    <a:pt x="209432" y="26947"/>
                  </a:lnTo>
                  <a:lnTo>
                    <a:pt x="251749" y="12249"/>
                  </a:lnTo>
                  <a:lnTo>
                    <a:pt x="296377" y="3130"/>
                  </a:lnTo>
                  <a:lnTo>
                    <a:pt x="342907" y="0"/>
                  </a:lnTo>
                  <a:lnTo>
                    <a:pt x="11521592" y="0"/>
                  </a:lnTo>
                  <a:lnTo>
                    <a:pt x="11568122" y="3130"/>
                  </a:lnTo>
                  <a:lnTo>
                    <a:pt x="11612750" y="12249"/>
                  </a:lnTo>
                  <a:lnTo>
                    <a:pt x="11655067" y="26947"/>
                  </a:lnTo>
                  <a:lnTo>
                    <a:pt x="11694664" y="46817"/>
                  </a:lnTo>
                  <a:lnTo>
                    <a:pt x="11731133" y="71449"/>
                  </a:lnTo>
                  <a:lnTo>
                    <a:pt x="11764064" y="100435"/>
                  </a:lnTo>
                  <a:lnTo>
                    <a:pt x="11793051" y="133367"/>
                  </a:lnTo>
                  <a:lnTo>
                    <a:pt x="11817683" y="169836"/>
                  </a:lnTo>
                  <a:lnTo>
                    <a:pt x="11837552" y="209433"/>
                  </a:lnTo>
                  <a:lnTo>
                    <a:pt x="11852251" y="251749"/>
                  </a:lnTo>
                  <a:lnTo>
                    <a:pt x="11861369" y="296378"/>
                  </a:lnTo>
                  <a:lnTo>
                    <a:pt x="11864500" y="342908"/>
                  </a:lnTo>
                  <a:lnTo>
                    <a:pt x="11864500" y="1714491"/>
                  </a:lnTo>
                  <a:lnTo>
                    <a:pt x="11861369" y="1761021"/>
                  </a:lnTo>
                  <a:lnTo>
                    <a:pt x="11852251" y="1805650"/>
                  </a:lnTo>
                  <a:lnTo>
                    <a:pt x="11837552" y="1847966"/>
                  </a:lnTo>
                  <a:lnTo>
                    <a:pt x="11817683" y="1887564"/>
                  </a:lnTo>
                  <a:lnTo>
                    <a:pt x="11793051" y="1924032"/>
                  </a:lnTo>
                  <a:lnTo>
                    <a:pt x="11764064" y="1956964"/>
                  </a:lnTo>
                  <a:lnTo>
                    <a:pt x="11731133" y="1985950"/>
                  </a:lnTo>
                  <a:lnTo>
                    <a:pt x="11694664" y="2010583"/>
                  </a:lnTo>
                  <a:lnTo>
                    <a:pt x="11655067" y="2030452"/>
                  </a:lnTo>
                  <a:lnTo>
                    <a:pt x="11612750" y="2045151"/>
                  </a:lnTo>
                  <a:lnTo>
                    <a:pt x="11568122" y="2054269"/>
                  </a:lnTo>
                  <a:lnTo>
                    <a:pt x="11521592" y="2057400"/>
                  </a:lnTo>
                  <a:lnTo>
                    <a:pt x="342907" y="2057400"/>
                  </a:lnTo>
                  <a:lnTo>
                    <a:pt x="296377" y="2054269"/>
                  </a:lnTo>
                  <a:lnTo>
                    <a:pt x="251749" y="2045151"/>
                  </a:lnTo>
                  <a:lnTo>
                    <a:pt x="209432" y="2030452"/>
                  </a:lnTo>
                  <a:lnTo>
                    <a:pt x="169835" y="2010583"/>
                  </a:lnTo>
                  <a:lnTo>
                    <a:pt x="133367" y="1985950"/>
                  </a:lnTo>
                  <a:lnTo>
                    <a:pt x="100435" y="1956964"/>
                  </a:lnTo>
                  <a:lnTo>
                    <a:pt x="71449" y="1924032"/>
                  </a:lnTo>
                  <a:lnTo>
                    <a:pt x="46816" y="1887564"/>
                  </a:lnTo>
                  <a:lnTo>
                    <a:pt x="26947" y="1847966"/>
                  </a:lnTo>
                  <a:lnTo>
                    <a:pt x="12249" y="1805650"/>
                  </a:lnTo>
                  <a:lnTo>
                    <a:pt x="3130" y="1761021"/>
                  </a:lnTo>
                  <a:lnTo>
                    <a:pt x="0" y="1714491"/>
                  </a:lnTo>
                  <a:lnTo>
                    <a:pt x="0" y="34290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7309" y="2577680"/>
            <a:ext cx="3172460" cy="1408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2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Support</a:t>
            </a:r>
            <a:r>
              <a:rPr sz="3200" b="1" spc="30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3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Set:</a:t>
            </a:r>
            <a:endParaRPr sz="3200" dirty="0">
              <a:latin typeface="Cambria" panose="02040503050406030204"/>
              <a:cs typeface="Cambria" panose="02040503050406030204"/>
            </a:endParaRPr>
          </a:p>
          <a:p>
            <a:pPr marL="407670" algn="ctr">
              <a:lnSpc>
                <a:spcPct val="100000"/>
              </a:lnSpc>
              <a:spcBef>
                <a:spcPts val="3685"/>
              </a:spcBef>
              <a:tabLst>
                <a:tab pos="1993900" algn="l"/>
              </a:tabLst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08750" y="968446"/>
            <a:ext cx="2811782" cy="187452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117621" y="1448473"/>
            <a:ext cx="1177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38200" y="233217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43530">
              <a:lnSpc>
                <a:spcPct val="100000"/>
              </a:lnSpc>
              <a:spcBef>
                <a:spcPts val="100"/>
              </a:spcBef>
            </a:pPr>
            <a:r>
              <a:rPr lang="en-IN" sz="3600" spc="70" dirty="0"/>
              <a:t>Few-</a:t>
            </a:r>
            <a:r>
              <a:rPr lang="en-IN" sz="3600" spc="135" dirty="0"/>
              <a:t>Shot</a:t>
            </a:r>
            <a:r>
              <a:rPr lang="en-IN" sz="3600" spc="345" dirty="0"/>
              <a:t> </a:t>
            </a:r>
            <a:r>
              <a:rPr lang="en-IN" sz="3600" spc="95" dirty="0"/>
              <a:t>Learning</a:t>
            </a:r>
            <a:endParaRPr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301A74-D2E4-447F-9B77-1589BCA29D61}"/>
              </a:ext>
            </a:extLst>
          </p:cNvPr>
          <p:cNvSpPr txBox="1"/>
          <p:nvPr/>
        </p:nvSpPr>
        <p:spPr>
          <a:xfrm>
            <a:off x="160797" y="5859565"/>
            <a:ext cx="111930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DejaVuSans"/>
              </a:rPr>
              <a:t>I tell the model that they are fox, squirrel, rabbit, hamster, otter, and beaver. Now the model can answer my question. </a:t>
            </a:r>
          </a:p>
          <a:p>
            <a:pPr algn="l"/>
            <a:r>
              <a:rPr lang="en-US" sz="1800" b="0" i="0" u="none" strike="noStrike" baseline="0" dirty="0">
                <a:latin typeface="DejaVuSans"/>
              </a:rPr>
              <a:t>The model compares the query image with each of the </a:t>
            </a:r>
            <a:r>
              <a:rPr lang="en-IN" sz="1800" b="0" i="0" u="none" strike="noStrike" baseline="0" dirty="0">
                <a:latin typeface="DejaVuSans"/>
              </a:rPr>
              <a:t>six images.</a:t>
            </a:r>
            <a:r>
              <a:rPr lang="en-US" sz="1800" b="0" i="0" u="none" strike="noStrike" baseline="0" dirty="0">
                <a:latin typeface="DejaVuSans"/>
              </a:rPr>
              <a:t> The model finds a query most similar to the otter image. So, the model believes the query is otter. Support set is better learning jargon.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9BBD-4F16-45C3-B79B-79362179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Difference between training set and support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BF204-50DA-4CBA-9672-8952D1E26705}"/>
              </a:ext>
            </a:extLst>
          </p:cNvPr>
          <p:cNvSpPr txBox="1"/>
          <p:nvPr/>
        </p:nvSpPr>
        <p:spPr>
          <a:xfrm>
            <a:off x="727365" y="1859340"/>
            <a:ext cx="9414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Notice the difference between training set and support set.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The training set is big. Every class in the training set has many samples.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The training set is big enough for learning a deep neural network.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In contrast, the support set is small.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Every class has at most a few samples.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In this example, every class has only one sample.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It is impossible to train a deep neural network using such a small set of data.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927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69BBD-4F16-45C3-B79B-79362179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Difference between training set and support set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56DF27F-3BB7-4367-A516-175253B57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439095"/>
              </p:ext>
            </p:extLst>
          </p:nvPr>
        </p:nvGraphicFramePr>
        <p:xfrm>
          <a:off x="1600198" y="1802234"/>
          <a:ext cx="7876308" cy="4357574"/>
        </p:xfrm>
        <a:graphic>
          <a:graphicData uri="http://schemas.openxmlformats.org/drawingml/2006/table">
            <a:tbl>
              <a:tblPr/>
              <a:tblGrid>
                <a:gridCol w="2410691">
                  <a:extLst>
                    <a:ext uri="{9D8B030D-6E8A-4147-A177-3AD203B41FA5}">
                      <a16:colId xmlns:a16="http://schemas.microsoft.com/office/drawing/2014/main" val="1906700369"/>
                    </a:ext>
                  </a:extLst>
                </a:gridCol>
                <a:gridCol w="2535382">
                  <a:extLst>
                    <a:ext uri="{9D8B030D-6E8A-4147-A177-3AD203B41FA5}">
                      <a16:colId xmlns:a16="http://schemas.microsoft.com/office/drawing/2014/main" val="3429194040"/>
                    </a:ext>
                  </a:extLst>
                </a:gridCol>
                <a:gridCol w="2930235">
                  <a:extLst>
                    <a:ext uri="{9D8B030D-6E8A-4147-A177-3AD203B41FA5}">
                      <a16:colId xmlns:a16="http://schemas.microsoft.com/office/drawing/2014/main" val="2718295531"/>
                    </a:ext>
                  </a:extLst>
                </a:gridCol>
              </a:tblGrid>
              <a:tr h="341281">
                <a:tc>
                  <a:txBody>
                    <a:bodyPr/>
                    <a:lstStyle/>
                    <a:p>
                      <a:pPr fontAlgn="b"/>
                      <a:r>
                        <a:rPr lang="en-IN" sz="1700" b="1">
                          <a:effectLst/>
                        </a:rPr>
                        <a:t>Aspect</a:t>
                      </a:r>
                    </a:p>
                  </a:txBody>
                  <a:tcPr marL="85320" marR="85320" marT="42660" marB="42660" anchor="b">
                    <a:lnL w="7620" cap="flat" cmpd="sng" algn="ctr">
                      <a:solidFill>
                        <a:srgbClr val="A0B5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E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0B5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82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700" b="1">
                          <a:effectLst/>
                        </a:rPr>
                        <a:t>Training Set</a:t>
                      </a:r>
                    </a:p>
                  </a:txBody>
                  <a:tcPr marL="85320" marR="85320" marT="42660" marB="42660" anchor="b">
                    <a:lnL w="7620" cap="flat" cmpd="sng" algn="ctr">
                      <a:solidFill>
                        <a:srgbClr val="E0E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C9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EA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91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1700" b="1">
                          <a:effectLst/>
                        </a:rPr>
                        <a:t>Support Set</a:t>
                      </a:r>
                    </a:p>
                  </a:txBody>
                  <a:tcPr marL="85320" marR="85320" marT="42660" marB="42660" anchor="b">
                    <a:lnL w="7620" cap="flat" cmpd="sng" algn="ctr">
                      <a:solidFill>
                        <a:srgbClr val="E0C9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E0C9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E0C9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96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667401"/>
                  </a:ext>
                </a:extLst>
              </a:tr>
              <a:tr h="341281">
                <a:tc>
                  <a:txBody>
                    <a:bodyPr/>
                    <a:lstStyle/>
                    <a:p>
                      <a:pPr fontAlgn="base"/>
                      <a:r>
                        <a:rPr lang="en-IN" sz="1700" b="1">
                          <a:effectLst/>
                        </a:rPr>
                        <a:t>Size</a:t>
                      </a:r>
                      <a:endParaRPr lang="en-IN" sz="1700">
                        <a:effectLst/>
                      </a:endParaRP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D082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091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82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8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700">
                          <a:effectLst/>
                        </a:rPr>
                        <a:t>Large</a:t>
                      </a: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4091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96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91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9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700">
                          <a:effectLst/>
                        </a:rPr>
                        <a:t>Small</a:t>
                      </a: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5096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96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96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06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57181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 fontAlgn="base"/>
                      <a:r>
                        <a:rPr lang="en-IN" sz="1700" b="1">
                          <a:effectLst/>
                        </a:rPr>
                        <a:t>Number of Samples</a:t>
                      </a:r>
                      <a:endParaRPr lang="en-IN" sz="1700">
                        <a:effectLst/>
                      </a:endParaRP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208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09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8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90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Each class has many samples</a:t>
                      </a: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909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6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9E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75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Each class has a limited number of samples</a:t>
                      </a: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106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106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06A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3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333825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 fontAlgn="base"/>
                      <a:r>
                        <a:rPr lang="en-IN" sz="1700" b="1">
                          <a:effectLst/>
                        </a:rPr>
                        <a:t>Purpose</a:t>
                      </a:r>
                      <a:endParaRPr lang="en-IN" sz="1700">
                        <a:effectLst/>
                      </a:endParaRP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E090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B075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90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38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Suitable for training deep neural networks</a:t>
                      </a: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B075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A3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75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78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Used for few-shot or one-shot learning</a:t>
                      </a: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70A3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70A3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3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430511"/>
                  </a:ext>
                </a:extLst>
              </a:tr>
              <a:tr h="853203">
                <a:tc>
                  <a:txBody>
                    <a:bodyPr/>
                    <a:lstStyle/>
                    <a:p>
                      <a:pPr fontAlgn="base"/>
                      <a:r>
                        <a:rPr lang="en-IN" sz="1700" b="1">
                          <a:effectLst/>
                        </a:rPr>
                        <a:t>Data Distribution</a:t>
                      </a:r>
                      <a:endParaRPr lang="en-IN" sz="1700">
                        <a:effectLst/>
                      </a:endParaRP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6038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078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38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0B0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700">
                          <a:effectLst/>
                        </a:rPr>
                        <a:t>Classes are well represented</a:t>
                      </a: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5078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1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785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C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Classes have at most a few samples</a:t>
                      </a: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001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1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3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8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231917"/>
                  </a:ext>
                </a:extLst>
              </a:tr>
              <a:tr h="1109165">
                <a:tc>
                  <a:txBody>
                    <a:bodyPr/>
                    <a:lstStyle/>
                    <a:p>
                      <a:pPr fontAlgn="base"/>
                      <a:r>
                        <a:rPr lang="en-IN" sz="1700" b="1">
                          <a:effectLst/>
                        </a:rPr>
                        <a:t>Learning Approach</a:t>
                      </a:r>
                      <a:endParaRPr lang="en-IN" sz="1700">
                        <a:effectLst/>
                      </a:endParaRP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30B0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0C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B0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30B0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Enables the model to generalize over unseen data</a:t>
                      </a: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F0C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98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C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0C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Forces the model to differentiate using few examples</a:t>
                      </a:r>
                    </a:p>
                  </a:txBody>
                  <a:tcPr marL="85320" marR="85320" marT="42660" marB="42660" anchor="ctr">
                    <a:lnL w="7620" cap="flat" cmpd="sng" algn="ctr">
                      <a:solidFill>
                        <a:srgbClr val="8098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8098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8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8098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87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2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C27A6-81DE-42EA-8BC3-745BDA85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983"/>
            <a:ext cx="10515600" cy="568940"/>
          </a:xfrm>
        </p:spPr>
        <p:txBody>
          <a:bodyPr>
            <a:normAutofit fontScale="90000"/>
          </a:bodyPr>
          <a:lstStyle/>
          <a:p>
            <a:r>
              <a:rPr lang="en-IN" sz="5400" dirty="0"/>
              <a:t>                                </a:t>
            </a:r>
            <a:r>
              <a:rPr lang="en-IN" sz="36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Content</a:t>
            </a:r>
            <a:endParaRPr lang="en-IN" sz="5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D9732-9C4E-4AE9-9DB4-EBA49675922A}"/>
              </a:ext>
            </a:extLst>
          </p:cNvPr>
          <p:cNvSpPr txBox="1"/>
          <p:nvPr/>
        </p:nvSpPr>
        <p:spPr>
          <a:xfrm>
            <a:off x="629259" y="563090"/>
            <a:ext cx="9625786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Image similarity models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Siamese Network for Image matching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Siamese network architecture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Tutorial 10: Implementation of Siamese network in Python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One-shot learning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Image pair creation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Metrics for Siamese network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Tutorial 11: Implementation of Siamese network in Python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Loss function for Siamese network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Siamese network for face recognition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Siamese network for small dataset</a:t>
            </a:r>
          </a:p>
          <a:p>
            <a:pPr algn="l">
              <a:buFont typeface="+mj-lt"/>
              <a:buAutoNum type="arabicPeriod"/>
            </a:pPr>
            <a:endParaRPr lang="en-IN" sz="16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IN" sz="16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Tutorial 12: Case study on Siamese network</a:t>
            </a:r>
            <a:endParaRPr lang="en-IN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194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1A49-6696-4BDE-95CD-255D89213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6702"/>
          </a:xfrm>
        </p:spPr>
        <p:txBody>
          <a:bodyPr>
            <a:normAutofit fontScale="90000"/>
          </a:bodyPr>
          <a:lstStyle/>
          <a:p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            </a:t>
            </a:r>
            <a:r>
              <a:rPr lang="en-IN" sz="4400" b="0" i="0" u="none" strike="noStrike" baseline="0" dirty="0">
                <a:latin typeface="DejaVuSans"/>
              </a:rPr>
              <a:t>Basic </a:t>
            </a:r>
            <a:r>
              <a:rPr lang="en-US" sz="4400" b="0" i="0" u="none" strike="noStrike" baseline="0" dirty="0">
                <a:latin typeface="DejaVuSans"/>
              </a:rPr>
              <a:t>idea of few shot learning. </a:t>
            </a:r>
            <a:br>
              <a:rPr lang="en-US" sz="4400" b="0" i="0" u="none" strike="noStrike" baseline="0" dirty="0">
                <a:latin typeface="DejaVuSans"/>
              </a:rPr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30A1D-4265-4644-84DA-DFB4000422E5}"/>
              </a:ext>
            </a:extLst>
          </p:cNvPr>
          <p:cNvSpPr txBox="1"/>
          <p:nvPr/>
        </p:nvSpPr>
        <p:spPr>
          <a:xfrm>
            <a:off x="415636" y="1720840"/>
            <a:ext cx="117763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We train a big model using a big training set.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Rather than training the model to recognize a specific object such as tiger and elephant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in the training set, we train the model to know the similarity and difference between objects.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With the additional information provided by the support set, the model can tell the query image is otter, although otter is not among the classes in the training set.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800" b="0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Let's explain what few shot learning and meta-learning are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635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050" y="2571718"/>
            <a:ext cx="863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0" dirty="0"/>
              <a:t>Few-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105" dirty="0"/>
              <a:t>Learning</a:t>
            </a:r>
            <a:r>
              <a:rPr sz="3600" spc="335" dirty="0"/>
              <a:t> </a:t>
            </a:r>
            <a:r>
              <a:rPr sz="3600" spc="140" dirty="0"/>
              <a:t>and</a:t>
            </a:r>
            <a:r>
              <a:rPr sz="3600" spc="340" dirty="0"/>
              <a:t> </a:t>
            </a:r>
            <a:r>
              <a:rPr sz="3600" spc="110" dirty="0"/>
              <a:t>Meta</a:t>
            </a:r>
            <a:r>
              <a:rPr sz="3600" spc="345" dirty="0"/>
              <a:t> </a:t>
            </a:r>
            <a:r>
              <a:rPr sz="3600" spc="95" dirty="0"/>
              <a:t>Learning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4777" y="1402246"/>
            <a:ext cx="6626859" cy="1041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Few-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800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kind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meta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Meta</a:t>
            </a:r>
            <a:r>
              <a:rPr sz="2800" spc="-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800" dirty="0">
                <a:latin typeface="Calibri" panose="020F0502020204030204"/>
                <a:cs typeface="Calibri" panose="020F0502020204030204"/>
              </a:rPr>
              <a:t>: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learn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learn.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8035">
              <a:lnSpc>
                <a:spcPct val="100000"/>
              </a:lnSpc>
              <a:spcBef>
                <a:spcPts val="100"/>
              </a:spcBef>
            </a:pPr>
            <a:r>
              <a:rPr sz="3600" spc="110" dirty="0"/>
              <a:t>Meta</a:t>
            </a:r>
            <a:r>
              <a:rPr sz="3600" spc="335" dirty="0"/>
              <a:t> </a:t>
            </a:r>
            <a:r>
              <a:rPr sz="3600" spc="95" dirty="0"/>
              <a:t>Learning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354777" y="5697120"/>
            <a:ext cx="944943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 panose="020F0502020204030204"/>
                <a:cs typeface="Calibri" panose="020F0502020204030204"/>
              </a:rPr>
              <a:t>Reference:</a:t>
            </a:r>
            <a:endParaRPr sz="1800" dirty="0">
              <a:latin typeface="Calibri" panose="020F0502020204030204"/>
              <a:cs typeface="Calibri" panose="020F0502020204030204"/>
            </a:endParaRPr>
          </a:p>
          <a:p>
            <a:pPr marL="297815" indent="-285115">
              <a:lnSpc>
                <a:spcPct val="100000"/>
              </a:lnSpc>
              <a:spcBef>
                <a:spcPts val="2140"/>
              </a:spcBef>
              <a:buFont typeface="Arial" panose="020B0604020202020204"/>
              <a:buChar char="•"/>
              <a:tabLst>
                <a:tab pos="297815" algn="l"/>
              </a:tabLst>
            </a:pPr>
            <a:r>
              <a:rPr sz="1800" spc="-20" dirty="0">
                <a:latin typeface="Calibri" panose="020F0502020204030204"/>
                <a:cs typeface="Calibri" panose="020F0502020204030204"/>
              </a:rPr>
              <a:t>Fei-</a:t>
            </a:r>
            <a:r>
              <a:rPr sz="1800" dirty="0">
                <a:latin typeface="Calibri" panose="020F0502020204030204"/>
                <a:cs typeface="Calibri" panose="020F0502020204030204"/>
              </a:rPr>
              <a:t>Fei,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Fergus,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Perona.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One-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object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categories.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IEEE</a:t>
            </a:r>
            <a:r>
              <a:rPr sz="1800" i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10" dirty="0">
                <a:latin typeface="Calibri" panose="020F0502020204030204"/>
                <a:cs typeface="Calibri" panose="020F0502020204030204"/>
              </a:rPr>
              <a:t>Transactions</a:t>
            </a:r>
            <a:r>
              <a:rPr sz="1800" i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on</a:t>
            </a:r>
            <a:r>
              <a:rPr sz="1800" i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10" dirty="0">
                <a:latin typeface="Calibri" panose="020F0502020204030204"/>
                <a:cs typeface="Calibri" panose="020F0502020204030204"/>
              </a:rPr>
              <a:t>PAMI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2006.</a:t>
            </a:r>
            <a:endParaRPr sz="1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8A3D7-0C82-4DCC-B290-6370C91F3836}"/>
              </a:ext>
            </a:extLst>
          </p:cNvPr>
          <p:cNvSpPr txBox="1"/>
          <p:nvPr/>
        </p:nvSpPr>
        <p:spPr>
          <a:xfrm>
            <a:off x="654627" y="3909498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Traditional supervised learning asks the model to recognize the training data and then</a:t>
            </a:r>
          </a:p>
          <a:p>
            <a:pPr algn="l"/>
            <a:r>
              <a:rPr lang="en-US" sz="18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generalize to unseen test data. Differently, meta-learning's goal is learn-to-learn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56906" y="114817"/>
            <a:ext cx="3279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10" dirty="0">
                <a:latin typeface="Cambria" panose="02040503050406030204"/>
                <a:cs typeface="Cambria" panose="02040503050406030204"/>
              </a:rPr>
              <a:t>Meta</a:t>
            </a:r>
            <a:r>
              <a:rPr sz="3600" b="1" spc="335" dirty="0">
                <a:latin typeface="Cambria" panose="02040503050406030204"/>
                <a:cs typeface="Cambria" panose="02040503050406030204"/>
              </a:rPr>
              <a:t> </a:t>
            </a:r>
            <a:r>
              <a:rPr sz="3600" b="1" spc="95" dirty="0">
                <a:latin typeface="Cambria" panose="02040503050406030204"/>
                <a:cs typeface="Cambria" panose="02040503050406030204"/>
              </a:rPr>
              <a:t>Learning</a:t>
            </a:r>
            <a:endParaRPr sz="3600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10971" y="893278"/>
            <a:ext cx="8032115" cy="3684904"/>
            <a:chOff x="3210971" y="893278"/>
            <a:chExt cx="8032115" cy="36849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0971" y="1108494"/>
              <a:ext cx="5770058" cy="34692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14807" y="893278"/>
              <a:ext cx="3328035" cy="1506855"/>
            </a:xfrm>
            <a:custGeom>
              <a:avLst/>
              <a:gdLst/>
              <a:ahLst/>
              <a:cxnLst/>
              <a:rect l="l" t="t" r="r" b="b"/>
              <a:pathLst>
                <a:path w="3328034" h="1506855">
                  <a:moveTo>
                    <a:pt x="1663907" y="0"/>
                  </a:moveTo>
                  <a:lnTo>
                    <a:pt x="1598571" y="570"/>
                  </a:lnTo>
                  <a:lnTo>
                    <a:pt x="1533873" y="2266"/>
                  </a:lnTo>
                  <a:lnTo>
                    <a:pt x="1469860" y="5068"/>
                  </a:lnTo>
                  <a:lnTo>
                    <a:pt x="1406577" y="8955"/>
                  </a:lnTo>
                  <a:lnTo>
                    <a:pt x="1344071" y="13905"/>
                  </a:lnTo>
                  <a:lnTo>
                    <a:pt x="1282388" y="19898"/>
                  </a:lnTo>
                  <a:lnTo>
                    <a:pt x="1221574" y="26912"/>
                  </a:lnTo>
                  <a:lnTo>
                    <a:pt x="1161676" y="34927"/>
                  </a:lnTo>
                  <a:lnTo>
                    <a:pt x="1102739" y="43922"/>
                  </a:lnTo>
                  <a:lnTo>
                    <a:pt x="1044811" y="53876"/>
                  </a:lnTo>
                  <a:lnTo>
                    <a:pt x="987936" y="64768"/>
                  </a:lnTo>
                  <a:lnTo>
                    <a:pt x="932162" y="76577"/>
                  </a:lnTo>
                  <a:lnTo>
                    <a:pt x="877535" y="89282"/>
                  </a:lnTo>
                  <a:lnTo>
                    <a:pt x="824101" y="102862"/>
                  </a:lnTo>
                  <a:lnTo>
                    <a:pt x="771906" y="117297"/>
                  </a:lnTo>
                  <a:lnTo>
                    <a:pt x="720996" y="132565"/>
                  </a:lnTo>
                  <a:lnTo>
                    <a:pt x="671418" y="148645"/>
                  </a:lnTo>
                  <a:lnTo>
                    <a:pt x="623218" y="165516"/>
                  </a:lnTo>
                  <a:lnTo>
                    <a:pt x="576441" y="183158"/>
                  </a:lnTo>
                  <a:lnTo>
                    <a:pt x="531136" y="201549"/>
                  </a:lnTo>
                  <a:lnTo>
                    <a:pt x="487347" y="220669"/>
                  </a:lnTo>
                  <a:lnTo>
                    <a:pt x="445120" y="240497"/>
                  </a:lnTo>
                  <a:lnTo>
                    <a:pt x="404503" y="261011"/>
                  </a:lnTo>
                  <a:lnTo>
                    <a:pt x="365541" y="282191"/>
                  </a:lnTo>
                  <a:lnTo>
                    <a:pt x="328281" y="304016"/>
                  </a:lnTo>
                  <a:lnTo>
                    <a:pt x="292768" y="326465"/>
                  </a:lnTo>
                  <a:lnTo>
                    <a:pt x="259050" y="349517"/>
                  </a:lnTo>
                  <a:lnTo>
                    <a:pt x="227172" y="373151"/>
                  </a:lnTo>
                  <a:lnTo>
                    <a:pt x="197180" y="397346"/>
                  </a:lnTo>
                  <a:lnTo>
                    <a:pt x="143041" y="447335"/>
                  </a:lnTo>
                  <a:lnTo>
                    <a:pt x="97003" y="499318"/>
                  </a:lnTo>
                  <a:lnTo>
                    <a:pt x="59436" y="553126"/>
                  </a:lnTo>
                  <a:lnTo>
                    <a:pt x="30710" y="608592"/>
                  </a:lnTo>
                  <a:lnTo>
                    <a:pt x="11194" y="665549"/>
                  </a:lnTo>
                  <a:lnTo>
                    <a:pt x="1259" y="723829"/>
                  </a:lnTo>
                  <a:lnTo>
                    <a:pt x="0" y="753413"/>
                  </a:lnTo>
                  <a:lnTo>
                    <a:pt x="2044" y="790772"/>
                  </a:lnTo>
                  <a:lnTo>
                    <a:pt x="18234" y="864669"/>
                  </a:lnTo>
                  <a:lnTo>
                    <a:pt x="32266" y="901083"/>
                  </a:lnTo>
                  <a:lnTo>
                    <a:pt x="50181" y="937057"/>
                  </a:lnTo>
                  <a:lnTo>
                    <a:pt x="71922" y="972532"/>
                  </a:lnTo>
                  <a:lnTo>
                    <a:pt x="97433" y="1007443"/>
                  </a:lnTo>
                  <a:lnTo>
                    <a:pt x="126657" y="1041731"/>
                  </a:lnTo>
                  <a:lnTo>
                    <a:pt x="159537" y="1075333"/>
                  </a:lnTo>
                  <a:lnTo>
                    <a:pt x="196018" y="1108188"/>
                  </a:lnTo>
                  <a:lnTo>
                    <a:pt x="236043" y="1140233"/>
                  </a:lnTo>
                  <a:lnTo>
                    <a:pt x="279555" y="1171407"/>
                  </a:lnTo>
                  <a:lnTo>
                    <a:pt x="326498" y="1201648"/>
                  </a:lnTo>
                  <a:lnTo>
                    <a:pt x="376815" y="1230894"/>
                  </a:lnTo>
                  <a:lnTo>
                    <a:pt x="430450" y="1259084"/>
                  </a:lnTo>
                  <a:lnTo>
                    <a:pt x="487347" y="1286156"/>
                  </a:lnTo>
                  <a:lnTo>
                    <a:pt x="0" y="1286156"/>
                  </a:lnTo>
                  <a:lnTo>
                    <a:pt x="0" y="1506825"/>
                  </a:lnTo>
                  <a:lnTo>
                    <a:pt x="1663907" y="1506825"/>
                  </a:lnTo>
                  <a:lnTo>
                    <a:pt x="1729242" y="1506255"/>
                  </a:lnTo>
                  <a:lnTo>
                    <a:pt x="1793940" y="1504559"/>
                  </a:lnTo>
                  <a:lnTo>
                    <a:pt x="1857953" y="1501757"/>
                  </a:lnTo>
                  <a:lnTo>
                    <a:pt x="1921236" y="1497870"/>
                  </a:lnTo>
                  <a:lnTo>
                    <a:pt x="1983742" y="1492920"/>
                  </a:lnTo>
                  <a:lnTo>
                    <a:pt x="2045426" y="1486927"/>
                  </a:lnTo>
                  <a:lnTo>
                    <a:pt x="2106239" y="1479913"/>
                  </a:lnTo>
                  <a:lnTo>
                    <a:pt x="2166138" y="1471897"/>
                  </a:lnTo>
                  <a:lnTo>
                    <a:pt x="2225074" y="1462902"/>
                  </a:lnTo>
                  <a:lnTo>
                    <a:pt x="2283003" y="1452948"/>
                  </a:lnTo>
                  <a:lnTo>
                    <a:pt x="2339877" y="1442056"/>
                  </a:lnTo>
                  <a:lnTo>
                    <a:pt x="2395651" y="1430248"/>
                  </a:lnTo>
                  <a:lnTo>
                    <a:pt x="2450279" y="1417543"/>
                  </a:lnTo>
                  <a:lnTo>
                    <a:pt x="2503713" y="1403962"/>
                  </a:lnTo>
                  <a:lnTo>
                    <a:pt x="2555908" y="1389528"/>
                  </a:lnTo>
                  <a:lnTo>
                    <a:pt x="2606818" y="1374260"/>
                  </a:lnTo>
                  <a:lnTo>
                    <a:pt x="2656396" y="1358180"/>
                  </a:lnTo>
                  <a:lnTo>
                    <a:pt x="2704596" y="1341309"/>
                  </a:lnTo>
                  <a:lnTo>
                    <a:pt x="2751373" y="1323667"/>
                  </a:lnTo>
                  <a:lnTo>
                    <a:pt x="2796678" y="1305276"/>
                  </a:lnTo>
                  <a:lnTo>
                    <a:pt x="2840468" y="1286156"/>
                  </a:lnTo>
                  <a:lnTo>
                    <a:pt x="2882694" y="1266328"/>
                  </a:lnTo>
                  <a:lnTo>
                    <a:pt x="2923311" y="1245814"/>
                  </a:lnTo>
                  <a:lnTo>
                    <a:pt x="2962273" y="1224634"/>
                  </a:lnTo>
                  <a:lnTo>
                    <a:pt x="2999533" y="1202809"/>
                  </a:lnTo>
                  <a:lnTo>
                    <a:pt x="3035046" y="1180360"/>
                  </a:lnTo>
                  <a:lnTo>
                    <a:pt x="3068764" y="1157308"/>
                  </a:lnTo>
                  <a:lnTo>
                    <a:pt x="3100643" y="1133674"/>
                  </a:lnTo>
                  <a:lnTo>
                    <a:pt x="3130634" y="1109480"/>
                  </a:lnTo>
                  <a:lnTo>
                    <a:pt x="3184773" y="1059490"/>
                  </a:lnTo>
                  <a:lnTo>
                    <a:pt x="3230811" y="1007508"/>
                  </a:lnTo>
                  <a:lnTo>
                    <a:pt x="3268378" y="953700"/>
                  </a:lnTo>
                  <a:lnTo>
                    <a:pt x="3297105" y="898234"/>
                  </a:lnTo>
                  <a:lnTo>
                    <a:pt x="3316620" y="841277"/>
                  </a:lnTo>
                  <a:lnTo>
                    <a:pt x="3326556" y="782997"/>
                  </a:lnTo>
                  <a:lnTo>
                    <a:pt x="3327815" y="753413"/>
                  </a:lnTo>
                  <a:lnTo>
                    <a:pt x="3326556" y="723829"/>
                  </a:lnTo>
                  <a:lnTo>
                    <a:pt x="3316620" y="665549"/>
                  </a:lnTo>
                  <a:lnTo>
                    <a:pt x="3297105" y="608592"/>
                  </a:lnTo>
                  <a:lnTo>
                    <a:pt x="3268378" y="553126"/>
                  </a:lnTo>
                  <a:lnTo>
                    <a:pt x="3230811" y="499318"/>
                  </a:lnTo>
                  <a:lnTo>
                    <a:pt x="3184773" y="447335"/>
                  </a:lnTo>
                  <a:lnTo>
                    <a:pt x="3130634" y="397346"/>
                  </a:lnTo>
                  <a:lnTo>
                    <a:pt x="3100643" y="373151"/>
                  </a:lnTo>
                  <a:lnTo>
                    <a:pt x="3068764" y="349517"/>
                  </a:lnTo>
                  <a:lnTo>
                    <a:pt x="3035046" y="326465"/>
                  </a:lnTo>
                  <a:lnTo>
                    <a:pt x="2999533" y="304016"/>
                  </a:lnTo>
                  <a:lnTo>
                    <a:pt x="2962273" y="282191"/>
                  </a:lnTo>
                  <a:lnTo>
                    <a:pt x="2923311" y="261011"/>
                  </a:lnTo>
                  <a:lnTo>
                    <a:pt x="2882694" y="240497"/>
                  </a:lnTo>
                  <a:lnTo>
                    <a:pt x="2840468" y="220669"/>
                  </a:lnTo>
                  <a:lnTo>
                    <a:pt x="2796678" y="201549"/>
                  </a:lnTo>
                  <a:lnTo>
                    <a:pt x="2751373" y="183158"/>
                  </a:lnTo>
                  <a:lnTo>
                    <a:pt x="2704596" y="165516"/>
                  </a:lnTo>
                  <a:lnTo>
                    <a:pt x="2656396" y="148645"/>
                  </a:lnTo>
                  <a:lnTo>
                    <a:pt x="2606818" y="132565"/>
                  </a:lnTo>
                  <a:lnTo>
                    <a:pt x="2555908" y="117297"/>
                  </a:lnTo>
                  <a:lnTo>
                    <a:pt x="2503713" y="102862"/>
                  </a:lnTo>
                  <a:lnTo>
                    <a:pt x="2450279" y="89282"/>
                  </a:lnTo>
                  <a:lnTo>
                    <a:pt x="2395651" y="76577"/>
                  </a:lnTo>
                  <a:lnTo>
                    <a:pt x="2339877" y="64768"/>
                  </a:lnTo>
                  <a:lnTo>
                    <a:pt x="2283003" y="53876"/>
                  </a:lnTo>
                  <a:lnTo>
                    <a:pt x="2225074" y="43922"/>
                  </a:lnTo>
                  <a:lnTo>
                    <a:pt x="2166138" y="34927"/>
                  </a:lnTo>
                  <a:lnTo>
                    <a:pt x="2106239" y="26912"/>
                  </a:lnTo>
                  <a:lnTo>
                    <a:pt x="2045426" y="19898"/>
                  </a:lnTo>
                  <a:lnTo>
                    <a:pt x="1983742" y="13905"/>
                  </a:lnTo>
                  <a:lnTo>
                    <a:pt x="1921236" y="8955"/>
                  </a:lnTo>
                  <a:lnTo>
                    <a:pt x="1857953" y="5068"/>
                  </a:lnTo>
                  <a:lnTo>
                    <a:pt x="1793940" y="2266"/>
                  </a:lnTo>
                  <a:lnTo>
                    <a:pt x="1729242" y="570"/>
                  </a:lnTo>
                  <a:lnTo>
                    <a:pt x="1663907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23300" y="1334270"/>
            <a:ext cx="231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What’s</a:t>
            </a:r>
            <a:r>
              <a:rPr sz="3600" spc="-17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this?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945AD-581E-43E6-A8AC-700A6E2FFA30}"/>
              </a:ext>
            </a:extLst>
          </p:cNvPr>
          <p:cNvSpPr txBox="1"/>
          <p:nvPr/>
        </p:nvSpPr>
        <p:spPr>
          <a:xfrm>
            <a:off x="789709" y="5311045"/>
            <a:ext cx="100272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DejaVuSans"/>
              </a:rPr>
              <a:t>You bring your kid to the zoo.</a:t>
            </a:r>
          </a:p>
          <a:p>
            <a:pPr algn="l"/>
            <a:r>
              <a:rPr lang="en-US" sz="1800" b="0" i="0" u="none" strike="noStrike" baseline="0" dirty="0">
                <a:latin typeface="DejaVuSans"/>
              </a:rPr>
              <a:t>He is excited to see the fluffy animal in the water, which he has never seen before. </a:t>
            </a:r>
          </a:p>
          <a:p>
            <a:pPr algn="l"/>
            <a:r>
              <a:rPr lang="en-US" sz="1800" b="0" i="0" u="none" strike="noStrike" baseline="0" dirty="0">
                <a:latin typeface="DejaVuSans"/>
              </a:rPr>
              <a:t>He asks you, Daddy, what's this? </a:t>
            </a:r>
          </a:p>
          <a:p>
            <a:pPr algn="l"/>
            <a:r>
              <a:rPr lang="en-US" sz="1800" b="0" i="0" u="none" strike="noStrike" baseline="0" dirty="0">
                <a:latin typeface="DejaVuSans"/>
              </a:rPr>
              <a:t>Although he has never seen this animal before, he is a smart kid and can learn by himself. </a:t>
            </a:r>
            <a:endParaRPr lang="en-I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2211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8035">
              <a:lnSpc>
                <a:spcPct val="100000"/>
              </a:lnSpc>
              <a:spcBef>
                <a:spcPts val="100"/>
              </a:spcBef>
            </a:pPr>
            <a:r>
              <a:rPr lang="en-IN" sz="3600" spc="110" dirty="0"/>
              <a:t>Meta</a:t>
            </a:r>
            <a:r>
              <a:rPr lang="en-IN" sz="3600" spc="335" dirty="0"/>
              <a:t> </a:t>
            </a:r>
            <a:r>
              <a:rPr lang="en-IN" sz="3600" spc="95" dirty="0"/>
              <a:t>Learning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210971" y="893278"/>
            <a:ext cx="8032115" cy="3684904"/>
            <a:chOff x="3210971" y="893278"/>
            <a:chExt cx="8032115" cy="36849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0971" y="1108494"/>
              <a:ext cx="5770058" cy="34692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14807" y="893278"/>
              <a:ext cx="3328035" cy="1506855"/>
            </a:xfrm>
            <a:custGeom>
              <a:avLst/>
              <a:gdLst/>
              <a:ahLst/>
              <a:cxnLst/>
              <a:rect l="l" t="t" r="r" b="b"/>
              <a:pathLst>
                <a:path w="3328034" h="1506855">
                  <a:moveTo>
                    <a:pt x="1663907" y="0"/>
                  </a:moveTo>
                  <a:lnTo>
                    <a:pt x="1598571" y="570"/>
                  </a:lnTo>
                  <a:lnTo>
                    <a:pt x="1533873" y="2266"/>
                  </a:lnTo>
                  <a:lnTo>
                    <a:pt x="1469860" y="5068"/>
                  </a:lnTo>
                  <a:lnTo>
                    <a:pt x="1406577" y="8955"/>
                  </a:lnTo>
                  <a:lnTo>
                    <a:pt x="1344071" y="13905"/>
                  </a:lnTo>
                  <a:lnTo>
                    <a:pt x="1282388" y="19898"/>
                  </a:lnTo>
                  <a:lnTo>
                    <a:pt x="1221574" y="26912"/>
                  </a:lnTo>
                  <a:lnTo>
                    <a:pt x="1161676" y="34927"/>
                  </a:lnTo>
                  <a:lnTo>
                    <a:pt x="1102739" y="43922"/>
                  </a:lnTo>
                  <a:lnTo>
                    <a:pt x="1044811" y="53876"/>
                  </a:lnTo>
                  <a:lnTo>
                    <a:pt x="987936" y="64768"/>
                  </a:lnTo>
                  <a:lnTo>
                    <a:pt x="932162" y="76577"/>
                  </a:lnTo>
                  <a:lnTo>
                    <a:pt x="877535" y="89282"/>
                  </a:lnTo>
                  <a:lnTo>
                    <a:pt x="824101" y="102862"/>
                  </a:lnTo>
                  <a:lnTo>
                    <a:pt x="771906" y="117297"/>
                  </a:lnTo>
                  <a:lnTo>
                    <a:pt x="720996" y="132565"/>
                  </a:lnTo>
                  <a:lnTo>
                    <a:pt x="671418" y="148645"/>
                  </a:lnTo>
                  <a:lnTo>
                    <a:pt x="623218" y="165516"/>
                  </a:lnTo>
                  <a:lnTo>
                    <a:pt x="576441" y="183158"/>
                  </a:lnTo>
                  <a:lnTo>
                    <a:pt x="531136" y="201549"/>
                  </a:lnTo>
                  <a:lnTo>
                    <a:pt x="487347" y="220669"/>
                  </a:lnTo>
                  <a:lnTo>
                    <a:pt x="445120" y="240497"/>
                  </a:lnTo>
                  <a:lnTo>
                    <a:pt x="404503" y="261011"/>
                  </a:lnTo>
                  <a:lnTo>
                    <a:pt x="365541" y="282191"/>
                  </a:lnTo>
                  <a:lnTo>
                    <a:pt x="328281" y="304016"/>
                  </a:lnTo>
                  <a:lnTo>
                    <a:pt x="292768" y="326465"/>
                  </a:lnTo>
                  <a:lnTo>
                    <a:pt x="259050" y="349517"/>
                  </a:lnTo>
                  <a:lnTo>
                    <a:pt x="227172" y="373151"/>
                  </a:lnTo>
                  <a:lnTo>
                    <a:pt x="197180" y="397346"/>
                  </a:lnTo>
                  <a:lnTo>
                    <a:pt x="143041" y="447335"/>
                  </a:lnTo>
                  <a:lnTo>
                    <a:pt x="97003" y="499318"/>
                  </a:lnTo>
                  <a:lnTo>
                    <a:pt x="59436" y="553126"/>
                  </a:lnTo>
                  <a:lnTo>
                    <a:pt x="30710" y="608592"/>
                  </a:lnTo>
                  <a:lnTo>
                    <a:pt x="11194" y="665549"/>
                  </a:lnTo>
                  <a:lnTo>
                    <a:pt x="1259" y="723829"/>
                  </a:lnTo>
                  <a:lnTo>
                    <a:pt x="0" y="753413"/>
                  </a:lnTo>
                  <a:lnTo>
                    <a:pt x="2044" y="790772"/>
                  </a:lnTo>
                  <a:lnTo>
                    <a:pt x="18234" y="864669"/>
                  </a:lnTo>
                  <a:lnTo>
                    <a:pt x="32266" y="901083"/>
                  </a:lnTo>
                  <a:lnTo>
                    <a:pt x="50181" y="937057"/>
                  </a:lnTo>
                  <a:lnTo>
                    <a:pt x="71922" y="972532"/>
                  </a:lnTo>
                  <a:lnTo>
                    <a:pt x="97433" y="1007443"/>
                  </a:lnTo>
                  <a:lnTo>
                    <a:pt x="126657" y="1041731"/>
                  </a:lnTo>
                  <a:lnTo>
                    <a:pt x="159537" y="1075333"/>
                  </a:lnTo>
                  <a:lnTo>
                    <a:pt x="196018" y="1108188"/>
                  </a:lnTo>
                  <a:lnTo>
                    <a:pt x="236043" y="1140233"/>
                  </a:lnTo>
                  <a:lnTo>
                    <a:pt x="279555" y="1171407"/>
                  </a:lnTo>
                  <a:lnTo>
                    <a:pt x="326498" y="1201648"/>
                  </a:lnTo>
                  <a:lnTo>
                    <a:pt x="376815" y="1230894"/>
                  </a:lnTo>
                  <a:lnTo>
                    <a:pt x="430450" y="1259084"/>
                  </a:lnTo>
                  <a:lnTo>
                    <a:pt x="487347" y="1286156"/>
                  </a:lnTo>
                  <a:lnTo>
                    <a:pt x="0" y="1286156"/>
                  </a:lnTo>
                  <a:lnTo>
                    <a:pt x="0" y="1506825"/>
                  </a:lnTo>
                  <a:lnTo>
                    <a:pt x="1663907" y="1506825"/>
                  </a:lnTo>
                  <a:lnTo>
                    <a:pt x="1729242" y="1506255"/>
                  </a:lnTo>
                  <a:lnTo>
                    <a:pt x="1793940" y="1504559"/>
                  </a:lnTo>
                  <a:lnTo>
                    <a:pt x="1857953" y="1501757"/>
                  </a:lnTo>
                  <a:lnTo>
                    <a:pt x="1921236" y="1497870"/>
                  </a:lnTo>
                  <a:lnTo>
                    <a:pt x="1983742" y="1492920"/>
                  </a:lnTo>
                  <a:lnTo>
                    <a:pt x="2045426" y="1486927"/>
                  </a:lnTo>
                  <a:lnTo>
                    <a:pt x="2106239" y="1479913"/>
                  </a:lnTo>
                  <a:lnTo>
                    <a:pt x="2166138" y="1471897"/>
                  </a:lnTo>
                  <a:lnTo>
                    <a:pt x="2225074" y="1462902"/>
                  </a:lnTo>
                  <a:lnTo>
                    <a:pt x="2283003" y="1452948"/>
                  </a:lnTo>
                  <a:lnTo>
                    <a:pt x="2339877" y="1442056"/>
                  </a:lnTo>
                  <a:lnTo>
                    <a:pt x="2395651" y="1430248"/>
                  </a:lnTo>
                  <a:lnTo>
                    <a:pt x="2450279" y="1417543"/>
                  </a:lnTo>
                  <a:lnTo>
                    <a:pt x="2503713" y="1403962"/>
                  </a:lnTo>
                  <a:lnTo>
                    <a:pt x="2555908" y="1389528"/>
                  </a:lnTo>
                  <a:lnTo>
                    <a:pt x="2606818" y="1374260"/>
                  </a:lnTo>
                  <a:lnTo>
                    <a:pt x="2656396" y="1358180"/>
                  </a:lnTo>
                  <a:lnTo>
                    <a:pt x="2704596" y="1341309"/>
                  </a:lnTo>
                  <a:lnTo>
                    <a:pt x="2751373" y="1323667"/>
                  </a:lnTo>
                  <a:lnTo>
                    <a:pt x="2796678" y="1305276"/>
                  </a:lnTo>
                  <a:lnTo>
                    <a:pt x="2840468" y="1286156"/>
                  </a:lnTo>
                  <a:lnTo>
                    <a:pt x="2882694" y="1266328"/>
                  </a:lnTo>
                  <a:lnTo>
                    <a:pt x="2923311" y="1245814"/>
                  </a:lnTo>
                  <a:lnTo>
                    <a:pt x="2962273" y="1224634"/>
                  </a:lnTo>
                  <a:lnTo>
                    <a:pt x="2999533" y="1202809"/>
                  </a:lnTo>
                  <a:lnTo>
                    <a:pt x="3035046" y="1180360"/>
                  </a:lnTo>
                  <a:lnTo>
                    <a:pt x="3068764" y="1157308"/>
                  </a:lnTo>
                  <a:lnTo>
                    <a:pt x="3100643" y="1133674"/>
                  </a:lnTo>
                  <a:lnTo>
                    <a:pt x="3130634" y="1109480"/>
                  </a:lnTo>
                  <a:lnTo>
                    <a:pt x="3184773" y="1059490"/>
                  </a:lnTo>
                  <a:lnTo>
                    <a:pt x="3230811" y="1007508"/>
                  </a:lnTo>
                  <a:lnTo>
                    <a:pt x="3268378" y="953700"/>
                  </a:lnTo>
                  <a:lnTo>
                    <a:pt x="3297105" y="898234"/>
                  </a:lnTo>
                  <a:lnTo>
                    <a:pt x="3316620" y="841277"/>
                  </a:lnTo>
                  <a:lnTo>
                    <a:pt x="3326556" y="782997"/>
                  </a:lnTo>
                  <a:lnTo>
                    <a:pt x="3327815" y="753413"/>
                  </a:lnTo>
                  <a:lnTo>
                    <a:pt x="3326556" y="723829"/>
                  </a:lnTo>
                  <a:lnTo>
                    <a:pt x="3316620" y="665549"/>
                  </a:lnTo>
                  <a:lnTo>
                    <a:pt x="3297105" y="608592"/>
                  </a:lnTo>
                  <a:lnTo>
                    <a:pt x="3268378" y="553126"/>
                  </a:lnTo>
                  <a:lnTo>
                    <a:pt x="3230811" y="499318"/>
                  </a:lnTo>
                  <a:lnTo>
                    <a:pt x="3184773" y="447335"/>
                  </a:lnTo>
                  <a:lnTo>
                    <a:pt x="3130634" y="397346"/>
                  </a:lnTo>
                  <a:lnTo>
                    <a:pt x="3100643" y="373151"/>
                  </a:lnTo>
                  <a:lnTo>
                    <a:pt x="3068764" y="349517"/>
                  </a:lnTo>
                  <a:lnTo>
                    <a:pt x="3035046" y="326465"/>
                  </a:lnTo>
                  <a:lnTo>
                    <a:pt x="2999533" y="304016"/>
                  </a:lnTo>
                  <a:lnTo>
                    <a:pt x="2962273" y="282191"/>
                  </a:lnTo>
                  <a:lnTo>
                    <a:pt x="2923311" y="261011"/>
                  </a:lnTo>
                  <a:lnTo>
                    <a:pt x="2882694" y="240497"/>
                  </a:lnTo>
                  <a:lnTo>
                    <a:pt x="2840468" y="220669"/>
                  </a:lnTo>
                  <a:lnTo>
                    <a:pt x="2796678" y="201549"/>
                  </a:lnTo>
                  <a:lnTo>
                    <a:pt x="2751373" y="183158"/>
                  </a:lnTo>
                  <a:lnTo>
                    <a:pt x="2704596" y="165516"/>
                  </a:lnTo>
                  <a:lnTo>
                    <a:pt x="2656396" y="148645"/>
                  </a:lnTo>
                  <a:lnTo>
                    <a:pt x="2606818" y="132565"/>
                  </a:lnTo>
                  <a:lnTo>
                    <a:pt x="2555908" y="117297"/>
                  </a:lnTo>
                  <a:lnTo>
                    <a:pt x="2503713" y="102862"/>
                  </a:lnTo>
                  <a:lnTo>
                    <a:pt x="2450279" y="89282"/>
                  </a:lnTo>
                  <a:lnTo>
                    <a:pt x="2395651" y="76577"/>
                  </a:lnTo>
                  <a:lnTo>
                    <a:pt x="2339877" y="64768"/>
                  </a:lnTo>
                  <a:lnTo>
                    <a:pt x="2283003" y="53876"/>
                  </a:lnTo>
                  <a:lnTo>
                    <a:pt x="2225074" y="43922"/>
                  </a:lnTo>
                  <a:lnTo>
                    <a:pt x="2166138" y="34927"/>
                  </a:lnTo>
                  <a:lnTo>
                    <a:pt x="2106239" y="26912"/>
                  </a:lnTo>
                  <a:lnTo>
                    <a:pt x="2045426" y="19898"/>
                  </a:lnTo>
                  <a:lnTo>
                    <a:pt x="1983742" y="13905"/>
                  </a:lnTo>
                  <a:lnTo>
                    <a:pt x="1921236" y="8955"/>
                  </a:lnTo>
                  <a:lnTo>
                    <a:pt x="1857953" y="5068"/>
                  </a:lnTo>
                  <a:lnTo>
                    <a:pt x="1793940" y="2266"/>
                  </a:lnTo>
                  <a:lnTo>
                    <a:pt x="1729242" y="570"/>
                  </a:lnTo>
                  <a:lnTo>
                    <a:pt x="1663907" y="0"/>
                  </a:lnTo>
                  <a:close/>
                </a:path>
              </a:pathLst>
            </a:custGeom>
            <a:solidFill>
              <a:srgbClr val="E2F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23300" y="1334270"/>
            <a:ext cx="2311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What’s</a:t>
            </a:r>
            <a:r>
              <a:rPr sz="3600" spc="-17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this?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6313" y="5549211"/>
            <a:ext cx="1233750" cy="85149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933901" y="5190113"/>
            <a:ext cx="3987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4115" y="5549211"/>
            <a:ext cx="1335556" cy="8889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02997" y="5190113"/>
            <a:ext cx="8756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5209" y="5549211"/>
            <a:ext cx="1340311" cy="89078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573722" y="5190113"/>
            <a:ext cx="73914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6090" y="5190113"/>
            <a:ext cx="9486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21969" y="5549211"/>
            <a:ext cx="1334886" cy="8889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522117" y="5190113"/>
            <a:ext cx="6045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58359" y="5549211"/>
            <a:ext cx="1332078" cy="88422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0873821" y="5190113"/>
            <a:ext cx="7791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11743" y="5087573"/>
            <a:ext cx="8775700" cy="1543050"/>
            <a:chOff x="3311743" y="5087573"/>
            <a:chExt cx="8775700" cy="154305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049" y="5549211"/>
              <a:ext cx="1328389" cy="8842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325767" y="5101597"/>
              <a:ext cx="8747760" cy="1515110"/>
            </a:xfrm>
            <a:custGeom>
              <a:avLst/>
              <a:gdLst/>
              <a:ahLst/>
              <a:cxnLst/>
              <a:rect l="l" t="t" r="r" b="b"/>
              <a:pathLst>
                <a:path w="8747760" h="1515109">
                  <a:moveTo>
                    <a:pt x="0" y="252426"/>
                  </a:moveTo>
                  <a:lnTo>
                    <a:pt x="4073" y="207052"/>
                  </a:lnTo>
                  <a:lnTo>
                    <a:pt x="15816" y="164346"/>
                  </a:lnTo>
                  <a:lnTo>
                    <a:pt x="34516" y="125022"/>
                  </a:lnTo>
                  <a:lnTo>
                    <a:pt x="59459" y="89791"/>
                  </a:lnTo>
                  <a:lnTo>
                    <a:pt x="89929" y="59367"/>
                  </a:lnTo>
                  <a:lnTo>
                    <a:pt x="125214" y="34463"/>
                  </a:lnTo>
                  <a:lnTo>
                    <a:pt x="164599" y="15792"/>
                  </a:lnTo>
                  <a:lnTo>
                    <a:pt x="207371" y="4066"/>
                  </a:lnTo>
                  <a:lnTo>
                    <a:pt x="252815" y="0"/>
                  </a:lnTo>
                  <a:lnTo>
                    <a:pt x="8494516" y="0"/>
                  </a:lnTo>
                  <a:lnTo>
                    <a:pt x="8539960" y="4066"/>
                  </a:lnTo>
                  <a:lnTo>
                    <a:pt x="8582731" y="15792"/>
                  </a:lnTo>
                  <a:lnTo>
                    <a:pt x="8622117" y="34463"/>
                  </a:lnTo>
                  <a:lnTo>
                    <a:pt x="8657402" y="59367"/>
                  </a:lnTo>
                  <a:lnTo>
                    <a:pt x="8687872" y="89791"/>
                  </a:lnTo>
                  <a:lnTo>
                    <a:pt x="8712814" y="125022"/>
                  </a:lnTo>
                  <a:lnTo>
                    <a:pt x="8731514" y="164346"/>
                  </a:lnTo>
                  <a:lnTo>
                    <a:pt x="8743258" y="207052"/>
                  </a:lnTo>
                  <a:lnTo>
                    <a:pt x="8747331" y="252426"/>
                  </a:lnTo>
                  <a:lnTo>
                    <a:pt x="8747331" y="1262094"/>
                  </a:lnTo>
                  <a:lnTo>
                    <a:pt x="8743258" y="1307468"/>
                  </a:lnTo>
                  <a:lnTo>
                    <a:pt x="8731514" y="1350174"/>
                  </a:lnTo>
                  <a:lnTo>
                    <a:pt x="8712814" y="1389499"/>
                  </a:lnTo>
                  <a:lnTo>
                    <a:pt x="8687872" y="1424730"/>
                  </a:lnTo>
                  <a:lnTo>
                    <a:pt x="8657402" y="1455154"/>
                  </a:lnTo>
                  <a:lnTo>
                    <a:pt x="8622117" y="1480058"/>
                  </a:lnTo>
                  <a:lnTo>
                    <a:pt x="8582731" y="1498729"/>
                  </a:lnTo>
                  <a:lnTo>
                    <a:pt x="8539960" y="1510454"/>
                  </a:lnTo>
                  <a:lnTo>
                    <a:pt x="8494516" y="1514521"/>
                  </a:lnTo>
                  <a:lnTo>
                    <a:pt x="252815" y="1514521"/>
                  </a:lnTo>
                  <a:lnTo>
                    <a:pt x="207371" y="1510454"/>
                  </a:lnTo>
                  <a:lnTo>
                    <a:pt x="164599" y="1498729"/>
                  </a:lnTo>
                  <a:lnTo>
                    <a:pt x="125214" y="1480058"/>
                  </a:lnTo>
                  <a:lnTo>
                    <a:pt x="89929" y="1455154"/>
                  </a:lnTo>
                  <a:lnTo>
                    <a:pt x="59459" y="1424730"/>
                  </a:lnTo>
                  <a:lnTo>
                    <a:pt x="34516" y="1389499"/>
                  </a:lnTo>
                  <a:lnTo>
                    <a:pt x="15816" y="1350174"/>
                  </a:lnTo>
                  <a:lnTo>
                    <a:pt x="4073" y="1307468"/>
                  </a:lnTo>
                  <a:lnTo>
                    <a:pt x="0" y="1262094"/>
                  </a:lnTo>
                  <a:lnTo>
                    <a:pt x="0" y="252426"/>
                  </a:lnTo>
                  <a:close/>
                </a:path>
              </a:pathLst>
            </a:custGeom>
            <a:ln w="28047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2547" y="5577039"/>
            <a:ext cx="2800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Give</a:t>
            </a:r>
            <a:r>
              <a:rPr sz="2800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him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spc="-3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cards: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96CDAA-3594-4427-8B3F-42972861DFC0}"/>
              </a:ext>
            </a:extLst>
          </p:cNvPr>
          <p:cNvSpPr txBox="1"/>
          <p:nvPr/>
        </p:nvSpPr>
        <p:spPr>
          <a:xfrm>
            <a:off x="561109" y="4588596"/>
            <a:ext cx="858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DejaVuSans"/>
              </a:rPr>
              <a:t>Now, you give the kid a set of cards. On every card, there is an animal and its name. </a:t>
            </a:r>
            <a:endParaRPr lang="en-I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2211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8035">
              <a:lnSpc>
                <a:spcPct val="100000"/>
              </a:lnSpc>
              <a:spcBef>
                <a:spcPts val="100"/>
              </a:spcBef>
            </a:pPr>
            <a:r>
              <a:rPr lang="en-IN" sz="3600" spc="110" dirty="0"/>
              <a:t>Meta</a:t>
            </a:r>
            <a:r>
              <a:rPr lang="en-IN" sz="3600" spc="335" dirty="0"/>
              <a:t> </a:t>
            </a:r>
            <a:r>
              <a:rPr lang="en-IN" sz="3600" spc="95" dirty="0"/>
              <a:t>Learning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7589" y="1108494"/>
            <a:ext cx="5770058" cy="34692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6313" y="5549211"/>
            <a:ext cx="1233750" cy="8514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33901" y="5190113"/>
            <a:ext cx="3987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4115" y="5549211"/>
            <a:ext cx="1335556" cy="8889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102997" y="5190113"/>
            <a:ext cx="8756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75209" y="5549211"/>
            <a:ext cx="1340311" cy="89078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573722" y="5190113"/>
            <a:ext cx="73914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26090" y="5190113"/>
            <a:ext cx="9486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21969" y="5549211"/>
            <a:ext cx="1334886" cy="8889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522117" y="5190113"/>
            <a:ext cx="6045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58359" y="5549211"/>
            <a:ext cx="1332078" cy="88422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873821" y="5190113"/>
            <a:ext cx="7791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05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11743" y="5087573"/>
            <a:ext cx="8775700" cy="1543050"/>
            <a:chOff x="3311743" y="5087573"/>
            <a:chExt cx="8775700" cy="154305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0049" y="5549211"/>
              <a:ext cx="1328389" cy="88422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325767" y="5101597"/>
              <a:ext cx="8747760" cy="1515110"/>
            </a:xfrm>
            <a:custGeom>
              <a:avLst/>
              <a:gdLst/>
              <a:ahLst/>
              <a:cxnLst/>
              <a:rect l="l" t="t" r="r" b="b"/>
              <a:pathLst>
                <a:path w="8747760" h="1515109">
                  <a:moveTo>
                    <a:pt x="0" y="252426"/>
                  </a:moveTo>
                  <a:lnTo>
                    <a:pt x="4073" y="207052"/>
                  </a:lnTo>
                  <a:lnTo>
                    <a:pt x="15816" y="164346"/>
                  </a:lnTo>
                  <a:lnTo>
                    <a:pt x="34516" y="125022"/>
                  </a:lnTo>
                  <a:lnTo>
                    <a:pt x="59459" y="89791"/>
                  </a:lnTo>
                  <a:lnTo>
                    <a:pt x="89929" y="59367"/>
                  </a:lnTo>
                  <a:lnTo>
                    <a:pt x="125214" y="34463"/>
                  </a:lnTo>
                  <a:lnTo>
                    <a:pt x="164599" y="15792"/>
                  </a:lnTo>
                  <a:lnTo>
                    <a:pt x="207371" y="4066"/>
                  </a:lnTo>
                  <a:lnTo>
                    <a:pt x="252815" y="0"/>
                  </a:lnTo>
                  <a:lnTo>
                    <a:pt x="8494516" y="0"/>
                  </a:lnTo>
                  <a:lnTo>
                    <a:pt x="8539960" y="4066"/>
                  </a:lnTo>
                  <a:lnTo>
                    <a:pt x="8582731" y="15792"/>
                  </a:lnTo>
                  <a:lnTo>
                    <a:pt x="8622117" y="34463"/>
                  </a:lnTo>
                  <a:lnTo>
                    <a:pt x="8657402" y="59367"/>
                  </a:lnTo>
                  <a:lnTo>
                    <a:pt x="8687872" y="89791"/>
                  </a:lnTo>
                  <a:lnTo>
                    <a:pt x="8712814" y="125022"/>
                  </a:lnTo>
                  <a:lnTo>
                    <a:pt x="8731514" y="164346"/>
                  </a:lnTo>
                  <a:lnTo>
                    <a:pt x="8743258" y="207052"/>
                  </a:lnTo>
                  <a:lnTo>
                    <a:pt x="8747331" y="252426"/>
                  </a:lnTo>
                  <a:lnTo>
                    <a:pt x="8747331" y="1262094"/>
                  </a:lnTo>
                  <a:lnTo>
                    <a:pt x="8743258" y="1307468"/>
                  </a:lnTo>
                  <a:lnTo>
                    <a:pt x="8731514" y="1350174"/>
                  </a:lnTo>
                  <a:lnTo>
                    <a:pt x="8712814" y="1389499"/>
                  </a:lnTo>
                  <a:lnTo>
                    <a:pt x="8687872" y="1424730"/>
                  </a:lnTo>
                  <a:lnTo>
                    <a:pt x="8657402" y="1455154"/>
                  </a:lnTo>
                  <a:lnTo>
                    <a:pt x="8622117" y="1480058"/>
                  </a:lnTo>
                  <a:lnTo>
                    <a:pt x="8582731" y="1498729"/>
                  </a:lnTo>
                  <a:lnTo>
                    <a:pt x="8539960" y="1510454"/>
                  </a:lnTo>
                  <a:lnTo>
                    <a:pt x="8494516" y="1514521"/>
                  </a:lnTo>
                  <a:lnTo>
                    <a:pt x="252815" y="1514521"/>
                  </a:lnTo>
                  <a:lnTo>
                    <a:pt x="207371" y="1510454"/>
                  </a:lnTo>
                  <a:lnTo>
                    <a:pt x="164599" y="1498729"/>
                  </a:lnTo>
                  <a:lnTo>
                    <a:pt x="125214" y="1480058"/>
                  </a:lnTo>
                  <a:lnTo>
                    <a:pt x="89929" y="1455154"/>
                  </a:lnTo>
                  <a:lnTo>
                    <a:pt x="59459" y="1424730"/>
                  </a:lnTo>
                  <a:lnTo>
                    <a:pt x="34516" y="1389499"/>
                  </a:lnTo>
                  <a:lnTo>
                    <a:pt x="15816" y="1350174"/>
                  </a:lnTo>
                  <a:lnTo>
                    <a:pt x="4073" y="1307468"/>
                  </a:lnTo>
                  <a:lnTo>
                    <a:pt x="0" y="1262094"/>
                  </a:lnTo>
                  <a:lnTo>
                    <a:pt x="0" y="252426"/>
                  </a:lnTo>
                  <a:close/>
                </a:path>
              </a:pathLst>
            </a:custGeom>
            <a:ln w="28047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9907" y="5577039"/>
            <a:ext cx="1791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7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set: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55342" y="1319244"/>
            <a:ext cx="11779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89897" y="1788160"/>
            <a:ext cx="1747520" cy="2032000"/>
          </a:xfrm>
          <a:custGeom>
            <a:avLst/>
            <a:gdLst/>
            <a:ahLst/>
            <a:cxnLst/>
            <a:rect l="l" t="t" r="r" b="b"/>
            <a:pathLst>
              <a:path w="1747520" h="2032000">
                <a:moveTo>
                  <a:pt x="955040" y="0"/>
                </a:moveTo>
                <a:lnTo>
                  <a:pt x="922006" y="4767"/>
                </a:lnTo>
                <a:lnTo>
                  <a:pt x="903357" y="16101"/>
                </a:lnTo>
                <a:lnTo>
                  <a:pt x="890229" y="29543"/>
                </a:lnTo>
                <a:lnTo>
                  <a:pt x="873760" y="40640"/>
                </a:lnTo>
                <a:lnTo>
                  <a:pt x="842942" y="50360"/>
                </a:lnTo>
                <a:lnTo>
                  <a:pt x="811251" y="58015"/>
                </a:lnTo>
                <a:lnTo>
                  <a:pt x="780334" y="67142"/>
                </a:lnTo>
                <a:lnTo>
                  <a:pt x="751840" y="81280"/>
                </a:lnTo>
                <a:lnTo>
                  <a:pt x="736814" y="91809"/>
                </a:lnTo>
                <a:lnTo>
                  <a:pt x="721931" y="102584"/>
                </a:lnTo>
                <a:lnTo>
                  <a:pt x="706762" y="112867"/>
                </a:lnTo>
                <a:lnTo>
                  <a:pt x="690880" y="121920"/>
                </a:lnTo>
                <a:lnTo>
                  <a:pt x="675905" y="127673"/>
                </a:lnTo>
                <a:lnTo>
                  <a:pt x="660237" y="131771"/>
                </a:lnTo>
                <a:lnTo>
                  <a:pt x="644650" y="136023"/>
                </a:lnTo>
                <a:lnTo>
                  <a:pt x="597713" y="160090"/>
                </a:lnTo>
                <a:lnTo>
                  <a:pt x="535616" y="199585"/>
                </a:lnTo>
                <a:lnTo>
                  <a:pt x="473427" y="258694"/>
                </a:lnTo>
                <a:lnTo>
                  <a:pt x="455731" y="276783"/>
                </a:lnTo>
                <a:lnTo>
                  <a:pt x="443129" y="287444"/>
                </a:lnTo>
                <a:lnTo>
                  <a:pt x="423839" y="300336"/>
                </a:lnTo>
                <a:lnTo>
                  <a:pt x="386080" y="325120"/>
                </a:lnTo>
                <a:lnTo>
                  <a:pt x="366071" y="355820"/>
                </a:lnTo>
                <a:lnTo>
                  <a:pt x="326053" y="417220"/>
                </a:lnTo>
                <a:lnTo>
                  <a:pt x="275146" y="486391"/>
                </a:lnTo>
                <a:lnTo>
                  <a:pt x="258059" y="508915"/>
                </a:lnTo>
                <a:lnTo>
                  <a:pt x="247929" y="522539"/>
                </a:lnTo>
                <a:lnTo>
                  <a:pt x="226109" y="554793"/>
                </a:lnTo>
                <a:lnTo>
                  <a:pt x="203200" y="589280"/>
                </a:lnTo>
                <a:lnTo>
                  <a:pt x="193307" y="629302"/>
                </a:lnTo>
                <a:lnTo>
                  <a:pt x="182541" y="674818"/>
                </a:lnTo>
                <a:lnTo>
                  <a:pt x="142240" y="731520"/>
                </a:lnTo>
                <a:lnTo>
                  <a:pt x="130831" y="771716"/>
                </a:lnTo>
                <a:lnTo>
                  <a:pt x="126784" y="792381"/>
                </a:lnTo>
                <a:lnTo>
                  <a:pt x="121920" y="812800"/>
                </a:lnTo>
                <a:lnTo>
                  <a:pt x="117090" y="828117"/>
                </a:lnTo>
                <a:lnTo>
                  <a:pt x="111760" y="843280"/>
                </a:lnTo>
                <a:lnTo>
                  <a:pt x="106429" y="858442"/>
                </a:lnTo>
                <a:lnTo>
                  <a:pt x="101600" y="873760"/>
                </a:lnTo>
                <a:lnTo>
                  <a:pt x="96267" y="894012"/>
                </a:lnTo>
                <a:lnTo>
                  <a:pt x="91440" y="914400"/>
                </a:lnTo>
                <a:lnTo>
                  <a:pt x="86612" y="934787"/>
                </a:lnTo>
                <a:lnTo>
                  <a:pt x="81280" y="955040"/>
                </a:lnTo>
                <a:lnTo>
                  <a:pt x="76450" y="970357"/>
                </a:lnTo>
                <a:lnTo>
                  <a:pt x="71120" y="985520"/>
                </a:lnTo>
                <a:lnTo>
                  <a:pt x="65789" y="1000682"/>
                </a:lnTo>
                <a:lnTo>
                  <a:pt x="60960" y="1016000"/>
                </a:lnTo>
                <a:lnTo>
                  <a:pt x="55676" y="1036267"/>
                </a:lnTo>
                <a:lnTo>
                  <a:pt x="50932" y="1056679"/>
                </a:lnTo>
                <a:lnTo>
                  <a:pt x="46121" y="1077071"/>
                </a:lnTo>
                <a:lnTo>
                  <a:pt x="29096" y="1133640"/>
                </a:lnTo>
                <a:lnTo>
                  <a:pt x="15703" y="1173627"/>
                </a:lnTo>
                <a:lnTo>
                  <a:pt x="0" y="1219200"/>
                </a:lnTo>
                <a:lnTo>
                  <a:pt x="492" y="1240789"/>
                </a:lnTo>
                <a:lnTo>
                  <a:pt x="1211" y="1320955"/>
                </a:lnTo>
                <a:lnTo>
                  <a:pt x="2581" y="1373753"/>
                </a:lnTo>
                <a:lnTo>
                  <a:pt x="5388" y="1431176"/>
                </a:lnTo>
                <a:lnTo>
                  <a:pt x="10201" y="1490336"/>
                </a:lnTo>
                <a:lnTo>
                  <a:pt x="17593" y="1548342"/>
                </a:lnTo>
                <a:lnTo>
                  <a:pt x="28136" y="1602308"/>
                </a:lnTo>
                <a:lnTo>
                  <a:pt x="42401" y="1649343"/>
                </a:lnTo>
                <a:lnTo>
                  <a:pt x="60960" y="1686560"/>
                </a:lnTo>
                <a:lnTo>
                  <a:pt x="82264" y="1716468"/>
                </a:lnTo>
                <a:lnTo>
                  <a:pt x="92547" y="1731637"/>
                </a:lnTo>
                <a:lnTo>
                  <a:pt x="101600" y="1747520"/>
                </a:lnTo>
                <a:lnTo>
                  <a:pt x="117524" y="1784368"/>
                </a:lnTo>
                <a:lnTo>
                  <a:pt x="121647" y="1802258"/>
                </a:lnTo>
                <a:lnTo>
                  <a:pt x="122107" y="1809435"/>
                </a:lnTo>
                <a:lnTo>
                  <a:pt x="127040" y="1814142"/>
                </a:lnTo>
                <a:lnTo>
                  <a:pt x="182880" y="1849120"/>
                </a:lnTo>
                <a:lnTo>
                  <a:pt x="205195" y="1883003"/>
                </a:lnTo>
                <a:lnTo>
                  <a:pt x="227094" y="1917889"/>
                </a:lnTo>
                <a:lnTo>
                  <a:pt x="284480" y="1930400"/>
                </a:lnTo>
                <a:lnTo>
                  <a:pt x="304800" y="1960880"/>
                </a:lnTo>
                <a:lnTo>
                  <a:pt x="313406" y="1977544"/>
                </a:lnTo>
                <a:lnTo>
                  <a:pt x="352188" y="2001995"/>
                </a:lnTo>
                <a:lnTo>
                  <a:pt x="399217" y="2015157"/>
                </a:lnTo>
                <a:lnTo>
                  <a:pt x="444758" y="2026580"/>
                </a:lnTo>
                <a:lnTo>
                  <a:pt x="467360" y="2032000"/>
                </a:lnTo>
                <a:lnTo>
                  <a:pt x="518172" y="2029644"/>
                </a:lnTo>
                <a:lnTo>
                  <a:pt x="569002" y="2027551"/>
                </a:lnTo>
                <a:lnTo>
                  <a:pt x="619839" y="2025564"/>
                </a:lnTo>
                <a:lnTo>
                  <a:pt x="670672" y="2023524"/>
                </a:lnTo>
                <a:lnTo>
                  <a:pt x="721491" y="2021273"/>
                </a:lnTo>
                <a:lnTo>
                  <a:pt x="772286" y="2018654"/>
                </a:lnTo>
                <a:lnTo>
                  <a:pt x="823046" y="2015509"/>
                </a:lnTo>
                <a:lnTo>
                  <a:pt x="873760" y="2011680"/>
                </a:lnTo>
                <a:lnTo>
                  <a:pt x="942520" y="1994863"/>
                </a:lnTo>
                <a:lnTo>
                  <a:pt x="987638" y="1981621"/>
                </a:lnTo>
                <a:lnTo>
                  <a:pt x="1047347" y="1952143"/>
                </a:lnTo>
                <a:lnTo>
                  <a:pt x="1107729" y="1910554"/>
                </a:lnTo>
                <a:lnTo>
                  <a:pt x="1137920" y="1889760"/>
                </a:lnTo>
                <a:lnTo>
                  <a:pt x="1175381" y="1865277"/>
                </a:lnTo>
                <a:lnTo>
                  <a:pt x="1228592" y="1823167"/>
                </a:lnTo>
                <a:lnTo>
                  <a:pt x="1259840" y="1788160"/>
                </a:lnTo>
                <a:lnTo>
                  <a:pt x="1299043" y="1739469"/>
                </a:lnTo>
                <a:lnTo>
                  <a:pt x="1330877" y="1696709"/>
                </a:lnTo>
                <a:lnTo>
                  <a:pt x="1361440" y="1666240"/>
                </a:lnTo>
                <a:lnTo>
                  <a:pt x="1373290" y="1629706"/>
                </a:lnTo>
                <a:lnTo>
                  <a:pt x="1381667" y="1601538"/>
                </a:lnTo>
                <a:lnTo>
                  <a:pt x="1381862" y="1602098"/>
                </a:lnTo>
                <a:lnTo>
                  <a:pt x="1381842" y="1607219"/>
                </a:lnTo>
                <a:lnTo>
                  <a:pt x="1383440" y="1612997"/>
                </a:lnTo>
                <a:lnTo>
                  <a:pt x="1388493" y="1615530"/>
                </a:lnTo>
                <a:lnTo>
                  <a:pt x="1398833" y="1610917"/>
                </a:lnTo>
                <a:lnTo>
                  <a:pt x="1442720" y="1564640"/>
                </a:lnTo>
                <a:lnTo>
                  <a:pt x="1457263" y="1518698"/>
                </a:lnTo>
                <a:lnTo>
                  <a:pt x="1463040" y="1503680"/>
                </a:lnTo>
                <a:lnTo>
                  <a:pt x="1476922" y="1482476"/>
                </a:lnTo>
                <a:lnTo>
                  <a:pt x="1492538" y="1462417"/>
                </a:lnTo>
                <a:lnTo>
                  <a:pt x="1508644" y="1442669"/>
                </a:lnTo>
                <a:lnTo>
                  <a:pt x="1524000" y="1422400"/>
                </a:lnTo>
                <a:lnTo>
                  <a:pt x="1544706" y="1392184"/>
                </a:lnTo>
                <a:lnTo>
                  <a:pt x="1564983" y="1361674"/>
                </a:lnTo>
                <a:lnTo>
                  <a:pt x="1585089" y="1331048"/>
                </a:lnTo>
                <a:lnTo>
                  <a:pt x="1605280" y="1300480"/>
                </a:lnTo>
                <a:lnTo>
                  <a:pt x="1616259" y="1285640"/>
                </a:lnTo>
                <a:lnTo>
                  <a:pt x="1627784" y="1271068"/>
                </a:lnTo>
                <a:lnTo>
                  <a:pt x="1638216" y="1255961"/>
                </a:lnTo>
                <a:lnTo>
                  <a:pt x="1645920" y="1239520"/>
                </a:lnTo>
                <a:lnTo>
                  <a:pt x="1686560" y="1117600"/>
                </a:lnTo>
                <a:lnTo>
                  <a:pt x="1700993" y="1074846"/>
                </a:lnTo>
                <a:lnTo>
                  <a:pt x="1719457" y="1005306"/>
                </a:lnTo>
                <a:lnTo>
                  <a:pt x="1727200" y="955040"/>
                </a:lnTo>
                <a:lnTo>
                  <a:pt x="1733218" y="904349"/>
                </a:lnTo>
                <a:lnTo>
                  <a:pt x="1738194" y="853537"/>
                </a:lnTo>
                <a:lnTo>
                  <a:pt x="1742752" y="802676"/>
                </a:lnTo>
                <a:lnTo>
                  <a:pt x="1747520" y="751840"/>
                </a:lnTo>
                <a:lnTo>
                  <a:pt x="1745930" y="701945"/>
                </a:lnTo>
                <a:lnTo>
                  <a:pt x="1744753" y="652023"/>
                </a:lnTo>
                <a:lnTo>
                  <a:pt x="1743834" y="602083"/>
                </a:lnTo>
                <a:lnTo>
                  <a:pt x="1743018" y="552136"/>
                </a:lnTo>
                <a:lnTo>
                  <a:pt x="1742150" y="502193"/>
                </a:lnTo>
                <a:lnTo>
                  <a:pt x="1741076" y="452264"/>
                </a:lnTo>
                <a:lnTo>
                  <a:pt x="1739641" y="402359"/>
                </a:lnTo>
                <a:lnTo>
                  <a:pt x="1737691" y="352490"/>
                </a:lnTo>
                <a:lnTo>
                  <a:pt x="1735070" y="302666"/>
                </a:lnTo>
                <a:lnTo>
                  <a:pt x="1731625" y="252899"/>
                </a:lnTo>
                <a:lnTo>
                  <a:pt x="1727200" y="203200"/>
                </a:lnTo>
                <a:lnTo>
                  <a:pt x="1711701" y="164250"/>
                </a:lnTo>
                <a:lnTo>
                  <a:pt x="1679797" y="138251"/>
                </a:lnTo>
                <a:lnTo>
                  <a:pt x="1639387" y="121566"/>
                </a:lnTo>
                <a:lnTo>
                  <a:pt x="1598369" y="110560"/>
                </a:lnTo>
                <a:lnTo>
                  <a:pt x="1564640" y="101600"/>
                </a:lnTo>
                <a:lnTo>
                  <a:pt x="1503680" y="81280"/>
                </a:lnTo>
                <a:lnTo>
                  <a:pt x="1488582" y="75520"/>
                </a:lnTo>
                <a:lnTo>
                  <a:pt x="1473579" y="69307"/>
                </a:lnTo>
                <a:lnTo>
                  <a:pt x="1458386" y="64000"/>
                </a:lnTo>
                <a:lnTo>
                  <a:pt x="1442720" y="60960"/>
                </a:lnTo>
                <a:lnTo>
                  <a:pt x="1386818" y="56089"/>
                </a:lnTo>
                <a:lnTo>
                  <a:pt x="1330903" y="51358"/>
                </a:lnTo>
                <a:lnTo>
                  <a:pt x="1275016" y="46348"/>
                </a:lnTo>
                <a:lnTo>
                  <a:pt x="1219200" y="40640"/>
                </a:lnTo>
                <a:lnTo>
                  <a:pt x="1122170" y="28578"/>
                </a:lnTo>
                <a:lnTo>
                  <a:pt x="1059238" y="18518"/>
                </a:lnTo>
                <a:lnTo>
                  <a:pt x="1020732" y="10544"/>
                </a:lnTo>
                <a:lnTo>
                  <a:pt x="996979" y="4743"/>
                </a:lnTo>
                <a:lnTo>
                  <a:pt x="978305" y="1200"/>
                </a:lnTo>
                <a:lnTo>
                  <a:pt x="955040" y="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FCCA5E-9700-4004-B936-D5C584817D6C}"/>
              </a:ext>
            </a:extLst>
          </p:cNvPr>
          <p:cNvSpPr txBox="1"/>
          <p:nvPr/>
        </p:nvSpPr>
        <p:spPr>
          <a:xfrm>
            <a:off x="176645" y="1093692"/>
            <a:ext cx="492635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The kid has never seen the animal in the water.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He has never seen the animals on the card either.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 But the kid is so smart that by taking a look at all the cards, he knows the animal in the</a:t>
            </a:r>
          </a:p>
          <a:p>
            <a:pPr algn="l"/>
            <a:r>
              <a:rPr lang="en-US" sz="1800" b="0" i="0" u="none" strike="noStrike" baseline="0" dirty="0">
                <a:latin typeface="DejaVuSans"/>
              </a:rPr>
              <a:t>      water is an otter.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The animal in the water is most similar to the otter on the card.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solidFill>
                  <a:srgbClr val="FF0000"/>
                </a:solidFill>
                <a:latin typeface="DejaVuSans"/>
              </a:rPr>
              <a:t>Teaching the kid to learn by himself is called meta-learning.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dirty="0">
              <a:solidFill>
                <a:srgbClr val="FF0000"/>
              </a:solidFill>
              <a:latin typeface="DejaVuSans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He learns to recognize otter using only one card. This is called one-shot learning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071802"/>
            <a:ext cx="5320665" cy="1277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Traditional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supervised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learning: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240"/>
              </a:spcBef>
              <a:buFont typeface="Arial" panose="020B0604020202020204"/>
              <a:buChar char="•"/>
              <a:tabLst>
                <a:tab pos="697230" algn="l"/>
              </a:tabLst>
            </a:pPr>
            <a:r>
              <a:rPr sz="2400" spc="-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Test</a:t>
            </a:r>
            <a:r>
              <a:rPr sz="2400" spc="-7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samples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are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never</a:t>
            </a:r>
            <a:r>
              <a:rPr sz="2400" spc="-6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seen</a:t>
            </a:r>
            <a:r>
              <a:rPr sz="2400" spc="-6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before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220"/>
              </a:spcBef>
              <a:buFont typeface="Arial" panose="020B0604020202020204"/>
              <a:buChar char="•"/>
              <a:tabLst>
                <a:tab pos="697230" algn="l"/>
              </a:tabLst>
            </a:pPr>
            <a:r>
              <a:rPr sz="2400" spc="-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Test</a:t>
            </a:r>
            <a:r>
              <a:rPr sz="2400" spc="-6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samples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are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from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1D00FF"/>
                </a:solidFill>
                <a:latin typeface="Calibri" panose="020F0502020204030204"/>
                <a:cs typeface="Calibri" panose="020F0502020204030204"/>
              </a:rPr>
              <a:t>known</a:t>
            </a:r>
            <a:r>
              <a:rPr sz="2400" spc="-50" dirty="0">
                <a:solidFill>
                  <a:srgbClr val="1D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1D00FF"/>
                </a:solidFill>
                <a:latin typeface="Calibri" panose="020F0502020204030204"/>
                <a:cs typeface="Calibri" panose="020F0502020204030204"/>
              </a:rPr>
              <a:t>classes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92211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sz="3600" spc="155" dirty="0">
                <a:solidFill>
                  <a:srgbClr val="C00000"/>
                </a:solidFill>
              </a:rPr>
              <a:t>Supervised</a:t>
            </a:r>
            <a:r>
              <a:rPr lang="en-US" sz="3600" spc="350" dirty="0">
                <a:solidFill>
                  <a:srgbClr val="C00000"/>
                </a:solidFill>
              </a:rPr>
              <a:t> </a:t>
            </a:r>
            <a:r>
              <a:rPr lang="en-US" sz="3600" spc="105" dirty="0">
                <a:solidFill>
                  <a:srgbClr val="C00000"/>
                </a:solidFill>
              </a:rPr>
              <a:t>Learning</a:t>
            </a:r>
            <a:r>
              <a:rPr lang="en-US" sz="3600" spc="345" dirty="0">
                <a:solidFill>
                  <a:srgbClr val="C00000"/>
                </a:solidFill>
              </a:rPr>
              <a:t> </a:t>
            </a:r>
            <a:r>
              <a:rPr lang="en-US" sz="3600" spc="254" dirty="0"/>
              <a:t>vs.</a:t>
            </a:r>
            <a:r>
              <a:rPr lang="en-US" sz="3600" spc="350" dirty="0"/>
              <a:t> </a:t>
            </a:r>
            <a:r>
              <a:rPr lang="en-US" sz="3600" spc="70" dirty="0"/>
              <a:t>Few-</a:t>
            </a:r>
            <a:r>
              <a:rPr lang="en-US" sz="3600" spc="135" dirty="0"/>
              <a:t>Shot</a:t>
            </a:r>
            <a:r>
              <a:rPr lang="en-US" sz="3600" spc="345" dirty="0"/>
              <a:t> </a:t>
            </a:r>
            <a:r>
              <a:rPr lang="en-US" sz="3600" spc="95" dirty="0"/>
              <a:t>Learning</a:t>
            </a:r>
            <a:endParaRPr sz="3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801576" y="3843298"/>
            <a:ext cx="922655" cy="1252855"/>
            <a:chOff x="1801576" y="3843298"/>
            <a:chExt cx="922655" cy="12528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1576" y="4488967"/>
              <a:ext cx="909678" cy="606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577" y="3843298"/>
              <a:ext cx="922051" cy="61517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30918" y="3595753"/>
            <a:ext cx="694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Elephant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07836" y="3850577"/>
            <a:ext cx="889635" cy="1202055"/>
            <a:chOff x="2907836" y="3850577"/>
            <a:chExt cx="889635" cy="1202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2736" y="4462633"/>
              <a:ext cx="884311" cy="5896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7836" y="3850577"/>
              <a:ext cx="889210" cy="59276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176945" y="3595753"/>
            <a:ext cx="4006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92588" y="3882673"/>
            <a:ext cx="912962" cy="55855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160022" y="3595753"/>
            <a:ext cx="5727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83176" y="3873789"/>
            <a:ext cx="917575" cy="1141095"/>
            <a:chOff x="5083176" y="3873789"/>
            <a:chExt cx="917575" cy="114109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3176" y="4406334"/>
              <a:ext cx="917483" cy="6080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3176" y="3873789"/>
              <a:ext cx="915676" cy="50322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431356" y="3595753"/>
            <a:ext cx="276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0654" y="3582082"/>
            <a:ext cx="5822950" cy="2858770"/>
            <a:chOff x="470654" y="3582082"/>
            <a:chExt cx="5822950" cy="285877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1319" y="4461394"/>
              <a:ext cx="912962" cy="60911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0357" y="3591784"/>
              <a:ext cx="5803900" cy="2839085"/>
            </a:xfrm>
            <a:custGeom>
              <a:avLst/>
              <a:gdLst/>
              <a:ahLst/>
              <a:cxnLst/>
              <a:rect l="l" t="t" r="r" b="b"/>
              <a:pathLst>
                <a:path w="5803900" h="2839085">
                  <a:moveTo>
                    <a:pt x="0" y="473177"/>
                  </a:moveTo>
                  <a:lnTo>
                    <a:pt x="2441" y="424797"/>
                  </a:lnTo>
                  <a:lnTo>
                    <a:pt x="9605" y="377815"/>
                  </a:lnTo>
                  <a:lnTo>
                    <a:pt x="21256" y="332468"/>
                  </a:lnTo>
                  <a:lnTo>
                    <a:pt x="37155" y="288995"/>
                  </a:lnTo>
                  <a:lnTo>
                    <a:pt x="57065" y="247632"/>
                  </a:lnTo>
                  <a:lnTo>
                    <a:pt x="80748" y="208619"/>
                  </a:lnTo>
                  <a:lnTo>
                    <a:pt x="107966" y="172192"/>
                  </a:lnTo>
                  <a:lnTo>
                    <a:pt x="138482" y="138590"/>
                  </a:lnTo>
                  <a:lnTo>
                    <a:pt x="172059" y="108050"/>
                  </a:lnTo>
                  <a:lnTo>
                    <a:pt x="208457" y="80811"/>
                  </a:lnTo>
                  <a:lnTo>
                    <a:pt x="247440" y="57109"/>
                  </a:lnTo>
                  <a:lnTo>
                    <a:pt x="288771" y="37184"/>
                  </a:lnTo>
                  <a:lnTo>
                    <a:pt x="332211" y="21273"/>
                  </a:lnTo>
                  <a:lnTo>
                    <a:pt x="377522" y="9613"/>
                  </a:lnTo>
                  <a:lnTo>
                    <a:pt x="424468" y="2442"/>
                  </a:lnTo>
                  <a:lnTo>
                    <a:pt x="472810" y="0"/>
                  </a:lnTo>
                  <a:lnTo>
                    <a:pt x="5330538" y="0"/>
                  </a:lnTo>
                  <a:lnTo>
                    <a:pt x="5378881" y="2442"/>
                  </a:lnTo>
                  <a:lnTo>
                    <a:pt x="5425826" y="9613"/>
                  </a:lnTo>
                  <a:lnTo>
                    <a:pt x="5471138" y="21273"/>
                  </a:lnTo>
                  <a:lnTo>
                    <a:pt x="5514578" y="37184"/>
                  </a:lnTo>
                  <a:lnTo>
                    <a:pt x="5555908" y="57109"/>
                  </a:lnTo>
                  <a:lnTo>
                    <a:pt x="5594892" y="80811"/>
                  </a:lnTo>
                  <a:lnTo>
                    <a:pt x="5631290" y="108050"/>
                  </a:lnTo>
                  <a:lnTo>
                    <a:pt x="5664866" y="138590"/>
                  </a:lnTo>
                  <a:lnTo>
                    <a:pt x="5695382" y="172192"/>
                  </a:lnTo>
                  <a:lnTo>
                    <a:pt x="5722601" y="208619"/>
                  </a:lnTo>
                  <a:lnTo>
                    <a:pt x="5746284" y="247632"/>
                  </a:lnTo>
                  <a:lnTo>
                    <a:pt x="5766194" y="288995"/>
                  </a:lnTo>
                  <a:lnTo>
                    <a:pt x="5782093" y="332468"/>
                  </a:lnTo>
                  <a:lnTo>
                    <a:pt x="5793744" y="377815"/>
                  </a:lnTo>
                  <a:lnTo>
                    <a:pt x="5800908" y="424797"/>
                  </a:lnTo>
                  <a:lnTo>
                    <a:pt x="5803349" y="473177"/>
                  </a:lnTo>
                  <a:lnTo>
                    <a:pt x="5803349" y="2365842"/>
                  </a:lnTo>
                  <a:lnTo>
                    <a:pt x="5800908" y="2414222"/>
                  </a:lnTo>
                  <a:lnTo>
                    <a:pt x="5793744" y="2461204"/>
                  </a:lnTo>
                  <a:lnTo>
                    <a:pt x="5782093" y="2506551"/>
                  </a:lnTo>
                  <a:lnTo>
                    <a:pt x="5766194" y="2550024"/>
                  </a:lnTo>
                  <a:lnTo>
                    <a:pt x="5746284" y="2591387"/>
                  </a:lnTo>
                  <a:lnTo>
                    <a:pt x="5722601" y="2630400"/>
                  </a:lnTo>
                  <a:lnTo>
                    <a:pt x="5695382" y="2666827"/>
                  </a:lnTo>
                  <a:lnTo>
                    <a:pt x="5664866" y="2700429"/>
                  </a:lnTo>
                  <a:lnTo>
                    <a:pt x="5631290" y="2730969"/>
                  </a:lnTo>
                  <a:lnTo>
                    <a:pt x="5594892" y="2758208"/>
                  </a:lnTo>
                  <a:lnTo>
                    <a:pt x="5555908" y="2781910"/>
                  </a:lnTo>
                  <a:lnTo>
                    <a:pt x="5514578" y="2801835"/>
                  </a:lnTo>
                  <a:lnTo>
                    <a:pt x="5471138" y="2817747"/>
                  </a:lnTo>
                  <a:lnTo>
                    <a:pt x="5425826" y="2829406"/>
                  </a:lnTo>
                  <a:lnTo>
                    <a:pt x="5378881" y="2836577"/>
                  </a:lnTo>
                  <a:lnTo>
                    <a:pt x="5330538" y="2839020"/>
                  </a:lnTo>
                  <a:lnTo>
                    <a:pt x="472810" y="2839020"/>
                  </a:lnTo>
                  <a:lnTo>
                    <a:pt x="424468" y="2836577"/>
                  </a:lnTo>
                  <a:lnTo>
                    <a:pt x="377522" y="2829406"/>
                  </a:lnTo>
                  <a:lnTo>
                    <a:pt x="332211" y="2817747"/>
                  </a:lnTo>
                  <a:lnTo>
                    <a:pt x="288771" y="2801835"/>
                  </a:lnTo>
                  <a:lnTo>
                    <a:pt x="247440" y="2781910"/>
                  </a:lnTo>
                  <a:lnTo>
                    <a:pt x="208457" y="2758208"/>
                  </a:lnTo>
                  <a:lnTo>
                    <a:pt x="172059" y="2730969"/>
                  </a:lnTo>
                  <a:lnTo>
                    <a:pt x="138482" y="2700429"/>
                  </a:lnTo>
                  <a:lnTo>
                    <a:pt x="107966" y="2666827"/>
                  </a:lnTo>
                  <a:lnTo>
                    <a:pt x="80748" y="2630400"/>
                  </a:lnTo>
                  <a:lnTo>
                    <a:pt x="57065" y="2591387"/>
                  </a:lnTo>
                  <a:lnTo>
                    <a:pt x="37155" y="2550024"/>
                  </a:lnTo>
                  <a:lnTo>
                    <a:pt x="21256" y="2506551"/>
                  </a:lnTo>
                  <a:lnTo>
                    <a:pt x="9605" y="2461204"/>
                  </a:lnTo>
                  <a:lnTo>
                    <a:pt x="2441" y="2414222"/>
                  </a:lnTo>
                  <a:lnTo>
                    <a:pt x="0" y="2365842"/>
                  </a:lnTo>
                  <a:lnTo>
                    <a:pt x="0" y="473177"/>
                  </a:lnTo>
                  <a:close/>
                </a:path>
              </a:pathLst>
            </a:custGeom>
            <a:ln w="1940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873" y="3848801"/>
              <a:ext cx="907539" cy="6066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872" y="4479728"/>
              <a:ext cx="907539" cy="60549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438" y="5704910"/>
              <a:ext cx="906405" cy="60549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8753" y="5712735"/>
              <a:ext cx="929478" cy="6066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7836" y="5757028"/>
              <a:ext cx="884311" cy="55607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1319" y="5717848"/>
              <a:ext cx="912963" cy="6245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93653" y="5695199"/>
              <a:ext cx="919285" cy="62428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14597" y="3072983"/>
            <a:ext cx="1094740" cy="3672840"/>
          </a:xfrm>
          <a:prstGeom prst="rect">
            <a:avLst/>
          </a:prstGeom>
          <a:ln w="57150">
            <a:solidFill>
              <a:srgbClr val="1D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1400">
              <a:latin typeface="Times New Roman" panose="02020603050405020304"/>
              <a:cs typeface="Times New Roman" panose="02020603050405020304"/>
            </a:endParaRPr>
          </a:p>
          <a:p>
            <a:pPr marL="61595" algn="ctr">
              <a:lnSpc>
                <a:spcPct val="100000"/>
              </a:lnSpc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Husky</a:t>
            </a: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400">
              <a:latin typeface="Calibri" panose="020F0502020204030204"/>
              <a:cs typeface="Calibri" panose="020F0502020204030204"/>
            </a:endParaRPr>
          </a:p>
          <a:p>
            <a:pPr marL="55245" algn="ctr">
              <a:lnSpc>
                <a:spcPct val="100000"/>
              </a:lnSpc>
              <a:spcBef>
                <a:spcPts val="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09118" y="5132320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05671" y="5132672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78336" y="5132320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00470" y="5132975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40351" y="3080603"/>
            <a:ext cx="1704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9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708128" y="3080603"/>
            <a:ext cx="17424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Test</a:t>
            </a:r>
            <a:r>
              <a:rPr sz="2800" spc="-8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Sample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909288" y="3840769"/>
            <a:ext cx="3338850" cy="23693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071802"/>
            <a:ext cx="5912485" cy="1277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40" dirty="0">
                <a:latin typeface="Calibri" panose="020F0502020204030204"/>
                <a:cs typeface="Calibri" panose="020F0502020204030204"/>
              </a:rPr>
              <a:t>Few-</a:t>
            </a:r>
            <a:r>
              <a:rPr sz="2800" dirty="0">
                <a:latin typeface="Calibri" panose="020F0502020204030204"/>
                <a:cs typeface="Calibri" panose="020F0502020204030204"/>
              </a:rPr>
              <a:t>shot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learning: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240"/>
              </a:spcBef>
              <a:buFont typeface="Arial" panose="020B0604020202020204"/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</a:t>
            </a:r>
            <a:r>
              <a:rPr sz="2400" spc="-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samples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are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never</a:t>
            </a:r>
            <a:r>
              <a:rPr sz="2400" spc="-6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seen</a:t>
            </a:r>
            <a:r>
              <a:rPr sz="2400" spc="-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before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220"/>
              </a:spcBef>
              <a:buFont typeface="Arial" panose="020B0604020202020204"/>
              <a:buChar char="•"/>
              <a:tabLst>
                <a:tab pos="697230" algn="l"/>
              </a:tabLst>
            </a:pPr>
            <a:r>
              <a:rPr sz="24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</a:t>
            </a:r>
            <a:r>
              <a:rPr sz="2400" spc="-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samples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are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from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unknown</a:t>
            </a:r>
            <a:r>
              <a:rPr sz="2400" spc="-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classes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92211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lang="en-US" sz="3600" spc="155" dirty="0">
                <a:solidFill>
                  <a:srgbClr val="C00000"/>
                </a:solidFill>
              </a:rPr>
              <a:t>Supervised</a:t>
            </a:r>
            <a:r>
              <a:rPr lang="en-US" sz="3600" spc="350" dirty="0">
                <a:solidFill>
                  <a:srgbClr val="C00000"/>
                </a:solidFill>
              </a:rPr>
              <a:t> </a:t>
            </a:r>
            <a:r>
              <a:rPr lang="en-US" sz="3600" spc="105" dirty="0">
                <a:solidFill>
                  <a:srgbClr val="C00000"/>
                </a:solidFill>
              </a:rPr>
              <a:t>Learning</a:t>
            </a:r>
            <a:r>
              <a:rPr lang="en-US" sz="3600" spc="345" dirty="0">
                <a:solidFill>
                  <a:srgbClr val="C00000"/>
                </a:solidFill>
              </a:rPr>
              <a:t> </a:t>
            </a:r>
            <a:r>
              <a:rPr lang="en-US" sz="3600" spc="254" dirty="0"/>
              <a:t>vs.</a:t>
            </a:r>
            <a:r>
              <a:rPr lang="en-US" sz="3600" spc="350" dirty="0"/>
              <a:t> </a:t>
            </a:r>
            <a:r>
              <a:rPr lang="en-US" sz="3600" spc="70" dirty="0"/>
              <a:t>Few-</a:t>
            </a:r>
            <a:r>
              <a:rPr lang="en-US" sz="3600" spc="135" dirty="0"/>
              <a:t>Shot</a:t>
            </a:r>
            <a:r>
              <a:rPr lang="en-US" sz="3600" spc="345" dirty="0"/>
              <a:t> </a:t>
            </a:r>
            <a:r>
              <a:rPr lang="en-US" sz="3600" spc="95" dirty="0"/>
              <a:t>Learning</a:t>
            </a:r>
            <a:endParaRPr sz="3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801576" y="3843298"/>
            <a:ext cx="922655" cy="1252855"/>
            <a:chOff x="1801576" y="3843298"/>
            <a:chExt cx="922655" cy="12528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1576" y="4488967"/>
              <a:ext cx="909678" cy="6069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577" y="3843298"/>
              <a:ext cx="922051" cy="61517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30918" y="3595753"/>
            <a:ext cx="694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Elephant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07836" y="3850577"/>
            <a:ext cx="889635" cy="1202055"/>
            <a:chOff x="2907836" y="3850577"/>
            <a:chExt cx="889635" cy="12020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2736" y="4462633"/>
              <a:ext cx="884311" cy="5896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7836" y="3850577"/>
              <a:ext cx="889210" cy="59276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176945" y="3595753"/>
            <a:ext cx="4006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92588" y="3882673"/>
            <a:ext cx="912962" cy="55855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160022" y="3595753"/>
            <a:ext cx="5727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83176" y="3873789"/>
            <a:ext cx="917575" cy="1141095"/>
            <a:chOff x="5083176" y="3873789"/>
            <a:chExt cx="917575" cy="114109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3176" y="4406334"/>
              <a:ext cx="917483" cy="6080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3176" y="3873789"/>
              <a:ext cx="915676" cy="50322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431356" y="3595753"/>
            <a:ext cx="276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0514" y="3581942"/>
            <a:ext cx="5823585" cy="2858770"/>
            <a:chOff x="470514" y="3581942"/>
            <a:chExt cx="5823585" cy="285877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91319" y="4461394"/>
              <a:ext cx="912962" cy="60911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0357" y="3591784"/>
              <a:ext cx="5803900" cy="2839085"/>
            </a:xfrm>
            <a:custGeom>
              <a:avLst/>
              <a:gdLst/>
              <a:ahLst/>
              <a:cxnLst/>
              <a:rect l="l" t="t" r="r" b="b"/>
              <a:pathLst>
                <a:path w="5803900" h="2839085">
                  <a:moveTo>
                    <a:pt x="0" y="473177"/>
                  </a:moveTo>
                  <a:lnTo>
                    <a:pt x="2441" y="424797"/>
                  </a:lnTo>
                  <a:lnTo>
                    <a:pt x="9605" y="377815"/>
                  </a:lnTo>
                  <a:lnTo>
                    <a:pt x="21256" y="332468"/>
                  </a:lnTo>
                  <a:lnTo>
                    <a:pt x="37155" y="288995"/>
                  </a:lnTo>
                  <a:lnTo>
                    <a:pt x="57065" y="247632"/>
                  </a:lnTo>
                  <a:lnTo>
                    <a:pt x="80748" y="208619"/>
                  </a:lnTo>
                  <a:lnTo>
                    <a:pt x="107966" y="172192"/>
                  </a:lnTo>
                  <a:lnTo>
                    <a:pt x="138482" y="138590"/>
                  </a:lnTo>
                  <a:lnTo>
                    <a:pt x="172059" y="108050"/>
                  </a:lnTo>
                  <a:lnTo>
                    <a:pt x="208457" y="80811"/>
                  </a:lnTo>
                  <a:lnTo>
                    <a:pt x="247440" y="57109"/>
                  </a:lnTo>
                  <a:lnTo>
                    <a:pt x="288771" y="37184"/>
                  </a:lnTo>
                  <a:lnTo>
                    <a:pt x="332211" y="21273"/>
                  </a:lnTo>
                  <a:lnTo>
                    <a:pt x="377522" y="9613"/>
                  </a:lnTo>
                  <a:lnTo>
                    <a:pt x="424468" y="2442"/>
                  </a:lnTo>
                  <a:lnTo>
                    <a:pt x="472810" y="0"/>
                  </a:lnTo>
                  <a:lnTo>
                    <a:pt x="5330538" y="0"/>
                  </a:lnTo>
                  <a:lnTo>
                    <a:pt x="5378881" y="2442"/>
                  </a:lnTo>
                  <a:lnTo>
                    <a:pt x="5425826" y="9613"/>
                  </a:lnTo>
                  <a:lnTo>
                    <a:pt x="5471138" y="21273"/>
                  </a:lnTo>
                  <a:lnTo>
                    <a:pt x="5514578" y="37184"/>
                  </a:lnTo>
                  <a:lnTo>
                    <a:pt x="5555908" y="57109"/>
                  </a:lnTo>
                  <a:lnTo>
                    <a:pt x="5594892" y="80811"/>
                  </a:lnTo>
                  <a:lnTo>
                    <a:pt x="5631290" y="108050"/>
                  </a:lnTo>
                  <a:lnTo>
                    <a:pt x="5664866" y="138590"/>
                  </a:lnTo>
                  <a:lnTo>
                    <a:pt x="5695382" y="172192"/>
                  </a:lnTo>
                  <a:lnTo>
                    <a:pt x="5722601" y="208619"/>
                  </a:lnTo>
                  <a:lnTo>
                    <a:pt x="5746284" y="247632"/>
                  </a:lnTo>
                  <a:lnTo>
                    <a:pt x="5766194" y="288995"/>
                  </a:lnTo>
                  <a:lnTo>
                    <a:pt x="5782093" y="332468"/>
                  </a:lnTo>
                  <a:lnTo>
                    <a:pt x="5793744" y="377815"/>
                  </a:lnTo>
                  <a:lnTo>
                    <a:pt x="5800908" y="424797"/>
                  </a:lnTo>
                  <a:lnTo>
                    <a:pt x="5803349" y="473177"/>
                  </a:lnTo>
                  <a:lnTo>
                    <a:pt x="5803349" y="2365842"/>
                  </a:lnTo>
                  <a:lnTo>
                    <a:pt x="5800908" y="2414222"/>
                  </a:lnTo>
                  <a:lnTo>
                    <a:pt x="5793744" y="2461204"/>
                  </a:lnTo>
                  <a:lnTo>
                    <a:pt x="5782093" y="2506551"/>
                  </a:lnTo>
                  <a:lnTo>
                    <a:pt x="5766194" y="2550024"/>
                  </a:lnTo>
                  <a:lnTo>
                    <a:pt x="5746284" y="2591387"/>
                  </a:lnTo>
                  <a:lnTo>
                    <a:pt x="5722601" y="2630400"/>
                  </a:lnTo>
                  <a:lnTo>
                    <a:pt x="5695382" y="2666827"/>
                  </a:lnTo>
                  <a:lnTo>
                    <a:pt x="5664866" y="2700429"/>
                  </a:lnTo>
                  <a:lnTo>
                    <a:pt x="5631290" y="2730969"/>
                  </a:lnTo>
                  <a:lnTo>
                    <a:pt x="5594892" y="2758208"/>
                  </a:lnTo>
                  <a:lnTo>
                    <a:pt x="5555908" y="2781910"/>
                  </a:lnTo>
                  <a:lnTo>
                    <a:pt x="5514578" y="2801835"/>
                  </a:lnTo>
                  <a:lnTo>
                    <a:pt x="5471138" y="2817747"/>
                  </a:lnTo>
                  <a:lnTo>
                    <a:pt x="5425826" y="2829406"/>
                  </a:lnTo>
                  <a:lnTo>
                    <a:pt x="5378881" y="2836577"/>
                  </a:lnTo>
                  <a:lnTo>
                    <a:pt x="5330538" y="2839020"/>
                  </a:lnTo>
                  <a:lnTo>
                    <a:pt x="472810" y="2839020"/>
                  </a:lnTo>
                  <a:lnTo>
                    <a:pt x="424468" y="2836577"/>
                  </a:lnTo>
                  <a:lnTo>
                    <a:pt x="377522" y="2829406"/>
                  </a:lnTo>
                  <a:lnTo>
                    <a:pt x="332211" y="2817747"/>
                  </a:lnTo>
                  <a:lnTo>
                    <a:pt x="288771" y="2801835"/>
                  </a:lnTo>
                  <a:lnTo>
                    <a:pt x="247440" y="2781910"/>
                  </a:lnTo>
                  <a:lnTo>
                    <a:pt x="208457" y="2758208"/>
                  </a:lnTo>
                  <a:lnTo>
                    <a:pt x="172059" y="2730969"/>
                  </a:lnTo>
                  <a:lnTo>
                    <a:pt x="138482" y="2700429"/>
                  </a:lnTo>
                  <a:lnTo>
                    <a:pt x="107966" y="2666827"/>
                  </a:lnTo>
                  <a:lnTo>
                    <a:pt x="80748" y="2630400"/>
                  </a:lnTo>
                  <a:lnTo>
                    <a:pt x="57065" y="2591387"/>
                  </a:lnTo>
                  <a:lnTo>
                    <a:pt x="37155" y="2550024"/>
                  </a:lnTo>
                  <a:lnTo>
                    <a:pt x="21256" y="2506551"/>
                  </a:lnTo>
                  <a:lnTo>
                    <a:pt x="9605" y="2461204"/>
                  </a:lnTo>
                  <a:lnTo>
                    <a:pt x="2441" y="2414222"/>
                  </a:lnTo>
                  <a:lnTo>
                    <a:pt x="0" y="2365842"/>
                  </a:lnTo>
                  <a:lnTo>
                    <a:pt x="0" y="473177"/>
                  </a:lnTo>
                  <a:close/>
                </a:path>
              </a:pathLst>
            </a:custGeom>
            <a:ln w="1940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50317" y="3579281"/>
            <a:ext cx="485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Husky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35872" y="3848801"/>
            <a:ext cx="5277485" cy="2493645"/>
            <a:chOff x="735872" y="3848801"/>
            <a:chExt cx="5277485" cy="2493645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873" y="3848801"/>
              <a:ext cx="907539" cy="60660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872" y="4479728"/>
              <a:ext cx="907539" cy="6054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6438" y="5704910"/>
              <a:ext cx="906405" cy="6054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88753" y="5712735"/>
              <a:ext cx="929478" cy="6066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7836" y="5757028"/>
              <a:ext cx="884311" cy="5560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1319" y="5717848"/>
              <a:ext cx="912963" cy="62457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93653" y="5695200"/>
              <a:ext cx="919285" cy="62428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22975" y="5132322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09118" y="5132320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05671" y="5132672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78336" y="5132320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00470" y="5132975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40351" y="3080603"/>
            <a:ext cx="1704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9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50108" y="3080603"/>
            <a:ext cx="2058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</a:t>
            </a:r>
            <a:r>
              <a:rPr sz="2800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Sample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801798" y="3840840"/>
            <a:ext cx="3553832" cy="23692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6403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3745">
              <a:lnSpc>
                <a:spcPct val="100000"/>
              </a:lnSpc>
              <a:spcBef>
                <a:spcPts val="100"/>
              </a:spcBef>
            </a:pPr>
            <a:r>
              <a:rPr lang="en-US" sz="3600" spc="114" dirty="0"/>
              <a:t>Training</a:t>
            </a:r>
            <a:r>
              <a:rPr lang="en-US" sz="3600" spc="340" dirty="0"/>
              <a:t> </a:t>
            </a:r>
            <a:r>
              <a:rPr lang="en-US" sz="3600" spc="100" dirty="0"/>
              <a:t>Set,</a:t>
            </a:r>
            <a:r>
              <a:rPr lang="en-US" sz="3600" spc="345" dirty="0"/>
              <a:t> </a:t>
            </a:r>
            <a:r>
              <a:rPr lang="en-US" sz="3600" spc="130" dirty="0"/>
              <a:t>Support</a:t>
            </a:r>
            <a:r>
              <a:rPr lang="en-US" sz="3600" spc="345" dirty="0"/>
              <a:t> </a:t>
            </a:r>
            <a:r>
              <a:rPr lang="en-US" sz="3600" spc="100" dirty="0"/>
              <a:t>Set,</a:t>
            </a:r>
            <a:r>
              <a:rPr lang="en-US" sz="3600" spc="340" dirty="0"/>
              <a:t> </a:t>
            </a:r>
            <a:r>
              <a:rPr lang="en-US" sz="3600" spc="140" dirty="0"/>
              <a:t>and</a:t>
            </a:r>
            <a:r>
              <a:rPr lang="en-US" sz="3600" spc="345" dirty="0"/>
              <a:t> </a:t>
            </a:r>
            <a:r>
              <a:rPr lang="en-US" sz="3600" spc="215" dirty="0"/>
              <a:t>Query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882484" y="1338345"/>
            <a:ext cx="2760345" cy="921385"/>
            <a:chOff x="2882484" y="1338345"/>
            <a:chExt cx="2760345" cy="9213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484" y="1338345"/>
              <a:ext cx="1278408" cy="8823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8348" y="1338345"/>
              <a:ext cx="1383899" cy="92117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315647" y="966707"/>
            <a:ext cx="211772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223645" algn="l"/>
              </a:tabLst>
            </a:pPr>
            <a:r>
              <a:rPr sz="21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r>
              <a:rPr sz="21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1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1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1245" y="1338345"/>
            <a:ext cx="1388826" cy="9230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696262" y="743318"/>
            <a:ext cx="1484630" cy="1834514"/>
          </a:xfrm>
          <a:prstGeom prst="rect">
            <a:avLst/>
          </a:prstGeom>
          <a:ln w="57150">
            <a:solidFill>
              <a:srgbClr val="1D00FF"/>
            </a:solidFill>
          </a:ln>
        </p:spPr>
        <p:txBody>
          <a:bodyPr vert="horz" wrap="square" lIns="0" tIns="240665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1895"/>
              </a:spcBef>
            </a:pPr>
            <a:r>
              <a:rPr sz="21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1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40375" y="1338345"/>
            <a:ext cx="1383207" cy="92117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452345" y="966707"/>
            <a:ext cx="22790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665605" algn="l"/>
              </a:tabLst>
            </a:pPr>
            <a:r>
              <a:rPr sz="21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r>
              <a:rPr sz="21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100" b="1" spc="-2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1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28759" y="1338345"/>
            <a:ext cx="1380296" cy="91623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506777" y="966707"/>
            <a:ext cx="80645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1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70510" y="859996"/>
            <a:ext cx="9093200" cy="1598930"/>
            <a:chOff x="2670510" y="859996"/>
            <a:chExt cx="9093200" cy="159893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2636" y="1338345"/>
              <a:ext cx="1376474" cy="9162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85041" y="874528"/>
              <a:ext cx="9063990" cy="1569720"/>
            </a:xfrm>
            <a:custGeom>
              <a:avLst/>
              <a:gdLst/>
              <a:ahLst/>
              <a:cxnLst/>
              <a:rect l="l" t="t" r="r" b="b"/>
              <a:pathLst>
                <a:path w="9063990" h="1569720">
                  <a:moveTo>
                    <a:pt x="0" y="261563"/>
                  </a:moveTo>
                  <a:lnTo>
                    <a:pt x="4220" y="214547"/>
                  </a:lnTo>
                  <a:lnTo>
                    <a:pt x="16389" y="170295"/>
                  </a:lnTo>
                  <a:lnTo>
                    <a:pt x="35766" y="129547"/>
                  </a:lnTo>
                  <a:lnTo>
                    <a:pt x="61611" y="93041"/>
                  </a:lnTo>
                  <a:lnTo>
                    <a:pt x="93184" y="61516"/>
                  </a:lnTo>
                  <a:lnTo>
                    <a:pt x="129747" y="35711"/>
                  </a:lnTo>
                  <a:lnTo>
                    <a:pt x="170558" y="16364"/>
                  </a:lnTo>
                  <a:lnTo>
                    <a:pt x="214877" y="4214"/>
                  </a:lnTo>
                  <a:lnTo>
                    <a:pt x="261966" y="0"/>
                  </a:lnTo>
                  <a:lnTo>
                    <a:pt x="8801998" y="0"/>
                  </a:lnTo>
                  <a:lnTo>
                    <a:pt x="8849087" y="4214"/>
                  </a:lnTo>
                  <a:lnTo>
                    <a:pt x="8893407" y="16364"/>
                  </a:lnTo>
                  <a:lnTo>
                    <a:pt x="8934218" y="35711"/>
                  </a:lnTo>
                  <a:lnTo>
                    <a:pt x="8970780" y="61516"/>
                  </a:lnTo>
                  <a:lnTo>
                    <a:pt x="9002354" y="93041"/>
                  </a:lnTo>
                  <a:lnTo>
                    <a:pt x="9028199" y="129547"/>
                  </a:lnTo>
                  <a:lnTo>
                    <a:pt x="9047576" y="170295"/>
                  </a:lnTo>
                  <a:lnTo>
                    <a:pt x="9059745" y="214547"/>
                  </a:lnTo>
                  <a:lnTo>
                    <a:pt x="9063965" y="261563"/>
                  </a:lnTo>
                  <a:lnTo>
                    <a:pt x="9063965" y="1307779"/>
                  </a:lnTo>
                  <a:lnTo>
                    <a:pt x="9059745" y="1354796"/>
                  </a:lnTo>
                  <a:lnTo>
                    <a:pt x="9047576" y="1399047"/>
                  </a:lnTo>
                  <a:lnTo>
                    <a:pt x="9028199" y="1439796"/>
                  </a:lnTo>
                  <a:lnTo>
                    <a:pt x="9002354" y="1476302"/>
                  </a:lnTo>
                  <a:lnTo>
                    <a:pt x="8970780" y="1507827"/>
                  </a:lnTo>
                  <a:lnTo>
                    <a:pt x="8934218" y="1533632"/>
                  </a:lnTo>
                  <a:lnTo>
                    <a:pt x="8893407" y="1552979"/>
                  </a:lnTo>
                  <a:lnTo>
                    <a:pt x="8849087" y="1565129"/>
                  </a:lnTo>
                  <a:lnTo>
                    <a:pt x="8801998" y="1569343"/>
                  </a:lnTo>
                  <a:lnTo>
                    <a:pt x="261966" y="1569343"/>
                  </a:lnTo>
                  <a:lnTo>
                    <a:pt x="214877" y="1565129"/>
                  </a:lnTo>
                  <a:lnTo>
                    <a:pt x="170558" y="1552979"/>
                  </a:lnTo>
                  <a:lnTo>
                    <a:pt x="129747" y="1533632"/>
                  </a:lnTo>
                  <a:lnTo>
                    <a:pt x="93184" y="1507827"/>
                  </a:lnTo>
                  <a:lnTo>
                    <a:pt x="61611" y="1476302"/>
                  </a:lnTo>
                  <a:lnTo>
                    <a:pt x="35766" y="1439796"/>
                  </a:lnTo>
                  <a:lnTo>
                    <a:pt x="16389" y="1399047"/>
                  </a:lnTo>
                  <a:lnTo>
                    <a:pt x="4220" y="1354796"/>
                  </a:lnTo>
                  <a:lnTo>
                    <a:pt x="0" y="1307779"/>
                  </a:lnTo>
                  <a:lnTo>
                    <a:pt x="0" y="261563"/>
                  </a:lnTo>
                  <a:close/>
                </a:path>
              </a:pathLst>
            </a:custGeom>
            <a:ln w="2906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801576" y="3843298"/>
            <a:ext cx="922655" cy="1252855"/>
            <a:chOff x="1801576" y="3843298"/>
            <a:chExt cx="922655" cy="125285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01576" y="4488967"/>
              <a:ext cx="909678" cy="60692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1577" y="3843298"/>
              <a:ext cx="922051" cy="61517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930918" y="3595753"/>
            <a:ext cx="694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Elephant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07836" y="3850577"/>
            <a:ext cx="889635" cy="1202055"/>
            <a:chOff x="2907836" y="3850577"/>
            <a:chExt cx="889635" cy="120205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2736" y="4462633"/>
              <a:ext cx="884311" cy="58966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07836" y="3850577"/>
              <a:ext cx="889210" cy="59276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3176945" y="3595753"/>
            <a:ext cx="4006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92588" y="3882673"/>
            <a:ext cx="912962" cy="55855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160022" y="3595753"/>
            <a:ext cx="5727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083176" y="3873789"/>
            <a:ext cx="917575" cy="1141095"/>
            <a:chOff x="5083176" y="3873789"/>
            <a:chExt cx="917575" cy="1141095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83176" y="4406334"/>
              <a:ext cx="917483" cy="60804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83176" y="3873789"/>
              <a:ext cx="915676" cy="50322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5431356" y="3595753"/>
            <a:ext cx="2762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70514" y="3581942"/>
            <a:ext cx="5823585" cy="2858770"/>
            <a:chOff x="470514" y="3581942"/>
            <a:chExt cx="5823585" cy="2858770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1319" y="4461394"/>
              <a:ext cx="912962" cy="60911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80357" y="3591784"/>
              <a:ext cx="5803900" cy="2839085"/>
            </a:xfrm>
            <a:custGeom>
              <a:avLst/>
              <a:gdLst/>
              <a:ahLst/>
              <a:cxnLst/>
              <a:rect l="l" t="t" r="r" b="b"/>
              <a:pathLst>
                <a:path w="5803900" h="2839085">
                  <a:moveTo>
                    <a:pt x="0" y="473177"/>
                  </a:moveTo>
                  <a:lnTo>
                    <a:pt x="2441" y="424797"/>
                  </a:lnTo>
                  <a:lnTo>
                    <a:pt x="9605" y="377815"/>
                  </a:lnTo>
                  <a:lnTo>
                    <a:pt x="21256" y="332468"/>
                  </a:lnTo>
                  <a:lnTo>
                    <a:pt x="37155" y="288995"/>
                  </a:lnTo>
                  <a:lnTo>
                    <a:pt x="57065" y="247632"/>
                  </a:lnTo>
                  <a:lnTo>
                    <a:pt x="80748" y="208619"/>
                  </a:lnTo>
                  <a:lnTo>
                    <a:pt x="107966" y="172192"/>
                  </a:lnTo>
                  <a:lnTo>
                    <a:pt x="138482" y="138590"/>
                  </a:lnTo>
                  <a:lnTo>
                    <a:pt x="172059" y="108050"/>
                  </a:lnTo>
                  <a:lnTo>
                    <a:pt x="208457" y="80811"/>
                  </a:lnTo>
                  <a:lnTo>
                    <a:pt x="247440" y="57109"/>
                  </a:lnTo>
                  <a:lnTo>
                    <a:pt x="288771" y="37184"/>
                  </a:lnTo>
                  <a:lnTo>
                    <a:pt x="332211" y="21273"/>
                  </a:lnTo>
                  <a:lnTo>
                    <a:pt x="377522" y="9613"/>
                  </a:lnTo>
                  <a:lnTo>
                    <a:pt x="424468" y="2442"/>
                  </a:lnTo>
                  <a:lnTo>
                    <a:pt x="472810" y="0"/>
                  </a:lnTo>
                  <a:lnTo>
                    <a:pt x="5330538" y="0"/>
                  </a:lnTo>
                  <a:lnTo>
                    <a:pt x="5378881" y="2442"/>
                  </a:lnTo>
                  <a:lnTo>
                    <a:pt x="5425826" y="9613"/>
                  </a:lnTo>
                  <a:lnTo>
                    <a:pt x="5471138" y="21273"/>
                  </a:lnTo>
                  <a:lnTo>
                    <a:pt x="5514578" y="37184"/>
                  </a:lnTo>
                  <a:lnTo>
                    <a:pt x="5555908" y="57109"/>
                  </a:lnTo>
                  <a:lnTo>
                    <a:pt x="5594892" y="80811"/>
                  </a:lnTo>
                  <a:lnTo>
                    <a:pt x="5631290" y="108050"/>
                  </a:lnTo>
                  <a:lnTo>
                    <a:pt x="5664866" y="138590"/>
                  </a:lnTo>
                  <a:lnTo>
                    <a:pt x="5695382" y="172192"/>
                  </a:lnTo>
                  <a:lnTo>
                    <a:pt x="5722601" y="208619"/>
                  </a:lnTo>
                  <a:lnTo>
                    <a:pt x="5746284" y="247632"/>
                  </a:lnTo>
                  <a:lnTo>
                    <a:pt x="5766194" y="288995"/>
                  </a:lnTo>
                  <a:lnTo>
                    <a:pt x="5782093" y="332468"/>
                  </a:lnTo>
                  <a:lnTo>
                    <a:pt x="5793744" y="377815"/>
                  </a:lnTo>
                  <a:lnTo>
                    <a:pt x="5800908" y="424797"/>
                  </a:lnTo>
                  <a:lnTo>
                    <a:pt x="5803349" y="473177"/>
                  </a:lnTo>
                  <a:lnTo>
                    <a:pt x="5803349" y="2365842"/>
                  </a:lnTo>
                  <a:lnTo>
                    <a:pt x="5800908" y="2414222"/>
                  </a:lnTo>
                  <a:lnTo>
                    <a:pt x="5793744" y="2461204"/>
                  </a:lnTo>
                  <a:lnTo>
                    <a:pt x="5782093" y="2506551"/>
                  </a:lnTo>
                  <a:lnTo>
                    <a:pt x="5766194" y="2550024"/>
                  </a:lnTo>
                  <a:lnTo>
                    <a:pt x="5746284" y="2591387"/>
                  </a:lnTo>
                  <a:lnTo>
                    <a:pt x="5722601" y="2630400"/>
                  </a:lnTo>
                  <a:lnTo>
                    <a:pt x="5695382" y="2666827"/>
                  </a:lnTo>
                  <a:lnTo>
                    <a:pt x="5664866" y="2700429"/>
                  </a:lnTo>
                  <a:lnTo>
                    <a:pt x="5631290" y="2730969"/>
                  </a:lnTo>
                  <a:lnTo>
                    <a:pt x="5594892" y="2758208"/>
                  </a:lnTo>
                  <a:lnTo>
                    <a:pt x="5555908" y="2781910"/>
                  </a:lnTo>
                  <a:lnTo>
                    <a:pt x="5514578" y="2801835"/>
                  </a:lnTo>
                  <a:lnTo>
                    <a:pt x="5471138" y="2817747"/>
                  </a:lnTo>
                  <a:lnTo>
                    <a:pt x="5425826" y="2829406"/>
                  </a:lnTo>
                  <a:lnTo>
                    <a:pt x="5378881" y="2836577"/>
                  </a:lnTo>
                  <a:lnTo>
                    <a:pt x="5330538" y="2839020"/>
                  </a:lnTo>
                  <a:lnTo>
                    <a:pt x="472810" y="2839020"/>
                  </a:lnTo>
                  <a:lnTo>
                    <a:pt x="424468" y="2836577"/>
                  </a:lnTo>
                  <a:lnTo>
                    <a:pt x="377522" y="2829406"/>
                  </a:lnTo>
                  <a:lnTo>
                    <a:pt x="332211" y="2817747"/>
                  </a:lnTo>
                  <a:lnTo>
                    <a:pt x="288771" y="2801835"/>
                  </a:lnTo>
                  <a:lnTo>
                    <a:pt x="247440" y="2781910"/>
                  </a:lnTo>
                  <a:lnTo>
                    <a:pt x="208457" y="2758208"/>
                  </a:lnTo>
                  <a:lnTo>
                    <a:pt x="172059" y="2730969"/>
                  </a:lnTo>
                  <a:lnTo>
                    <a:pt x="138482" y="2700429"/>
                  </a:lnTo>
                  <a:lnTo>
                    <a:pt x="107966" y="2666827"/>
                  </a:lnTo>
                  <a:lnTo>
                    <a:pt x="80748" y="2630400"/>
                  </a:lnTo>
                  <a:lnTo>
                    <a:pt x="57065" y="2591387"/>
                  </a:lnTo>
                  <a:lnTo>
                    <a:pt x="37155" y="2550024"/>
                  </a:lnTo>
                  <a:lnTo>
                    <a:pt x="21256" y="2506551"/>
                  </a:lnTo>
                  <a:lnTo>
                    <a:pt x="9605" y="2461204"/>
                  </a:lnTo>
                  <a:lnTo>
                    <a:pt x="2441" y="2414222"/>
                  </a:lnTo>
                  <a:lnTo>
                    <a:pt x="0" y="2365842"/>
                  </a:lnTo>
                  <a:lnTo>
                    <a:pt x="0" y="473177"/>
                  </a:lnTo>
                  <a:close/>
                </a:path>
              </a:pathLst>
            </a:custGeom>
            <a:ln w="1940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50317" y="3579281"/>
            <a:ext cx="485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Husky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35872" y="3848801"/>
            <a:ext cx="5277485" cy="2493645"/>
            <a:chOff x="735872" y="3848801"/>
            <a:chExt cx="5277485" cy="2493645"/>
          </a:xfrm>
        </p:grpSpPr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5873" y="3848801"/>
              <a:ext cx="907539" cy="60660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5872" y="4479728"/>
              <a:ext cx="907539" cy="60549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6438" y="5704910"/>
              <a:ext cx="906405" cy="60549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88753" y="5712735"/>
              <a:ext cx="929478" cy="60665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07836" y="5757028"/>
              <a:ext cx="884311" cy="5560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91319" y="5717848"/>
              <a:ext cx="912963" cy="62457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93653" y="5695200"/>
              <a:ext cx="919285" cy="62428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22975" y="5132322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209118" y="5132320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05671" y="5132672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78336" y="5132320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00470" y="5132975"/>
            <a:ext cx="133350" cy="4432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27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40351" y="3080603"/>
            <a:ext cx="1704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9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550108" y="3080603"/>
            <a:ext cx="2058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</a:t>
            </a:r>
            <a:r>
              <a:rPr sz="2800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Sample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24151" y="1344693"/>
            <a:ext cx="1814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7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Set: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801798" y="3840840"/>
            <a:ext cx="3553832" cy="23692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1708" y="3485879"/>
            <a:ext cx="5564505" cy="1041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𝑘</a:t>
            </a:r>
            <a:r>
              <a:rPr sz="2800" dirty="0">
                <a:latin typeface="Calibri" panose="020F0502020204030204"/>
                <a:cs typeface="Calibri" panose="020F0502020204030204"/>
              </a:rPr>
              <a:t>-way: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set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has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𝑘</a:t>
            </a:r>
            <a:r>
              <a:rPr sz="2800" spc="7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classes.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𝑛</a:t>
            </a:r>
            <a:r>
              <a:rPr sz="2800" dirty="0">
                <a:latin typeface="Calibri" panose="020F0502020204030204"/>
                <a:cs typeface="Calibri" panose="020F0502020204030204"/>
              </a:rPr>
              <a:t>-shot: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every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has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𝑛</a:t>
            </a:r>
            <a:r>
              <a:rPr sz="2800" spc="4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samples.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93888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5025">
              <a:lnSpc>
                <a:spcPct val="100000"/>
              </a:lnSpc>
              <a:spcBef>
                <a:spcPts val="100"/>
              </a:spcBef>
            </a:pPr>
            <a:r>
              <a:rPr lang="en-IN" sz="3600" b="0" i="1" spc="-105" dirty="0">
                <a:solidFill>
                  <a:srgbClr val="C00000"/>
                </a:solidFill>
                <a:latin typeface="Kepler Std Ext"/>
                <a:cs typeface="Kepler Std Ext"/>
              </a:rPr>
              <a:t>k</a:t>
            </a:r>
            <a:r>
              <a:rPr lang="en-IN" sz="3600" spc="-105" dirty="0">
                <a:solidFill>
                  <a:srgbClr val="C00000"/>
                </a:solidFill>
              </a:rPr>
              <a:t>-</a:t>
            </a:r>
            <a:r>
              <a:rPr lang="en-IN" sz="3600" spc="254" dirty="0">
                <a:solidFill>
                  <a:srgbClr val="C00000"/>
                </a:solidFill>
              </a:rPr>
              <a:t>way</a:t>
            </a:r>
            <a:r>
              <a:rPr lang="en-IN" sz="3600" spc="340" dirty="0">
                <a:solidFill>
                  <a:srgbClr val="C00000"/>
                </a:solidFill>
              </a:rPr>
              <a:t> </a:t>
            </a:r>
            <a:r>
              <a:rPr lang="en-IN" sz="3600" b="0" i="1" spc="-90" dirty="0">
                <a:solidFill>
                  <a:srgbClr val="548235"/>
                </a:solidFill>
                <a:latin typeface="Kepler Std Ext"/>
                <a:cs typeface="Kepler Std Ext"/>
              </a:rPr>
              <a:t>n</a:t>
            </a:r>
            <a:r>
              <a:rPr lang="en-IN" sz="3600" spc="-90" dirty="0">
                <a:solidFill>
                  <a:srgbClr val="548235"/>
                </a:solidFill>
              </a:rPr>
              <a:t>-</a:t>
            </a:r>
            <a:r>
              <a:rPr lang="en-IN" sz="3600" spc="160" dirty="0">
                <a:solidFill>
                  <a:srgbClr val="548235"/>
                </a:solidFill>
              </a:rPr>
              <a:t>shot</a:t>
            </a:r>
            <a:r>
              <a:rPr lang="en-IN" sz="3600" spc="350" dirty="0">
                <a:solidFill>
                  <a:srgbClr val="548235"/>
                </a:solidFill>
              </a:rPr>
              <a:t> </a:t>
            </a:r>
            <a:r>
              <a:rPr lang="en-IN" sz="3600" spc="130" dirty="0"/>
              <a:t>Support</a:t>
            </a:r>
            <a:r>
              <a:rPr lang="en-IN" sz="3600" spc="345" dirty="0"/>
              <a:t> </a:t>
            </a:r>
            <a:r>
              <a:rPr lang="en-IN" sz="3600" spc="70" dirty="0"/>
              <a:t>Set</a:t>
            </a:r>
            <a:endParaRPr sz="3600" dirty="0">
              <a:latin typeface="Kepler Std Ext"/>
              <a:cs typeface="Kepler Std Ex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82484" y="1338345"/>
            <a:ext cx="4248150" cy="923290"/>
            <a:chOff x="2882484" y="1338345"/>
            <a:chExt cx="4248150" cy="923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484" y="1338345"/>
              <a:ext cx="1278408" cy="8823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8348" y="1338345"/>
              <a:ext cx="1383899" cy="9211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1245" y="1338345"/>
              <a:ext cx="1388826" cy="9230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315647" y="966707"/>
            <a:ext cx="511873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223645" algn="l"/>
                <a:tab pos="2747645" algn="l"/>
                <a:tab pos="4149090" algn="l"/>
              </a:tabLst>
            </a:pPr>
            <a:r>
              <a:rPr sz="21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r>
              <a:rPr sz="21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1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r>
              <a:rPr sz="21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1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r>
              <a:rPr sz="21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1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1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40375" y="1338345"/>
            <a:ext cx="1383207" cy="92117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106144" y="966707"/>
            <a:ext cx="62547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1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28759" y="1338345"/>
            <a:ext cx="1380296" cy="91623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506777" y="966707"/>
            <a:ext cx="80645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1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670510" y="859996"/>
            <a:ext cx="9093200" cy="1598930"/>
            <a:chOff x="2670510" y="859996"/>
            <a:chExt cx="9093200" cy="159893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2636" y="1338345"/>
              <a:ext cx="1376474" cy="9162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85041" y="874528"/>
              <a:ext cx="9063990" cy="1569720"/>
            </a:xfrm>
            <a:custGeom>
              <a:avLst/>
              <a:gdLst/>
              <a:ahLst/>
              <a:cxnLst/>
              <a:rect l="l" t="t" r="r" b="b"/>
              <a:pathLst>
                <a:path w="9063990" h="1569720">
                  <a:moveTo>
                    <a:pt x="0" y="261563"/>
                  </a:moveTo>
                  <a:lnTo>
                    <a:pt x="4220" y="214547"/>
                  </a:lnTo>
                  <a:lnTo>
                    <a:pt x="16389" y="170295"/>
                  </a:lnTo>
                  <a:lnTo>
                    <a:pt x="35766" y="129547"/>
                  </a:lnTo>
                  <a:lnTo>
                    <a:pt x="61611" y="93041"/>
                  </a:lnTo>
                  <a:lnTo>
                    <a:pt x="93184" y="61516"/>
                  </a:lnTo>
                  <a:lnTo>
                    <a:pt x="129747" y="35711"/>
                  </a:lnTo>
                  <a:lnTo>
                    <a:pt x="170558" y="16364"/>
                  </a:lnTo>
                  <a:lnTo>
                    <a:pt x="214877" y="4214"/>
                  </a:lnTo>
                  <a:lnTo>
                    <a:pt x="261966" y="0"/>
                  </a:lnTo>
                  <a:lnTo>
                    <a:pt x="8801998" y="0"/>
                  </a:lnTo>
                  <a:lnTo>
                    <a:pt x="8849087" y="4214"/>
                  </a:lnTo>
                  <a:lnTo>
                    <a:pt x="8893407" y="16364"/>
                  </a:lnTo>
                  <a:lnTo>
                    <a:pt x="8934218" y="35711"/>
                  </a:lnTo>
                  <a:lnTo>
                    <a:pt x="8970780" y="61516"/>
                  </a:lnTo>
                  <a:lnTo>
                    <a:pt x="9002354" y="93041"/>
                  </a:lnTo>
                  <a:lnTo>
                    <a:pt x="9028199" y="129547"/>
                  </a:lnTo>
                  <a:lnTo>
                    <a:pt x="9047576" y="170295"/>
                  </a:lnTo>
                  <a:lnTo>
                    <a:pt x="9059745" y="214547"/>
                  </a:lnTo>
                  <a:lnTo>
                    <a:pt x="9063965" y="261563"/>
                  </a:lnTo>
                  <a:lnTo>
                    <a:pt x="9063965" y="1307779"/>
                  </a:lnTo>
                  <a:lnTo>
                    <a:pt x="9059745" y="1354796"/>
                  </a:lnTo>
                  <a:lnTo>
                    <a:pt x="9047576" y="1399047"/>
                  </a:lnTo>
                  <a:lnTo>
                    <a:pt x="9028199" y="1439796"/>
                  </a:lnTo>
                  <a:lnTo>
                    <a:pt x="9002354" y="1476302"/>
                  </a:lnTo>
                  <a:lnTo>
                    <a:pt x="8970780" y="1507827"/>
                  </a:lnTo>
                  <a:lnTo>
                    <a:pt x="8934218" y="1533632"/>
                  </a:lnTo>
                  <a:lnTo>
                    <a:pt x="8893407" y="1552979"/>
                  </a:lnTo>
                  <a:lnTo>
                    <a:pt x="8849087" y="1565129"/>
                  </a:lnTo>
                  <a:lnTo>
                    <a:pt x="8801998" y="1569343"/>
                  </a:lnTo>
                  <a:lnTo>
                    <a:pt x="261966" y="1569343"/>
                  </a:lnTo>
                  <a:lnTo>
                    <a:pt x="214877" y="1565129"/>
                  </a:lnTo>
                  <a:lnTo>
                    <a:pt x="170558" y="1552979"/>
                  </a:lnTo>
                  <a:lnTo>
                    <a:pt x="129747" y="1533632"/>
                  </a:lnTo>
                  <a:lnTo>
                    <a:pt x="93184" y="1507827"/>
                  </a:lnTo>
                  <a:lnTo>
                    <a:pt x="61611" y="1476302"/>
                  </a:lnTo>
                  <a:lnTo>
                    <a:pt x="35766" y="1439796"/>
                  </a:lnTo>
                  <a:lnTo>
                    <a:pt x="16389" y="1399047"/>
                  </a:lnTo>
                  <a:lnTo>
                    <a:pt x="4220" y="1354796"/>
                  </a:lnTo>
                  <a:lnTo>
                    <a:pt x="0" y="1307779"/>
                  </a:lnTo>
                  <a:lnTo>
                    <a:pt x="0" y="261563"/>
                  </a:lnTo>
                  <a:close/>
                </a:path>
              </a:pathLst>
            </a:custGeom>
            <a:ln w="2906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4151" y="1344693"/>
            <a:ext cx="18148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7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Set: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37F99F-0D83-4F79-A1C3-F5EB6C30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000" y="248564"/>
            <a:ext cx="3526246" cy="33982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E14E-2E4C-4708-8BB6-82DF3045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266"/>
          </a:xfrm>
        </p:spPr>
        <p:txBody>
          <a:bodyPr>
            <a:normAutofit fontScale="90000"/>
          </a:bodyPr>
          <a:lstStyle/>
          <a:p>
            <a:br>
              <a:rPr lang="en-IN" sz="44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IN" sz="44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Image similarity models</a:t>
            </a:r>
            <a:br>
              <a:rPr lang="en-IN" sz="44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86E6F-F97B-4608-8E5F-E554A2554EFB}"/>
              </a:ext>
            </a:extLst>
          </p:cNvPr>
          <p:cNvSpPr txBox="1"/>
          <p:nvPr/>
        </p:nvSpPr>
        <p:spPr>
          <a:xfrm>
            <a:off x="838199" y="4172819"/>
            <a:ext cx="98748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Image similarity models are machine learning models that assess how visually similar two or more images are.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They map images into a feature space and compute the distance between their feature representations to evaluate similarity.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D0D0D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goal is to position similar images close together and dissimilar ones far apart in this feature space.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799916-C51A-4E91-BBB0-9D2ECA9E7016}"/>
              </a:ext>
            </a:extLst>
          </p:cNvPr>
          <p:cNvSpPr/>
          <p:nvPr/>
        </p:nvSpPr>
        <p:spPr>
          <a:xfrm>
            <a:off x="456099" y="2128236"/>
            <a:ext cx="72779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000" b="1" i="0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Similar things are close different things are far</a:t>
            </a:r>
            <a:endParaRPr lang="en-IN" sz="2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5664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90533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5025">
              <a:lnSpc>
                <a:spcPct val="100000"/>
              </a:lnSpc>
              <a:spcBef>
                <a:spcPts val="100"/>
              </a:spcBef>
            </a:pPr>
            <a:r>
              <a:rPr lang="en-IN" sz="3600" b="0" i="1" spc="-105" dirty="0">
                <a:solidFill>
                  <a:srgbClr val="C00000"/>
                </a:solidFill>
                <a:latin typeface="Kepler Std Ext"/>
                <a:cs typeface="Kepler Std Ext"/>
              </a:rPr>
              <a:t>k</a:t>
            </a:r>
            <a:r>
              <a:rPr lang="en-IN" sz="3600" spc="-105" dirty="0">
                <a:solidFill>
                  <a:srgbClr val="C00000"/>
                </a:solidFill>
              </a:rPr>
              <a:t>-</a:t>
            </a:r>
            <a:r>
              <a:rPr lang="en-IN" sz="3600" spc="254" dirty="0">
                <a:solidFill>
                  <a:srgbClr val="C00000"/>
                </a:solidFill>
              </a:rPr>
              <a:t>way</a:t>
            </a:r>
            <a:r>
              <a:rPr lang="en-IN" sz="3600" spc="340" dirty="0">
                <a:solidFill>
                  <a:srgbClr val="C00000"/>
                </a:solidFill>
              </a:rPr>
              <a:t> </a:t>
            </a:r>
            <a:r>
              <a:rPr lang="en-IN" sz="3600" b="0" i="1" spc="-90" dirty="0">
                <a:solidFill>
                  <a:srgbClr val="548235"/>
                </a:solidFill>
                <a:latin typeface="Kepler Std Ext"/>
                <a:cs typeface="Kepler Std Ext"/>
              </a:rPr>
              <a:t>n</a:t>
            </a:r>
            <a:r>
              <a:rPr lang="en-IN" sz="3600" spc="-90" dirty="0">
                <a:solidFill>
                  <a:srgbClr val="548235"/>
                </a:solidFill>
              </a:rPr>
              <a:t>-</a:t>
            </a:r>
            <a:r>
              <a:rPr lang="en-IN" sz="3600" spc="160" dirty="0">
                <a:solidFill>
                  <a:srgbClr val="548235"/>
                </a:solidFill>
              </a:rPr>
              <a:t>shot</a:t>
            </a:r>
            <a:r>
              <a:rPr lang="en-IN" sz="3600" spc="350" dirty="0">
                <a:solidFill>
                  <a:srgbClr val="548235"/>
                </a:solidFill>
              </a:rPr>
              <a:t> </a:t>
            </a:r>
            <a:r>
              <a:rPr lang="en-IN" sz="3600" spc="130" dirty="0"/>
              <a:t>Support</a:t>
            </a:r>
            <a:r>
              <a:rPr lang="en-IN" sz="3600" spc="345" dirty="0"/>
              <a:t> </a:t>
            </a:r>
            <a:r>
              <a:rPr lang="en-IN" sz="3600" spc="70" dirty="0"/>
              <a:t>Set</a:t>
            </a:r>
            <a:endParaRPr sz="3600" dirty="0">
              <a:latin typeface="Kepler Std Ext"/>
              <a:cs typeface="Kepler Std Ex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643" y="1127056"/>
            <a:ext cx="2465705" cy="478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35"/>
              </a:lnSpc>
            </a:pPr>
            <a:r>
              <a:rPr sz="3200" b="1" spc="12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Support</a:t>
            </a:r>
            <a:r>
              <a:rPr sz="3200" b="1" spc="30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3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Set:</a:t>
            </a:r>
            <a:endParaRPr sz="3200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77209" y="2420725"/>
            <a:ext cx="8802370" cy="3626485"/>
            <a:chOff x="1277209" y="2420725"/>
            <a:chExt cx="8802370" cy="3626485"/>
          </a:xfrm>
        </p:grpSpPr>
        <p:sp>
          <p:nvSpPr>
            <p:cNvPr id="5" name="object 5"/>
            <p:cNvSpPr/>
            <p:nvPr/>
          </p:nvSpPr>
          <p:spPr>
            <a:xfrm>
              <a:off x="9460166" y="2439775"/>
              <a:ext cx="600075" cy="2453005"/>
            </a:xfrm>
            <a:custGeom>
              <a:avLst/>
              <a:gdLst/>
              <a:ahLst/>
              <a:cxnLst/>
              <a:rect l="l" t="t" r="r" b="b"/>
              <a:pathLst>
                <a:path w="600075" h="2453004">
                  <a:moveTo>
                    <a:pt x="0" y="0"/>
                  </a:moveTo>
                  <a:lnTo>
                    <a:pt x="79762" y="1786"/>
                  </a:lnTo>
                  <a:lnTo>
                    <a:pt x="151435" y="6827"/>
                  </a:lnTo>
                  <a:lnTo>
                    <a:pt x="212159" y="14646"/>
                  </a:lnTo>
                  <a:lnTo>
                    <a:pt x="259074" y="24766"/>
                  </a:lnTo>
                  <a:lnTo>
                    <a:pt x="300038" y="50004"/>
                  </a:lnTo>
                  <a:lnTo>
                    <a:pt x="300038" y="1176242"/>
                  </a:lnTo>
                  <a:lnTo>
                    <a:pt x="310756" y="1189535"/>
                  </a:lnTo>
                  <a:lnTo>
                    <a:pt x="387918" y="1211600"/>
                  </a:lnTo>
                  <a:lnTo>
                    <a:pt x="448642" y="1219419"/>
                  </a:lnTo>
                  <a:lnTo>
                    <a:pt x="520315" y="1224460"/>
                  </a:lnTo>
                  <a:lnTo>
                    <a:pt x="600077" y="1226247"/>
                  </a:lnTo>
                  <a:lnTo>
                    <a:pt x="520315" y="1228033"/>
                  </a:lnTo>
                  <a:lnTo>
                    <a:pt x="448642" y="1233073"/>
                  </a:lnTo>
                  <a:lnTo>
                    <a:pt x="387918" y="1240892"/>
                  </a:lnTo>
                  <a:lnTo>
                    <a:pt x="341002" y="1251012"/>
                  </a:lnTo>
                  <a:lnTo>
                    <a:pt x="300038" y="1276251"/>
                  </a:lnTo>
                  <a:lnTo>
                    <a:pt x="300038" y="2402488"/>
                  </a:lnTo>
                  <a:lnTo>
                    <a:pt x="289321" y="2415781"/>
                  </a:lnTo>
                  <a:lnTo>
                    <a:pt x="259074" y="2427726"/>
                  </a:lnTo>
                  <a:lnTo>
                    <a:pt x="212159" y="2437846"/>
                  </a:lnTo>
                  <a:lnTo>
                    <a:pt x="151435" y="2445665"/>
                  </a:lnTo>
                  <a:lnTo>
                    <a:pt x="79762" y="2450706"/>
                  </a:lnTo>
                  <a:lnTo>
                    <a:pt x="0" y="2452493"/>
                  </a:lnTo>
                </a:path>
              </a:pathLst>
            </a:custGeom>
            <a:ln w="38100">
              <a:solidFill>
                <a:srgbClr val="5482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96259" y="5446736"/>
              <a:ext cx="7658734" cy="581660"/>
            </a:xfrm>
            <a:custGeom>
              <a:avLst/>
              <a:gdLst/>
              <a:ahLst/>
              <a:cxnLst/>
              <a:rect l="l" t="t" r="r" b="b"/>
              <a:pathLst>
                <a:path w="7658734" h="581660">
                  <a:moveTo>
                    <a:pt x="0" y="0"/>
                  </a:moveTo>
                  <a:lnTo>
                    <a:pt x="1730" y="77282"/>
                  </a:lnTo>
                  <a:lnTo>
                    <a:pt x="6615" y="146726"/>
                  </a:lnTo>
                  <a:lnTo>
                    <a:pt x="14191" y="205562"/>
                  </a:lnTo>
                  <a:lnTo>
                    <a:pt x="23997" y="251018"/>
                  </a:lnTo>
                  <a:lnTo>
                    <a:pt x="48451" y="290709"/>
                  </a:lnTo>
                  <a:lnTo>
                    <a:pt x="3780763" y="290709"/>
                  </a:lnTo>
                  <a:lnTo>
                    <a:pt x="3793643" y="301093"/>
                  </a:lnTo>
                  <a:lnTo>
                    <a:pt x="3815023" y="375855"/>
                  </a:lnTo>
                  <a:lnTo>
                    <a:pt x="3822599" y="434691"/>
                  </a:lnTo>
                  <a:lnTo>
                    <a:pt x="3827484" y="504136"/>
                  </a:lnTo>
                  <a:lnTo>
                    <a:pt x="3829215" y="581418"/>
                  </a:lnTo>
                  <a:lnTo>
                    <a:pt x="3830945" y="504136"/>
                  </a:lnTo>
                  <a:lnTo>
                    <a:pt x="3835829" y="434691"/>
                  </a:lnTo>
                  <a:lnTo>
                    <a:pt x="3843405" y="375855"/>
                  </a:lnTo>
                  <a:lnTo>
                    <a:pt x="3853211" y="330399"/>
                  </a:lnTo>
                  <a:lnTo>
                    <a:pt x="3877666" y="290709"/>
                  </a:lnTo>
                  <a:lnTo>
                    <a:pt x="7609978" y="290709"/>
                  </a:lnTo>
                  <a:lnTo>
                    <a:pt x="7622858" y="280324"/>
                  </a:lnTo>
                  <a:lnTo>
                    <a:pt x="7634432" y="251018"/>
                  </a:lnTo>
                  <a:lnTo>
                    <a:pt x="7644238" y="205562"/>
                  </a:lnTo>
                  <a:lnTo>
                    <a:pt x="7651814" y="146726"/>
                  </a:lnTo>
                  <a:lnTo>
                    <a:pt x="7656699" y="77282"/>
                  </a:lnTo>
                  <a:lnTo>
                    <a:pt x="7658430" y="0"/>
                  </a:lnTo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88914" y="3350474"/>
            <a:ext cx="1230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2-shot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9847" y="5912780"/>
            <a:ext cx="11677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4-</a:t>
            </a:r>
            <a:r>
              <a:rPr sz="36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way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0653" y="1171456"/>
            <a:ext cx="8849995" cy="4275455"/>
            <a:chOff x="610653" y="1171456"/>
            <a:chExt cx="8849995" cy="4275455"/>
          </a:xfrm>
        </p:grpSpPr>
        <p:sp>
          <p:nvSpPr>
            <p:cNvPr id="10" name="object 10"/>
            <p:cNvSpPr/>
            <p:nvPr/>
          </p:nvSpPr>
          <p:spPr>
            <a:xfrm>
              <a:off x="610653" y="1171456"/>
              <a:ext cx="8849995" cy="4275455"/>
            </a:xfrm>
            <a:custGeom>
              <a:avLst/>
              <a:gdLst/>
              <a:ahLst/>
              <a:cxnLst/>
              <a:rect l="l" t="t" r="r" b="b"/>
              <a:pathLst>
                <a:path w="8849995" h="4275455">
                  <a:moveTo>
                    <a:pt x="8849511" y="0"/>
                  </a:moveTo>
                  <a:lnTo>
                    <a:pt x="0" y="0"/>
                  </a:lnTo>
                  <a:lnTo>
                    <a:pt x="0" y="4275279"/>
                  </a:lnTo>
                  <a:lnTo>
                    <a:pt x="8849511" y="4275279"/>
                  </a:lnTo>
                  <a:lnTo>
                    <a:pt x="8849511" y="0"/>
                  </a:lnTo>
                  <a:close/>
                </a:path>
              </a:pathLst>
            </a:custGeom>
            <a:solidFill>
              <a:srgbClr val="FFFFFF">
                <a:alpha val="8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6258" y="2407439"/>
              <a:ext cx="1811489" cy="120766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651922" y="1924174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7334" y="2407438"/>
            <a:ext cx="1817938" cy="121008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646749" y="1924174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1042" y="1924174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9655" y="2407439"/>
            <a:ext cx="1810584" cy="120765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645823" y="1924174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296258" y="2407438"/>
            <a:ext cx="7658734" cy="2485390"/>
            <a:chOff x="1296258" y="2407438"/>
            <a:chExt cx="7658734" cy="248539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7914" y="2407438"/>
              <a:ext cx="1806774" cy="12011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258" y="3684608"/>
              <a:ext cx="1811489" cy="12076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7334" y="3682184"/>
              <a:ext cx="1815123" cy="121008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9655" y="3696473"/>
              <a:ext cx="1810584" cy="11818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1881" y="3677179"/>
              <a:ext cx="1801770" cy="12011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473" y="141817"/>
            <a:ext cx="11208327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0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Prediction</a:t>
            </a:r>
            <a:r>
              <a:rPr sz="3600" spc="375" dirty="0"/>
              <a:t> </a:t>
            </a:r>
            <a:r>
              <a:rPr sz="3600" spc="235" dirty="0"/>
              <a:t>Accuracy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724891" y="1014779"/>
            <a:ext cx="7747718" cy="4324978"/>
            <a:chOff x="1389059" y="1503156"/>
            <a:chExt cx="8083550" cy="4690110"/>
          </a:xfrm>
        </p:grpSpPr>
        <p:sp>
          <p:nvSpPr>
            <p:cNvPr id="4" name="object 4"/>
            <p:cNvSpPr/>
            <p:nvPr/>
          </p:nvSpPr>
          <p:spPr>
            <a:xfrm>
              <a:off x="1389049" y="1503159"/>
              <a:ext cx="8083550" cy="4690110"/>
            </a:xfrm>
            <a:custGeom>
              <a:avLst/>
              <a:gdLst/>
              <a:ahLst/>
              <a:cxnLst/>
              <a:rect l="l" t="t" r="r" b="b"/>
              <a:pathLst>
                <a:path w="8083550" h="4690110">
                  <a:moveTo>
                    <a:pt x="8083550" y="4440440"/>
                  </a:moveTo>
                  <a:lnTo>
                    <a:pt x="7893050" y="4345190"/>
                  </a:lnTo>
                  <a:lnTo>
                    <a:pt x="7954010" y="4421390"/>
                  </a:lnTo>
                  <a:lnTo>
                    <a:pt x="234962" y="4421390"/>
                  </a:lnTo>
                  <a:lnTo>
                    <a:pt x="234962" y="129540"/>
                  </a:lnTo>
                  <a:lnTo>
                    <a:pt x="311162" y="190500"/>
                  </a:lnTo>
                  <a:lnTo>
                    <a:pt x="280682" y="129540"/>
                  </a:lnTo>
                  <a:lnTo>
                    <a:pt x="215912" y="0"/>
                  </a:lnTo>
                  <a:lnTo>
                    <a:pt x="120662" y="190500"/>
                  </a:lnTo>
                  <a:lnTo>
                    <a:pt x="196862" y="129540"/>
                  </a:lnTo>
                  <a:lnTo>
                    <a:pt x="196862" y="4421390"/>
                  </a:lnTo>
                  <a:lnTo>
                    <a:pt x="0" y="4421390"/>
                  </a:lnTo>
                  <a:lnTo>
                    <a:pt x="0" y="4459490"/>
                  </a:lnTo>
                  <a:lnTo>
                    <a:pt x="196862" y="4459490"/>
                  </a:lnTo>
                  <a:lnTo>
                    <a:pt x="196862" y="4690046"/>
                  </a:lnTo>
                  <a:lnTo>
                    <a:pt x="234962" y="4690046"/>
                  </a:lnTo>
                  <a:lnTo>
                    <a:pt x="234962" y="4459490"/>
                  </a:lnTo>
                  <a:lnTo>
                    <a:pt x="7954010" y="4459490"/>
                  </a:lnTo>
                  <a:lnTo>
                    <a:pt x="7893050" y="4535690"/>
                  </a:lnTo>
                  <a:lnTo>
                    <a:pt x="8083550" y="444044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01848" y="2130324"/>
              <a:ext cx="6800850" cy="2985135"/>
            </a:xfrm>
            <a:custGeom>
              <a:avLst/>
              <a:gdLst/>
              <a:ahLst/>
              <a:cxnLst/>
              <a:rect l="l" t="t" r="r" b="b"/>
              <a:pathLst>
                <a:path w="6800850" h="2985135">
                  <a:moveTo>
                    <a:pt x="0" y="0"/>
                  </a:moveTo>
                  <a:lnTo>
                    <a:pt x="26331" y="44650"/>
                  </a:lnTo>
                  <a:lnTo>
                    <a:pt x="52839" y="89186"/>
                  </a:lnTo>
                  <a:lnTo>
                    <a:pt x="79702" y="133492"/>
                  </a:lnTo>
                  <a:lnTo>
                    <a:pt x="107096" y="177453"/>
                  </a:lnTo>
                  <a:lnTo>
                    <a:pt x="135199" y="220955"/>
                  </a:lnTo>
                  <a:lnTo>
                    <a:pt x="164187" y="263883"/>
                  </a:lnTo>
                  <a:lnTo>
                    <a:pt x="194238" y="306122"/>
                  </a:lnTo>
                  <a:lnTo>
                    <a:pt x="225529" y="347557"/>
                  </a:lnTo>
                  <a:lnTo>
                    <a:pt x="258237" y="388073"/>
                  </a:lnTo>
                  <a:lnTo>
                    <a:pt x="292539" y="427555"/>
                  </a:lnTo>
                  <a:lnTo>
                    <a:pt x="328612" y="465889"/>
                  </a:lnTo>
                  <a:lnTo>
                    <a:pt x="362180" y="499417"/>
                  </a:lnTo>
                  <a:lnTo>
                    <a:pt x="395353" y="531101"/>
                  </a:lnTo>
                  <a:lnTo>
                    <a:pt x="428624" y="561318"/>
                  </a:lnTo>
                  <a:lnTo>
                    <a:pt x="462491" y="590449"/>
                  </a:lnTo>
                  <a:lnTo>
                    <a:pt x="497449" y="618872"/>
                  </a:lnTo>
                  <a:lnTo>
                    <a:pt x="533994" y="646967"/>
                  </a:lnTo>
                  <a:lnTo>
                    <a:pt x="572623" y="675112"/>
                  </a:lnTo>
                  <a:lnTo>
                    <a:pt x="613832" y="703687"/>
                  </a:lnTo>
                  <a:lnTo>
                    <a:pt x="658117" y="733070"/>
                  </a:lnTo>
                  <a:lnTo>
                    <a:pt x="705973" y="763642"/>
                  </a:lnTo>
                  <a:lnTo>
                    <a:pt x="757898" y="795780"/>
                  </a:lnTo>
                  <a:lnTo>
                    <a:pt x="814387" y="829865"/>
                  </a:lnTo>
                  <a:lnTo>
                    <a:pt x="848088" y="850024"/>
                  </a:lnTo>
                  <a:lnTo>
                    <a:pt x="881933" y="870305"/>
                  </a:lnTo>
                  <a:lnTo>
                    <a:pt x="916065" y="890732"/>
                  </a:lnTo>
                  <a:lnTo>
                    <a:pt x="950628" y="911330"/>
                  </a:lnTo>
                  <a:lnTo>
                    <a:pt x="985764" y="932120"/>
                  </a:lnTo>
                  <a:lnTo>
                    <a:pt x="1021618" y="953128"/>
                  </a:lnTo>
                  <a:lnTo>
                    <a:pt x="1058333" y="974376"/>
                  </a:lnTo>
                  <a:lnTo>
                    <a:pt x="1096052" y="995889"/>
                  </a:lnTo>
                  <a:lnTo>
                    <a:pt x="1134918" y="1017689"/>
                  </a:lnTo>
                  <a:lnTo>
                    <a:pt x="1175076" y="1039800"/>
                  </a:lnTo>
                  <a:lnTo>
                    <a:pt x="1216669" y="1062246"/>
                  </a:lnTo>
                  <a:lnTo>
                    <a:pt x="1259840" y="1085051"/>
                  </a:lnTo>
                  <a:lnTo>
                    <a:pt x="1304733" y="1108237"/>
                  </a:lnTo>
                  <a:lnTo>
                    <a:pt x="1351491" y="1131830"/>
                  </a:lnTo>
                  <a:lnTo>
                    <a:pt x="1400258" y="1155851"/>
                  </a:lnTo>
                  <a:lnTo>
                    <a:pt x="1451177" y="1180325"/>
                  </a:lnTo>
                  <a:lnTo>
                    <a:pt x="1504391" y="1205276"/>
                  </a:lnTo>
                  <a:lnTo>
                    <a:pt x="1560045" y="1230726"/>
                  </a:lnTo>
                  <a:lnTo>
                    <a:pt x="1618281" y="1256700"/>
                  </a:lnTo>
                  <a:lnTo>
                    <a:pt x="1679243" y="1283221"/>
                  </a:lnTo>
                  <a:lnTo>
                    <a:pt x="1743075" y="1310313"/>
                  </a:lnTo>
                  <a:lnTo>
                    <a:pt x="1779731" y="1325585"/>
                  </a:lnTo>
                  <a:lnTo>
                    <a:pt x="1817485" y="1341129"/>
                  </a:lnTo>
                  <a:lnTo>
                    <a:pt x="1856293" y="1356930"/>
                  </a:lnTo>
                  <a:lnTo>
                    <a:pt x="1896115" y="1372979"/>
                  </a:lnTo>
                  <a:lnTo>
                    <a:pt x="1936909" y="1389261"/>
                  </a:lnTo>
                  <a:lnTo>
                    <a:pt x="1978634" y="1405767"/>
                  </a:lnTo>
                  <a:lnTo>
                    <a:pt x="2021248" y="1422483"/>
                  </a:lnTo>
                  <a:lnTo>
                    <a:pt x="2064711" y="1439397"/>
                  </a:lnTo>
                  <a:lnTo>
                    <a:pt x="2108980" y="1456499"/>
                  </a:lnTo>
                  <a:lnTo>
                    <a:pt x="2154014" y="1473775"/>
                  </a:lnTo>
                  <a:lnTo>
                    <a:pt x="2199773" y="1491214"/>
                  </a:lnTo>
                  <a:lnTo>
                    <a:pt x="2246213" y="1508805"/>
                  </a:lnTo>
                  <a:lnTo>
                    <a:pt x="2293295" y="1526534"/>
                  </a:lnTo>
                  <a:lnTo>
                    <a:pt x="2340977" y="1544390"/>
                  </a:lnTo>
                  <a:lnTo>
                    <a:pt x="2389216" y="1562362"/>
                  </a:lnTo>
                  <a:lnTo>
                    <a:pt x="2437973" y="1580436"/>
                  </a:lnTo>
                  <a:lnTo>
                    <a:pt x="2487205" y="1598602"/>
                  </a:lnTo>
                  <a:lnTo>
                    <a:pt x="2536871" y="1616848"/>
                  </a:lnTo>
                  <a:lnTo>
                    <a:pt x="2586930" y="1635161"/>
                  </a:lnTo>
                  <a:lnTo>
                    <a:pt x="2637340" y="1653529"/>
                  </a:lnTo>
                  <a:lnTo>
                    <a:pt x="2688059" y="1671940"/>
                  </a:lnTo>
                  <a:lnTo>
                    <a:pt x="2739048" y="1690384"/>
                  </a:lnTo>
                  <a:lnTo>
                    <a:pt x="2790263" y="1708847"/>
                  </a:lnTo>
                  <a:lnTo>
                    <a:pt x="2841664" y="1727317"/>
                  </a:lnTo>
                  <a:lnTo>
                    <a:pt x="2893209" y="1745783"/>
                  </a:lnTo>
                  <a:lnTo>
                    <a:pt x="2944857" y="1764234"/>
                  </a:lnTo>
                  <a:lnTo>
                    <a:pt x="2996567" y="1782656"/>
                  </a:lnTo>
                  <a:lnTo>
                    <a:pt x="3048296" y="1801038"/>
                  </a:lnTo>
                  <a:lnTo>
                    <a:pt x="3100004" y="1819368"/>
                  </a:lnTo>
                  <a:lnTo>
                    <a:pt x="3151650" y="1837634"/>
                  </a:lnTo>
                  <a:lnTo>
                    <a:pt x="3203191" y="1855824"/>
                  </a:lnTo>
                  <a:lnTo>
                    <a:pt x="3254587" y="1873926"/>
                  </a:lnTo>
                  <a:lnTo>
                    <a:pt x="3305796" y="1891929"/>
                  </a:lnTo>
                  <a:lnTo>
                    <a:pt x="3356776" y="1909820"/>
                  </a:lnTo>
                  <a:lnTo>
                    <a:pt x="3407487" y="1927587"/>
                  </a:lnTo>
                  <a:lnTo>
                    <a:pt x="3457886" y="1945219"/>
                  </a:lnTo>
                  <a:lnTo>
                    <a:pt x="3507933" y="1962703"/>
                  </a:lnTo>
                  <a:lnTo>
                    <a:pt x="3557587" y="1980028"/>
                  </a:lnTo>
                  <a:lnTo>
                    <a:pt x="3604832" y="1996473"/>
                  </a:lnTo>
                  <a:lnTo>
                    <a:pt x="3652604" y="2013043"/>
                  </a:lnTo>
                  <a:lnTo>
                    <a:pt x="3700866" y="2029726"/>
                  </a:lnTo>
                  <a:lnTo>
                    <a:pt x="3749582" y="2046511"/>
                  </a:lnTo>
                  <a:lnTo>
                    <a:pt x="3798716" y="2063387"/>
                  </a:lnTo>
                  <a:lnTo>
                    <a:pt x="3848232" y="2080340"/>
                  </a:lnTo>
                  <a:lnTo>
                    <a:pt x="3898093" y="2097361"/>
                  </a:lnTo>
                  <a:lnTo>
                    <a:pt x="3948264" y="2114437"/>
                  </a:lnTo>
                  <a:lnTo>
                    <a:pt x="3998708" y="2131556"/>
                  </a:lnTo>
                  <a:lnTo>
                    <a:pt x="4049389" y="2148708"/>
                  </a:lnTo>
                  <a:lnTo>
                    <a:pt x="4100271" y="2165880"/>
                  </a:lnTo>
                  <a:lnTo>
                    <a:pt x="4151318" y="2183061"/>
                  </a:lnTo>
                  <a:lnTo>
                    <a:pt x="4202493" y="2200239"/>
                  </a:lnTo>
                  <a:lnTo>
                    <a:pt x="4253761" y="2217403"/>
                  </a:lnTo>
                  <a:lnTo>
                    <a:pt x="4305085" y="2234541"/>
                  </a:lnTo>
                  <a:lnTo>
                    <a:pt x="4356429" y="2251641"/>
                  </a:lnTo>
                  <a:lnTo>
                    <a:pt x="4407757" y="2268692"/>
                  </a:lnTo>
                  <a:lnTo>
                    <a:pt x="4459033" y="2285683"/>
                  </a:lnTo>
                  <a:lnTo>
                    <a:pt x="4510221" y="2302601"/>
                  </a:lnTo>
                  <a:lnTo>
                    <a:pt x="4561283" y="2319435"/>
                  </a:lnTo>
                  <a:lnTo>
                    <a:pt x="4612186" y="2336174"/>
                  </a:lnTo>
                  <a:lnTo>
                    <a:pt x="4662891" y="2352806"/>
                  </a:lnTo>
                  <a:lnTo>
                    <a:pt x="4713363" y="2369318"/>
                  </a:lnTo>
                  <a:lnTo>
                    <a:pt x="4763566" y="2385701"/>
                  </a:lnTo>
                  <a:lnTo>
                    <a:pt x="4813463" y="2401941"/>
                  </a:lnTo>
                  <a:lnTo>
                    <a:pt x="4863019" y="2418028"/>
                  </a:lnTo>
                  <a:lnTo>
                    <a:pt x="4912198" y="2433950"/>
                  </a:lnTo>
                  <a:lnTo>
                    <a:pt x="4960962" y="2449695"/>
                  </a:lnTo>
                  <a:lnTo>
                    <a:pt x="5009276" y="2465252"/>
                  </a:lnTo>
                  <a:lnTo>
                    <a:pt x="5057104" y="2480609"/>
                  </a:lnTo>
                  <a:lnTo>
                    <a:pt x="5104410" y="2495754"/>
                  </a:lnTo>
                  <a:lnTo>
                    <a:pt x="5151157" y="2510676"/>
                  </a:lnTo>
                  <a:lnTo>
                    <a:pt x="5197310" y="2525363"/>
                  </a:lnTo>
                  <a:lnTo>
                    <a:pt x="5242831" y="2539804"/>
                  </a:lnTo>
                  <a:lnTo>
                    <a:pt x="5287686" y="2553987"/>
                  </a:lnTo>
                  <a:lnTo>
                    <a:pt x="5331837" y="2567900"/>
                  </a:lnTo>
                  <a:lnTo>
                    <a:pt x="5375249" y="2581532"/>
                  </a:lnTo>
                  <a:lnTo>
                    <a:pt x="5417885" y="2594872"/>
                  </a:lnTo>
                  <a:lnTo>
                    <a:pt x="5459710" y="2607907"/>
                  </a:lnTo>
                  <a:lnTo>
                    <a:pt x="5500687" y="2620626"/>
                  </a:lnTo>
                  <a:lnTo>
                    <a:pt x="5931879" y="2748130"/>
                  </a:lnTo>
                  <a:lnTo>
                    <a:pt x="6353472" y="2865399"/>
                  </a:lnTo>
                  <a:lnTo>
                    <a:pt x="6673713" y="2951275"/>
                  </a:lnTo>
                  <a:lnTo>
                    <a:pt x="6800850" y="298460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99045" y="4747191"/>
            <a:ext cx="2194637" cy="754053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#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 ways</a:t>
            </a:r>
            <a:r>
              <a:rPr lang="en-IN" sz="3200" b="1" spc="-20" dirty="0">
                <a:latin typeface="Calibri" panose="020F0502020204030204"/>
                <a:cs typeface="Calibri" panose="020F0502020204030204"/>
              </a:rPr>
              <a:t> </a:t>
            </a:r>
          </a:p>
          <a:p>
            <a:pPr marL="90805">
              <a:lnSpc>
                <a:spcPct val="100000"/>
              </a:lnSpc>
              <a:spcBef>
                <a:spcPts val="160"/>
              </a:spcBef>
            </a:pPr>
            <a:r>
              <a:rPr lang="en-IN" sz="1400" b="1" spc="-20" dirty="0">
                <a:latin typeface="Calibri" panose="020F0502020204030204"/>
                <a:cs typeface="Calibri" panose="020F0502020204030204"/>
              </a:rPr>
              <a:t>(# of classes)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4698" y="311240"/>
            <a:ext cx="1700530" cy="58483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Accuracy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08F2F-6473-4BEB-883C-0CFE8C0B98C6}"/>
              </a:ext>
            </a:extLst>
          </p:cNvPr>
          <p:cNvSpPr txBox="1"/>
          <p:nvPr/>
        </p:nvSpPr>
        <p:spPr>
          <a:xfrm>
            <a:off x="384464" y="5527193"/>
            <a:ext cx="115962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When performing few-shot learning, the prediction accuracy depends on the number of ways and the number of shots.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In the figure, the x-axis is the number of ways, that is, the number of classes in the support set.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The y-axis is the prediction accuracy. As the number of ways increases, the prediction accuracy drops.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800" b="0" i="0" u="none" strike="noStrike" baseline="0" dirty="0">
                <a:latin typeface="DejaVuSans"/>
              </a:rPr>
              <a:t>Why does this happen?</a:t>
            </a:r>
            <a:endParaRPr lang="en-I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5276" y="864210"/>
            <a:ext cx="1811489" cy="1207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0939" y="380945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6352" y="864210"/>
            <a:ext cx="1817938" cy="12100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05767" y="380945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37181" y="3045555"/>
            <a:ext cx="6644005" cy="58483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32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3-</a:t>
            </a:r>
            <a:r>
              <a:rPr sz="3200" b="1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way</a:t>
            </a:r>
            <a:r>
              <a:rPr sz="3200" b="1" spc="-4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32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easier</a:t>
            </a:r>
            <a:r>
              <a:rPr sz="32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than</a:t>
            </a:r>
            <a:r>
              <a:rPr sz="3200" b="1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6-</a:t>
            </a:r>
            <a:r>
              <a:rPr sz="3200" b="1" spc="-2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way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41784" y="387426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48110" y="369265"/>
            <a:ext cx="6330315" cy="1853564"/>
            <a:chOff x="2848110" y="369265"/>
            <a:chExt cx="6330315" cy="1853564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3876" y="870690"/>
              <a:ext cx="1806774" cy="1201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67160" y="388315"/>
              <a:ext cx="6292215" cy="1815464"/>
            </a:xfrm>
            <a:custGeom>
              <a:avLst/>
              <a:gdLst/>
              <a:ahLst/>
              <a:cxnLst/>
              <a:rect l="l" t="t" r="r" b="b"/>
              <a:pathLst>
                <a:path w="6292215" h="1815464">
                  <a:moveTo>
                    <a:pt x="0" y="302543"/>
                  </a:moveTo>
                  <a:lnTo>
                    <a:pt x="3959" y="253469"/>
                  </a:lnTo>
                  <a:lnTo>
                    <a:pt x="15423" y="206916"/>
                  </a:lnTo>
                  <a:lnTo>
                    <a:pt x="33769" y="163507"/>
                  </a:lnTo>
                  <a:lnTo>
                    <a:pt x="58373" y="123865"/>
                  </a:lnTo>
                  <a:lnTo>
                    <a:pt x="88612" y="88612"/>
                  </a:lnTo>
                  <a:lnTo>
                    <a:pt x="123865" y="58373"/>
                  </a:lnTo>
                  <a:lnTo>
                    <a:pt x="163507" y="33769"/>
                  </a:lnTo>
                  <a:lnTo>
                    <a:pt x="206916" y="15423"/>
                  </a:lnTo>
                  <a:lnTo>
                    <a:pt x="253469" y="3959"/>
                  </a:lnTo>
                  <a:lnTo>
                    <a:pt x="302543" y="0"/>
                  </a:lnTo>
                  <a:lnTo>
                    <a:pt x="5989286" y="0"/>
                  </a:lnTo>
                  <a:lnTo>
                    <a:pt x="6038360" y="3959"/>
                  </a:lnTo>
                  <a:lnTo>
                    <a:pt x="6084913" y="15423"/>
                  </a:lnTo>
                  <a:lnTo>
                    <a:pt x="6128322" y="33769"/>
                  </a:lnTo>
                  <a:lnTo>
                    <a:pt x="6167964" y="58373"/>
                  </a:lnTo>
                  <a:lnTo>
                    <a:pt x="6203216" y="88612"/>
                  </a:lnTo>
                  <a:lnTo>
                    <a:pt x="6233455" y="123865"/>
                  </a:lnTo>
                  <a:lnTo>
                    <a:pt x="6258059" y="163507"/>
                  </a:lnTo>
                  <a:lnTo>
                    <a:pt x="6276405" y="206916"/>
                  </a:lnTo>
                  <a:lnTo>
                    <a:pt x="6287869" y="253469"/>
                  </a:lnTo>
                  <a:lnTo>
                    <a:pt x="6291829" y="302543"/>
                  </a:lnTo>
                  <a:lnTo>
                    <a:pt x="6291829" y="1512696"/>
                  </a:lnTo>
                  <a:lnTo>
                    <a:pt x="6287869" y="1561770"/>
                  </a:lnTo>
                  <a:lnTo>
                    <a:pt x="6276405" y="1608323"/>
                  </a:lnTo>
                  <a:lnTo>
                    <a:pt x="6258059" y="1651732"/>
                  </a:lnTo>
                  <a:lnTo>
                    <a:pt x="6233455" y="1691374"/>
                  </a:lnTo>
                  <a:lnTo>
                    <a:pt x="6203216" y="1726626"/>
                  </a:lnTo>
                  <a:lnTo>
                    <a:pt x="6167964" y="1756865"/>
                  </a:lnTo>
                  <a:lnTo>
                    <a:pt x="6128322" y="1781469"/>
                  </a:lnTo>
                  <a:lnTo>
                    <a:pt x="6084913" y="1799815"/>
                  </a:lnTo>
                  <a:lnTo>
                    <a:pt x="6038360" y="1811279"/>
                  </a:lnTo>
                  <a:lnTo>
                    <a:pt x="5989286" y="1815239"/>
                  </a:lnTo>
                  <a:lnTo>
                    <a:pt x="302543" y="1815239"/>
                  </a:lnTo>
                  <a:lnTo>
                    <a:pt x="253469" y="1811279"/>
                  </a:lnTo>
                  <a:lnTo>
                    <a:pt x="206916" y="1799815"/>
                  </a:lnTo>
                  <a:lnTo>
                    <a:pt x="163507" y="1781469"/>
                  </a:lnTo>
                  <a:lnTo>
                    <a:pt x="123865" y="1756865"/>
                  </a:lnTo>
                  <a:lnTo>
                    <a:pt x="88612" y="1726626"/>
                  </a:lnTo>
                  <a:lnTo>
                    <a:pt x="58373" y="1691374"/>
                  </a:lnTo>
                  <a:lnTo>
                    <a:pt x="33769" y="1651732"/>
                  </a:lnTo>
                  <a:lnTo>
                    <a:pt x="15423" y="1608323"/>
                  </a:lnTo>
                  <a:lnTo>
                    <a:pt x="3959" y="1561770"/>
                  </a:lnTo>
                  <a:lnTo>
                    <a:pt x="0" y="1512696"/>
                  </a:lnTo>
                  <a:lnTo>
                    <a:pt x="0" y="302543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676" y="5265785"/>
            <a:ext cx="1673405" cy="115671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95599" y="4782520"/>
            <a:ext cx="532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5648" y="5265785"/>
            <a:ext cx="1811489" cy="120765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58131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6722" y="5265785"/>
            <a:ext cx="1817938" cy="121008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576137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10433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29045" y="5265785"/>
            <a:ext cx="1810583" cy="120765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575213" y="478252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303" y="5265785"/>
            <a:ext cx="1806774" cy="120117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408606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0890" y="4582540"/>
            <a:ext cx="12060555" cy="2122170"/>
            <a:chOff x="70890" y="4582540"/>
            <a:chExt cx="12060555" cy="212217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2750" y="5265785"/>
              <a:ext cx="1801769" cy="12011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9940" y="4601590"/>
              <a:ext cx="12022455" cy="2084070"/>
            </a:xfrm>
            <a:custGeom>
              <a:avLst/>
              <a:gdLst/>
              <a:ahLst/>
              <a:cxnLst/>
              <a:rect l="l" t="t" r="r" b="b"/>
              <a:pathLst>
                <a:path w="12022455" h="2084070">
                  <a:moveTo>
                    <a:pt x="0" y="347345"/>
                  </a:moveTo>
                  <a:lnTo>
                    <a:pt x="3170" y="300212"/>
                  </a:lnTo>
                  <a:lnTo>
                    <a:pt x="12407" y="255007"/>
                  </a:lnTo>
                  <a:lnTo>
                    <a:pt x="27296" y="212143"/>
                  </a:lnTo>
                  <a:lnTo>
                    <a:pt x="47422" y="172033"/>
                  </a:lnTo>
                  <a:lnTo>
                    <a:pt x="72373" y="135093"/>
                  </a:lnTo>
                  <a:lnTo>
                    <a:pt x="101734" y="101735"/>
                  </a:lnTo>
                  <a:lnTo>
                    <a:pt x="135092" y="72373"/>
                  </a:lnTo>
                  <a:lnTo>
                    <a:pt x="172033" y="47422"/>
                  </a:lnTo>
                  <a:lnTo>
                    <a:pt x="212142" y="27296"/>
                  </a:lnTo>
                  <a:lnTo>
                    <a:pt x="255006" y="12407"/>
                  </a:lnTo>
                  <a:lnTo>
                    <a:pt x="300212" y="3170"/>
                  </a:lnTo>
                  <a:lnTo>
                    <a:pt x="347344" y="0"/>
                  </a:lnTo>
                  <a:lnTo>
                    <a:pt x="11674766" y="0"/>
                  </a:lnTo>
                  <a:lnTo>
                    <a:pt x="11721898" y="3170"/>
                  </a:lnTo>
                  <a:lnTo>
                    <a:pt x="11767104" y="12407"/>
                  </a:lnTo>
                  <a:lnTo>
                    <a:pt x="11809968" y="27296"/>
                  </a:lnTo>
                  <a:lnTo>
                    <a:pt x="11850077" y="47422"/>
                  </a:lnTo>
                  <a:lnTo>
                    <a:pt x="11887018" y="72373"/>
                  </a:lnTo>
                  <a:lnTo>
                    <a:pt x="11920376" y="101735"/>
                  </a:lnTo>
                  <a:lnTo>
                    <a:pt x="11949737" y="135093"/>
                  </a:lnTo>
                  <a:lnTo>
                    <a:pt x="11974688" y="172033"/>
                  </a:lnTo>
                  <a:lnTo>
                    <a:pt x="11994815" y="212143"/>
                  </a:lnTo>
                  <a:lnTo>
                    <a:pt x="12009703" y="255007"/>
                  </a:lnTo>
                  <a:lnTo>
                    <a:pt x="12018940" y="300212"/>
                  </a:lnTo>
                  <a:lnTo>
                    <a:pt x="12022111" y="347345"/>
                  </a:lnTo>
                  <a:lnTo>
                    <a:pt x="12022111" y="1736675"/>
                  </a:lnTo>
                  <a:lnTo>
                    <a:pt x="12018940" y="1783807"/>
                  </a:lnTo>
                  <a:lnTo>
                    <a:pt x="12009703" y="1829013"/>
                  </a:lnTo>
                  <a:lnTo>
                    <a:pt x="11994815" y="1871877"/>
                  </a:lnTo>
                  <a:lnTo>
                    <a:pt x="11974688" y="1911987"/>
                  </a:lnTo>
                  <a:lnTo>
                    <a:pt x="11949737" y="1948927"/>
                  </a:lnTo>
                  <a:lnTo>
                    <a:pt x="11920376" y="1982285"/>
                  </a:lnTo>
                  <a:lnTo>
                    <a:pt x="11887018" y="2011647"/>
                  </a:lnTo>
                  <a:lnTo>
                    <a:pt x="11850077" y="2036598"/>
                  </a:lnTo>
                  <a:lnTo>
                    <a:pt x="11809968" y="2056724"/>
                  </a:lnTo>
                  <a:lnTo>
                    <a:pt x="11767104" y="2071613"/>
                  </a:lnTo>
                  <a:lnTo>
                    <a:pt x="11721898" y="2080850"/>
                  </a:lnTo>
                  <a:lnTo>
                    <a:pt x="11674766" y="2084021"/>
                  </a:lnTo>
                  <a:lnTo>
                    <a:pt x="347344" y="2084021"/>
                  </a:lnTo>
                  <a:lnTo>
                    <a:pt x="300212" y="2080850"/>
                  </a:lnTo>
                  <a:lnTo>
                    <a:pt x="255006" y="2071613"/>
                  </a:lnTo>
                  <a:lnTo>
                    <a:pt x="212142" y="2056724"/>
                  </a:lnTo>
                  <a:lnTo>
                    <a:pt x="172033" y="2036598"/>
                  </a:lnTo>
                  <a:lnTo>
                    <a:pt x="135092" y="2011647"/>
                  </a:lnTo>
                  <a:lnTo>
                    <a:pt x="101734" y="1982285"/>
                  </a:lnTo>
                  <a:lnTo>
                    <a:pt x="72373" y="1948927"/>
                  </a:lnTo>
                  <a:lnTo>
                    <a:pt x="47422" y="1911987"/>
                  </a:lnTo>
                  <a:lnTo>
                    <a:pt x="27296" y="1871877"/>
                  </a:lnTo>
                  <a:lnTo>
                    <a:pt x="12407" y="1829013"/>
                  </a:lnTo>
                  <a:lnTo>
                    <a:pt x="3170" y="1783807"/>
                  </a:lnTo>
                  <a:lnTo>
                    <a:pt x="0" y="1736675"/>
                  </a:lnTo>
                  <a:lnTo>
                    <a:pt x="0" y="347345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B06304-C4B2-4CAB-8FE0-9BF162E47CEA}"/>
              </a:ext>
            </a:extLst>
          </p:cNvPr>
          <p:cNvSpPr txBox="1"/>
          <p:nvPr/>
        </p:nvSpPr>
        <p:spPr>
          <a:xfrm>
            <a:off x="3047134" y="2288362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DejaVuSans"/>
              </a:rPr>
              <a:t>This is 3-way one-shot learning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9ABACD-452C-4D52-8544-CCACC7A4B1A7}"/>
              </a:ext>
            </a:extLst>
          </p:cNvPr>
          <p:cNvSpPr txBox="1"/>
          <p:nvPr/>
        </p:nvSpPr>
        <p:spPr>
          <a:xfrm>
            <a:off x="1974273" y="3916328"/>
            <a:ext cx="858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DejaVuSans"/>
              </a:rPr>
              <a:t>Choosing one out of three is easier than choosing one out of six.</a:t>
            </a:r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595" y="172990"/>
            <a:ext cx="11353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0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Prediction</a:t>
            </a:r>
            <a:r>
              <a:rPr sz="3600" spc="375" dirty="0"/>
              <a:t> </a:t>
            </a:r>
            <a:r>
              <a:rPr sz="3600" spc="235" dirty="0"/>
              <a:t>Accuracy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389049" y="1014782"/>
            <a:ext cx="8083550" cy="4690110"/>
          </a:xfrm>
          <a:custGeom>
            <a:avLst/>
            <a:gdLst/>
            <a:ahLst/>
            <a:cxnLst/>
            <a:rect l="l" t="t" r="r" b="b"/>
            <a:pathLst>
              <a:path w="8083550" h="4690110">
                <a:moveTo>
                  <a:pt x="8083550" y="4440440"/>
                </a:moveTo>
                <a:lnTo>
                  <a:pt x="7893050" y="4345190"/>
                </a:lnTo>
                <a:lnTo>
                  <a:pt x="7954010" y="4421390"/>
                </a:lnTo>
                <a:lnTo>
                  <a:pt x="234962" y="4421390"/>
                </a:lnTo>
                <a:lnTo>
                  <a:pt x="234962" y="129540"/>
                </a:lnTo>
                <a:lnTo>
                  <a:pt x="311162" y="190500"/>
                </a:lnTo>
                <a:lnTo>
                  <a:pt x="280682" y="129540"/>
                </a:lnTo>
                <a:lnTo>
                  <a:pt x="215912" y="0"/>
                </a:lnTo>
                <a:lnTo>
                  <a:pt x="120662" y="190500"/>
                </a:lnTo>
                <a:lnTo>
                  <a:pt x="196862" y="129540"/>
                </a:lnTo>
                <a:lnTo>
                  <a:pt x="196862" y="4421390"/>
                </a:lnTo>
                <a:lnTo>
                  <a:pt x="0" y="4421390"/>
                </a:lnTo>
                <a:lnTo>
                  <a:pt x="0" y="4459490"/>
                </a:lnTo>
                <a:lnTo>
                  <a:pt x="196862" y="4459490"/>
                </a:lnTo>
                <a:lnTo>
                  <a:pt x="196862" y="4690046"/>
                </a:lnTo>
                <a:lnTo>
                  <a:pt x="234962" y="4690046"/>
                </a:lnTo>
                <a:lnTo>
                  <a:pt x="234962" y="4459490"/>
                </a:lnTo>
                <a:lnTo>
                  <a:pt x="7954010" y="4459490"/>
                </a:lnTo>
                <a:lnTo>
                  <a:pt x="7893050" y="4535690"/>
                </a:lnTo>
                <a:lnTo>
                  <a:pt x="8083550" y="4440440"/>
                </a:lnTo>
                <a:close/>
              </a:path>
            </a:pathLst>
          </a:custGeom>
          <a:solidFill>
            <a:srgbClr val="7671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99045" y="5162831"/>
            <a:ext cx="1837689" cy="58483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#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of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 shots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698" y="498278"/>
            <a:ext cx="1700530" cy="58483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60"/>
              </a:spcBef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Accuracy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7387" y="1510983"/>
            <a:ext cx="7044055" cy="2844165"/>
          </a:xfrm>
          <a:custGeom>
            <a:avLst/>
            <a:gdLst/>
            <a:ahLst/>
            <a:cxnLst/>
            <a:rect l="l" t="t" r="r" b="b"/>
            <a:pathLst>
              <a:path w="7044055" h="2844165">
                <a:moveTo>
                  <a:pt x="0" y="2844100"/>
                </a:moveTo>
                <a:lnTo>
                  <a:pt x="15584" y="2806395"/>
                </a:lnTo>
                <a:lnTo>
                  <a:pt x="31387" y="2768626"/>
                </a:lnTo>
                <a:lnTo>
                  <a:pt x="47625" y="2730731"/>
                </a:lnTo>
                <a:lnTo>
                  <a:pt x="64518" y="2692647"/>
                </a:lnTo>
                <a:lnTo>
                  <a:pt x="82284" y="2654312"/>
                </a:lnTo>
                <a:lnTo>
                  <a:pt x="101140" y="2615661"/>
                </a:lnTo>
                <a:lnTo>
                  <a:pt x="121305" y="2576633"/>
                </a:lnTo>
                <a:lnTo>
                  <a:pt x="142996" y="2537164"/>
                </a:lnTo>
                <a:lnTo>
                  <a:pt x="166433" y="2497192"/>
                </a:lnTo>
                <a:lnTo>
                  <a:pt x="191832" y="2456652"/>
                </a:lnTo>
                <a:lnTo>
                  <a:pt x="219412" y="2415483"/>
                </a:lnTo>
                <a:lnTo>
                  <a:pt x="249392" y="2373621"/>
                </a:lnTo>
                <a:lnTo>
                  <a:pt x="281989" y="2331004"/>
                </a:lnTo>
                <a:lnTo>
                  <a:pt x="317421" y="2287568"/>
                </a:lnTo>
                <a:lnTo>
                  <a:pt x="355907" y="2243251"/>
                </a:lnTo>
                <a:lnTo>
                  <a:pt x="397664" y="2197989"/>
                </a:lnTo>
                <a:lnTo>
                  <a:pt x="442912" y="2151719"/>
                </a:lnTo>
                <a:lnTo>
                  <a:pt x="471123" y="2123895"/>
                </a:lnTo>
                <a:lnTo>
                  <a:pt x="500549" y="2095323"/>
                </a:lnTo>
                <a:lnTo>
                  <a:pt x="531148" y="2066061"/>
                </a:lnTo>
                <a:lnTo>
                  <a:pt x="562878" y="2036168"/>
                </a:lnTo>
                <a:lnTo>
                  <a:pt x="595696" y="2005700"/>
                </a:lnTo>
                <a:lnTo>
                  <a:pt x="629560" y="1974717"/>
                </a:lnTo>
                <a:lnTo>
                  <a:pt x="664428" y="1943276"/>
                </a:lnTo>
                <a:lnTo>
                  <a:pt x="700259" y="1911435"/>
                </a:lnTo>
                <a:lnTo>
                  <a:pt x="737009" y="1879252"/>
                </a:lnTo>
                <a:lnTo>
                  <a:pt x="774637" y="1846785"/>
                </a:lnTo>
                <a:lnTo>
                  <a:pt x="813100" y="1814092"/>
                </a:lnTo>
                <a:lnTo>
                  <a:pt x="852356" y="1781232"/>
                </a:lnTo>
                <a:lnTo>
                  <a:pt x="892363" y="1748261"/>
                </a:lnTo>
                <a:lnTo>
                  <a:pt x="933079" y="1715239"/>
                </a:lnTo>
                <a:lnTo>
                  <a:pt x="974462" y="1682222"/>
                </a:lnTo>
                <a:lnTo>
                  <a:pt x="1016469" y="1649270"/>
                </a:lnTo>
                <a:lnTo>
                  <a:pt x="1059059" y="1616439"/>
                </a:lnTo>
                <a:lnTo>
                  <a:pt x="1102188" y="1583789"/>
                </a:lnTo>
                <a:lnTo>
                  <a:pt x="1145816" y="1551377"/>
                </a:lnTo>
                <a:lnTo>
                  <a:pt x="1189899" y="1519260"/>
                </a:lnTo>
                <a:lnTo>
                  <a:pt x="1234396" y="1487498"/>
                </a:lnTo>
                <a:lnTo>
                  <a:pt x="1279265" y="1456147"/>
                </a:lnTo>
                <a:lnTo>
                  <a:pt x="1324462" y="1425266"/>
                </a:lnTo>
                <a:lnTo>
                  <a:pt x="1369947" y="1394914"/>
                </a:lnTo>
                <a:lnTo>
                  <a:pt x="1415676" y="1365147"/>
                </a:lnTo>
                <a:lnTo>
                  <a:pt x="1461609" y="1336024"/>
                </a:lnTo>
                <a:lnTo>
                  <a:pt x="1507701" y="1307603"/>
                </a:lnTo>
                <a:lnTo>
                  <a:pt x="1553912" y="1279942"/>
                </a:lnTo>
                <a:lnTo>
                  <a:pt x="1600200" y="1253098"/>
                </a:lnTo>
                <a:lnTo>
                  <a:pt x="1641144" y="1230013"/>
                </a:lnTo>
                <a:lnTo>
                  <a:pt x="1682573" y="1207184"/>
                </a:lnTo>
                <a:lnTo>
                  <a:pt x="1724472" y="1184610"/>
                </a:lnTo>
                <a:lnTo>
                  <a:pt x="1766826" y="1162288"/>
                </a:lnTo>
                <a:lnTo>
                  <a:pt x="1809622" y="1140219"/>
                </a:lnTo>
                <a:lnTo>
                  <a:pt x="1852845" y="1118401"/>
                </a:lnTo>
                <a:lnTo>
                  <a:pt x="1896480" y="1096832"/>
                </a:lnTo>
                <a:lnTo>
                  <a:pt x="1940514" y="1075512"/>
                </a:lnTo>
                <a:lnTo>
                  <a:pt x="1984931" y="1054439"/>
                </a:lnTo>
                <a:lnTo>
                  <a:pt x="2029719" y="1033612"/>
                </a:lnTo>
                <a:lnTo>
                  <a:pt x="2074862" y="1013029"/>
                </a:lnTo>
                <a:lnTo>
                  <a:pt x="2120346" y="992690"/>
                </a:lnTo>
                <a:lnTo>
                  <a:pt x="2166157" y="972594"/>
                </a:lnTo>
                <a:lnTo>
                  <a:pt x="2212280" y="952738"/>
                </a:lnTo>
                <a:lnTo>
                  <a:pt x="2258702" y="933122"/>
                </a:lnTo>
                <a:lnTo>
                  <a:pt x="2305407" y="913745"/>
                </a:lnTo>
                <a:lnTo>
                  <a:pt x="2352382" y="894605"/>
                </a:lnTo>
                <a:lnTo>
                  <a:pt x="2399612" y="875701"/>
                </a:lnTo>
                <a:lnTo>
                  <a:pt x="2447083" y="857033"/>
                </a:lnTo>
                <a:lnTo>
                  <a:pt x="2494781" y="838597"/>
                </a:lnTo>
                <a:lnTo>
                  <a:pt x="2542691" y="820395"/>
                </a:lnTo>
                <a:lnTo>
                  <a:pt x="2590799" y="802423"/>
                </a:lnTo>
                <a:lnTo>
                  <a:pt x="2639091" y="784681"/>
                </a:lnTo>
                <a:lnTo>
                  <a:pt x="2687552" y="767169"/>
                </a:lnTo>
                <a:lnTo>
                  <a:pt x="2736168" y="749883"/>
                </a:lnTo>
                <a:lnTo>
                  <a:pt x="2784925" y="732824"/>
                </a:lnTo>
                <a:lnTo>
                  <a:pt x="2833808" y="715990"/>
                </a:lnTo>
                <a:lnTo>
                  <a:pt x="2882804" y="699380"/>
                </a:lnTo>
                <a:lnTo>
                  <a:pt x="2931897" y="682992"/>
                </a:lnTo>
                <a:lnTo>
                  <a:pt x="2981074" y="666826"/>
                </a:lnTo>
                <a:lnTo>
                  <a:pt x="3030319" y="650880"/>
                </a:lnTo>
                <a:lnTo>
                  <a:pt x="3079620" y="635153"/>
                </a:lnTo>
                <a:lnTo>
                  <a:pt x="3128962" y="619643"/>
                </a:lnTo>
                <a:lnTo>
                  <a:pt x="3175693" y="605254"/>
                </a:lnTo>
                <a:lnTo>
                  <a:pt x="3222801" y="591123"/>
                </a:lnTo>
                <a:lnTo>
                  <a:pt x="3270265" y="577248"/>
                </a:lnTo>
                <a:lnTo>
                  <a:pt x="3318066" y="563621"/>
                </a:lnTo>
                <a:lnTo>
                  <a:pt x="3366184" y="550238"/>
                </a:lnTo>
                <a:lnTo>
                  <a:pt x="3414598" y="537094"/>
                </a:lnTo>
                <a:lnTo>
                  <a:pt x="3463289" y="524183"/>
                </a:lnTo>
                <a:lnTo>
                  <a:pt x="3512237" y="511501"/>
                </a:lnTo>
                <a:lnTo>
                  <a:pt x="3561421" y="499043"/>
                </a:lnTo>
                <a:lnTo>
                  <a:pt x="3610821" y="486802"/>
                </a:lnTo>
                <a:lnTo>
                  <a:pt x="3660418" y="474775"/>
                </a:lnTo>
                <a:lnTo>
                  <a:pt x="3710192" y="462955"/>
                </a:lnTo>
                <a:lnTo>
                  <a:pt x="3760123" y="451338"/>
                </a:lnTo>
                <a:lnTo>
                  <a:pt x="3810190" y="439919"/>
                </a:lnTo>
                <a:lnTo>
                  <a:pt x="3860373" y="428692"/>
                </a:lnTo>
                <a:lnTo>
                  <a:pt x="3910654" y="417653"/>
                </a:lnTo>
                <a:lnTo>
                  <a:pt x="3961011" y="406795"/>
                </a:lnTo>
                <a:lnTo>
                  <a:pt x="4011424" y="396115"/>
                </a:lnTo>
                <a:lnTo>
                  <a:pt x="4061875" y="385606"/>
                </a:lnTo>
                <a:lnTo>
                  <a:pt x="4112342" y="375264"/>
                </a:lnTo>
                <a:lnTo>
                  <a:pt x="4162805" y="365083"/>
                </a:lnTo>
                <a:lnTo>
                  <a:pt x="4213246" y="355059"/>
                </a:lnTo>
                <a:lnTo>
                  <a:pt x="4263643" y="345186"/>
                </a:lnTo>
                <a:lnTo>
                  <a:pt x="4313976" y="335458"/>
                </a:lnTo>
                <a:lnTo>
                  <a:pt x="4364227" y="325872"/>
                </a:lnTo>
                <a:lnTo>
                  <a:pt x="4414374" y="316422"/>
                </a:lnTo>
                <a:lnTo>
                  <a:pt x="4464398" y="307102"/>
                </a:lnTo>
                <a:lnTo>
                  <a:pt x="4514278" y="297907"/>
                </a:lnTo>
                <a:lnTo>
                  <a:pt x="4563995" y="288833"/>
                </a:lnTo>
                <a:lnTo>
                  <a:pt x="4613529" y="279874"/>
                </a:lnTo>
                <a:lnTo>
                  <a:pt x="4662860" y="271025"/>
                </a:lnTo>
                <a:lnTo>
                  <a:pt x="4711967" y="262280"/>
                </a:lnTo>
                <a:lnTo>
                  <a:pt x="4760831" y="253635"/>
                </a:lnTo>
                <a:lnTo>
                  <a:pt x="4809432" y="245085"/>
                </a:lnTo>
                <a:lnTo>
                  <a:pt x="4857750" y="236624"/>
                </a:lnTo>
                <a:lnTo>
                  <a:pt x="4909250" y="227777"/>
                </a:lnTo>
                <a:lnTo>
                  <a:pt x="4961520" y="219093"/>
                </a:lnTo>
                <a:lnTo>
                  <a:pt x="5014472" y="210570"/>
                </a:lnTo>
                <a:lnTo>
                  <a:pt x="5068023" y="202210"/>
                </a:lnTo>
                <a:lnTo>
                  <a:pt x="5122088" y="194012"/>
                </a:lnTo>
                <a:lnTo>
                  <a:pt x="5176583" y="185977"/>
                </a:lnTo>
                <a:lnTo>
                  <a:pt x="5231422" y="178104"/>
                </a:lnTo>
                <a:lnTo>
                  <a:pt x="5286522" y="170393"/>
                </a:lnTo>
                <a:lnTo>
                  <a:pt x="5341796" y="162845"/>
                </a:lnTo>
                <a:lnTo>
                  <a:pt x="5397162" y="155459"/>
                </a:lnTo>
                <a:lnTo>
                  <a:pt x="5452533" y="148235"/>
                </a:lnTo>
                <a:lnTo>
                  <a:pt x="5507825" y="141174"/>
                </a:lnTo>
                <a:lnTo>
                  <a:pt x="5562955" y="134275"/>
                </a:lnTo>
                <a:lnTo>
                  <a:pt x="5617836" y="127538"/>
                </a:lnTo>
                <a:lnTo>
                  <a:pt x="5672384" y="120964"/>
                </a:lnTo>
                <a:lnTo>
                  <a:pt x="5726515" y="114552"/>
                </a:lnTo>
                <a:lnTo>
                  <a:pt x="5780143" y="108302"/>
                </a:lnTo>
                <a:lnTo>
                  <a:pt x="5833185" y="102215"/>
                </a:lnTo>
                <a:lnTo>
                  <a:pt x="5885556" y="96289"/>
                </a:lnTo>
                <a:lnTo>
                  <a:pt x="5937170" y="90527"/>
                </a:lnTo>
                <a:lnTo>
                  <a:pt x="5987943" y="84926"/>
                </a:lnTo>
                <a:lnTo>
                  <a:pt x="6037791" y="79488"/>
                </a:lnTo>
                <a:lnTo>
                  <a:pt x="6086629" y="74212"/>
                </a:lnTo>
                <a:lnTo>
                  <a:pt x="6134371" y="69099"/>
                </a:lnTo>
                <a:lnTo>
                  <a:pt x="6180934" y="64148"/>
                </a:lnTo>
                <a:lnTo>
                  <a:pt x="6226233" y="59359"/>
                </a:lnTo>
                <a:lnTo>
                  <a:pt x="6270183" y="54733"/>
                </a:lnTo>
                <a:lnTo>
                  <a:pt x="6312699" y="50269"/>
                </a:lnTo>
                <a:lnTo>
                  <a:pt x="6353697" y="45967"/>
                </a:lnTo>
                <a:lnTo>
                  <a:pt x="6393092" y="41828"/>
                </a:lnTo>
                <a:lnTo>
                  <a:pt x="6430799" y="37850"/>
                </a:lnTo>
                <a:lnTo>
                  <a:pt x="6466734" y="34036"/>
                </a:lnTo>
                <a:lnTo>
                  <a:pt x="6500812" y="30383"/>
                </a:lnTo>
                <a:lnTo>
                  <a:pt x="6739346" y="9207"/>
                </a:lnTo>
                <a:lnTo>
                  <a:pt x="6908898" y="920"/>
                </a:lnTo>
                <a:lnTo>
                  <a:pt x="7010139" y="0"/>
                </a:lnTo>
                <a:lnTo>
                  <a:pt x="7043737" y="920"/>
                </a:lnTo>
              </a:path>
            </a:pathLst>
          </a:custGeom>
          <a:ln w="3810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E11AB8-E81C-4066-8E5B-CAC35E17C15C}"/>
              </a:ext>
            </a:extLst>
          </p:cNvPr>
          <p:cNvSpPr txBox="1"/>
          <p:nvPr/>
        </p:nvSpPr>
        <p:spPr>
          <a:xfrm>
            <a:off x="103909" y="5932300"/>
            <a:ext cx="10162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DejaVuSans"/>
              </a:rPr>
              <a:t>In this figure, the x-axis is the number of shots, that is, the number of samples per class.</a:t>
            </a:r>
          </a:p>
          <a:p>
            <a:pPr algn="l"/>
            <a:r>
              <a:rPr lang="en-US" sz="1800" b="0" i="0" u="none" strike="noStrike" baseline="0" dirty="0">
                <a:latin typeface="DejaVuSans"/>
              </a:rPr>
              <a:t>The y-axis is the prediction accuracy. As the number of shots increases, the prediction </a:t>
            </a:r>
            <a:r>
              <a:rPr lang="en-IN" sz="1800" b="0" i="0" u="none" strike="noStrike" baseline="0" dirty="0">
                <a:latin typeface="DejaVuSans"/>
              </a:rPr>
              <a:t>accuracy improves.</a:t>
            </a:r>
            <a:endParaRPr lang="en-I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628" y="5265785"/>
            <a:ext cx="5714365" cy="1210310"/>
            <a:chOff x="2255628" y="5265785"/>
            <a:chExt cx="5714365" cy="12103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5628" y="5265785"/>
              <a:ext cx="1811489" cy="12076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6703" y="5265785"/>
              <a:ext cx="1817938" cy="12100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9025" y="5265785"/>
              <a:ext cx="1810584" cy="12076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611290" y="4782520"/>
            <a:ext cx="680465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07235" algn="l"/>
                <a:tab pos="3841750" algn="l"/>
                <a:tab pos="6006465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49593" y="4627510"/>
            <a:ext cx="8087995" cy="2122170"/>
            <a:chOff x="2049593" y="4627510"/>
            <a:chExt cx="8087995" cy="212217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7282" y="5265785"/>
              <a:ext cx="1806774" cy="1201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68643" y="4646560"/>
              <a:ext cx="8049895" cy="2084070"/>
            </a:xfrm>
            <a:custGeom>
              <a:avLst/>
              <a:gdLst/>
              <a:ahLst/>
              <a:cxnLst/>
              <a:rect l="l" t="t" r="r" b="b"/>
              <a:pathLst>
                <a:path w="8049895" h="2084070">
                  <a:moveTo>
                    <a:pt x="0" y="347342"/>
                  </a:moveTo>
                  <a:lnTo>
                    <a:pt x="3170" y="300210"/>
                  </a:lnTo>
                  <a:lnTo>
                    <a:pt x="12407" y="255005"/>
                  </a:lnTo>
                  <a:lnTo>
                    <a:pt x="27295" y="212141"/>
                  </a:lnTo>
                  <a:lnTo>
                    <a:pt x="47422" y="172032"/>
                  </a:lnTo>
                  <a:lnTo>
                    <a:pt x="72373" y="135091"/>
                  </a:lnTo>
                  <a:lnTo>
                    <a:pt x="101734" y="101734"/>
                  </a:lnTo>
                  <a:lnTo>
                    <a:pt x="135091" y="72373"/>
                  </a:lnTo>
                  <a:lnTo>
                    <a:pt x="172031" y="47422"/>
                  </a:lnTo>
                  <a:lnTo>
                    <a:pt x="212140" y="27295"/>
                  </a:lnTo>
                  <a:lnTo>
                    <a:pt x="255004" y="12407"/>
                  </a:lnTo>
                  <a:lnTo>
                    <a:pt x="300209" y="3170"/>
                  </a:lnTo>
                  <a:lnTo>
                    <a:pt x="347342" y="0"/>
                  </a:lnTo>
                  <a:lnTo>
                    <a:pt x="7702376" y="0"/>
                  </a:lnTo>
                  <a:lnTo>
                    <a:pt x="7749508" y="3170"/>
                  </a:lnTo>
                  <a:lnTo>
                    <a:pt x="7794713" y="12407"/>
                  </a:lnTo>
                  <a:lnTo>
                    <a:pt x="7837577" y="27295"/>
                  </a:lnTo>
                  <a:lnTo>
                    <a:pt x="7877686" y="47422"/>
                  </a:lnTo>
                  <a:lnTo>
                    <a:pt x="7914626" y="72373"/>
                  </a:lnTo>
                  <a:lnTo>
                    <a:pt x="7947984" y="101734"/>
                  </a:lnTo>
                  <a:lnTo>
                    <a:pt x="7977345" y="135091"/>
                  </a:lnTo>
                  <a:lnTo>
                    <a:pt x="8002295" y="172032"/>
                  </a:lnTo>
                  <a:lnTo>
                    <a:pt x="8022422" y="212141"/>
                  </a:lnTo>
                  <a:lnTo>
                    <a:pt x="8037310" y="255005"/>
                  </a:lnTo>
                  <a:lnTo>
                    <a:pt x="8046547" y="300210"/>
                  </a:lnTo>
                  <a:lnTo>
                    <a:pt x="8049718" y="347342"/>
                  </a:lnTo>
                  <a:lnTo>
                    <a:pt x="8049718" y="1736678"/>
                  </a:lnTo>
                  <a:lnTo>
                    <a:pt x="8046547" y="1783810"/>
                  </a:lnTo>
                  <a:lnTo>
                    <a:pt x="8037310" y="1829015"/>
                  </a:lnTo>
                  <a:lnTo>
                    <a:pt x="8022422" y="1871879"/>
                  </a:lnTo>
                  <a:lnTo>
                    <a:pt x="8002295" y="1911988"/>
                  </a:lnTo>
                  <a:lnTo>
                    <a:pt x="7977345" y="1948928"/>
                  </a:lnTo>
                  <a:lnTo>
                    <a:pt x="7947984" y="1982286"/>
                  </a:lnTo>
                  <a:lnTo>
                    <a:pt x="7914626" y="2011647"/>
                  </a:lnTo>
                  <a:lnTo>
                    <a:pt x="7877686" y="2036598"/>
                  </a:lnTo>
                  <a:lnTo>
                    <a:pt x="7837577" y="2056725"/>
                  </a:lnTo>
                  <a:lnTo>
                    <a:pt x="7794713" y="2071613"/>
                  </a:lnTo>
                  <a:lnTo>
                    <a:pt x="7749508" y="2080850"/>
                  </a:lnTo>
                  <a:lnTo>
                    <a:pt x="7702376" y="2084021"/>
                  </a:lnTo>
                  <a:lnTo>
                    <a:pt x="347342" y="2084021"/>
                  </a:lnTo>
                  <a:lnTo>
                    <a:pt x="300209" y="2080850"/>
                  </a:lnTo>
                  <a:lnTo>
                    <a:pt x="255004" y="2071613"/>
                  </a:lnTo>
                  <a:lnTo>
                    <a:pt x="212140" y="2056725"/>
                  </a:lnTo>
                  <a:lnTo>
                    <a:pt x="172031" y="2036598"/>
                  </a:lnTo>
                  <a:lnTo>
                    <a:pt x="135091" y="2011647"/>
                  </a:lnTo>
                  <a:lnTo>
                    <a:pt x="101734" y="1982286"/>
                  </a:lnTo>
                  <a:lnTo>
                    <a:pt x="72373" y="1948928"/>
                  </a:lnTo>
                  <a:lnTo>
                    <a:pt x="47422" y="1911988"/>
                  </a:lnTo>
                  <a:lnTo>
                    <a:pt x="27295" y="1871879"/>
                  </a:lnTo>
                  <a:lnTo>
                    <a:pt x="12407" y="1829015"/>
                  </a:lnTo>
                  <a:lnTo>
                    <a:pt x="3170" y="1783810"/>
                  </a:lnTo>
                  <a:lnTo>
                    <a:pt x="0" y="1736678"/>
                  </a:lnTo>
                  <a:lnTo>
                    <a:pt x="0" y="347342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837181" y="3689747"/>
            <a:ext cx="6644005" cy="58483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3200" b="1" spc="-2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2-</a:t>
            </a:r>
            <a:r>
              <a:rPr sz="3200" b="1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3200" b="1" spc="-2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32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easier</a:t>
            </a:r>
            <a:r>
              <a:rPr sz="32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than</a:t>
            </a:r>
            <a:r>
              <a:rPr sz="32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1-shot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628" y="773513"/>
            <a:ext cx="1811489" cy="120765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611290" y="290249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6703" y="773513"/>
            <a:ext cx="1817938" cy="121008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606118" y="290249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40412" y="290249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9024" y="773513"/>
            <a:ext cx="1810584" cy="120765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605192" y="290249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49593" y="198683"/>
            <a:ext cx="8087995" cy="3298190"/>
            <a:chOff x="2049593" y="198683"/>
            <a:chExt cx="8087995" cy="329819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07282" y="773513"/>
              <a:ext cx="1806774" cy="12011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55627" y="2050683"/>
              <a:ext cx="1811489" cy="12076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6703" y="2048259"/>
              <a:ext cx="1815123" cy="121008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9025" y="2062547"/>
              <a:ext cx="1810583" cy="118188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1251" y="2043253"/>
              <a:ext cx="1801770" cy="12011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68643" y="217733"/>
              <a:ext cx="8049895" cy="3260090"/>
            </a:xfrm>
            <a:custGeom>
              <a:avLst/>
              <a:gdLst/>
              <a:ahLst/>
              <a:cxnLst/>
              <a:rect l="l" t="t" r="r" b="b"/>
              <a:pathLst>
                <a:path w="8049895" h="3260090">
                  <a:moveTo>
                    <a:pt x="0" y="543339"/>
                  </a:moveTo>
                  <a:lnTo>
                    <a:pt x="1994" y="496457"/>
                  </a:lnTo>
                  <a:lnTo>
                    <a:pt x="7868" y="450683"/>
                  </a:lnTo>
                  <a:lnTo>
                    <a:pt x="17460" y="406180"/>
                  </a:lnTo>
                  <a:lnTo>
                    <a:pt x="30605" y="363110"/>
                  </a:lnTo>
                  <a:lnTo>
                    <a:pt x="47141" y="321637"/>
                  </a:lnTo>
                  <a:lnTo>
                    <a:pt x="66904" y="281924"/>
                  </a:lnTo>
                  <a:lnTo>
                    <a:pt x="89732" y="244133"/>
                  </a:lnTo>
                  <a:lnTo>
                    <a:pt x="115462" y="208429"/>
                  </a:lnTo>
                  <a:lnTo>
                    <a:pt x="143930" y="174973"/>
                  </a:lnTo>
                  <a:lnTo>
                    <a:pt x="174973" y="143930"/>
                  </a:lnTo>
                  <a:lnTo>
                    <a:pt x="208428" y="115462"/>
                  </a:lnTo>
                  <a:lnTo>
                    <a:pt x="244133" y="89732"/>
                  </a:lnTo>
                  <a:lnTo>
                    <a:pt x="281923" y="66904"/>
                  </a:lnTo>
                  <a:lnTo>
                    <a:pt x="321636" y="47141"/>
                  </a:lnTo>
                  <a:lnTo>
                    <a:pt x="363110" y="30605"/>
                  </a:lnTo>
                  <a:lnTo>
                    <a:pt x="406179" y="17460"/>
                  </a:lnTo>
                  <a:lnTo>
                    <a:pt x="450683" y="7868"/>
                  </a:lnTo>
                  <a:lnTo>
                    <a:pt x="496457" y="1994"/>
                  </a:lnTo>
                  <a:lnTo>
                    <a:pt x="543338" y="0"/>
                  </a:lnTo>
                  <a:lnTo>
                    <a:pt x="7506380" y="0"/>
                  </a:lnTo>
                  <a:lnTo>
                    <a:pt x="7553261" y="1994"/>
                  </a:lnTo>
                  <a:lnTo>
                    <a:pt x="7599035" y="7868"/>
                  </a:lnTo>
                  <a:lnTo>
                    <a:pt x="7643538" y="17460"/>
                  </a:lnTo>
                  <a:lnTo>
                    <a:pt x="7686608" y="30605"/>
                  </a:lnTo>
                  <a:lnTo>
                    <a:pt x="7728081" y="47141"/>
                  </a:lnTo>
                  <a:lnTo>
                    <a:pt x="7767794" y="66904"/>
                  </a:lnTo>
                  <a:lnTo>
                    <a:pt x="7805584" y="89732"/>
                  </a:lnTo>
                  <a:lnTo>
                    <a:pt x="7841289" y="115462"/>
                  </a:lnTo>
                  <a:lnTo>
                    <a:pt x="7874744" y="143930"/>
                  </a:lnTo>
                  <a:lnTo>
                    <a:pt x="7905787" y="174973"/>
                  </a:lnTo>
                  <a:lnTo>
                    <a:pt x="7934255" y="208429"/>
                  </a:lnTo>
                  <a:lnTo>
                    <a:pt x="7959985" y="244133"/>
                  </a:lnTo>
                  <a:lnTo>
                    <a:pt x="7982813" y="281924"/>
                  </a:lnTo>
                  <a:lnTo>
                    <a:pt x="8002576" y="321637"/>
                  </a:lnTo>
                  <a:lnTo>
                    <a:pt x="8019112" y="363110"/>
                  </a:lnTo>
                  <a:lnTo>
                    <a:pt x="8032258" y="406180"/>
                  </a:lnTo>
                  <a:lnTo>
                    <a:pt x="8041849" y="450683"/>
                  </a:lnTo>
                  <a:lnTo>
                    <a:pt x="8047723" y="496457"/>
                  </a:lnTo>
                  <a:lnTo>
                    <a:pt x="8049718" y="543339"/>
                  </a:lnTo>
                  <a:lnTo>
                    <a:pt x="8049718" y="2716644"/>
                  </a:lnTo>
                  <a:lnTo>
                    <a:pt x="8047723" y="2763525"/>
                  </a:lnTo>
                  <a:lnTo>
                    <a:pt x="8041849" y="2809299"/>
                  </a:lnTo>
                  <a:lnTo>
                    <a:pt x="8032258" y="2853802"/>
                  </a:lnTo>
                  <a:lnTo>
                    <a:pt x="8019112" y="2896872"/>
                  </a:lnTo>
                  <a:lnTo>
                    <a:pt x="8002576" y="2938345"/>
                  </a:lnTo>
                  <a:lnTo>
                    <a:pt x="7982813" y="2978059"/>
                  </a:lnTo>
                  <a:lnTo>
                    <a:pt x="7959985" y="3015849"/>
                  </a:lnTo>
                  <a:lnTo>
                    <a:pt x="7934255" y="3051554"/>
                  </a:lnTo>
                  <a:lnTo>
                    <a:pt x="7905787" y="3085009"/>
                  </a:lnTo>
                  <a:lnTo>
                    <a:pt x="7874744" y="3116052"/>
                  </a:lnTo>
                  <a:lnTo>
                    <a:pt x="7841289" y="3144520"/>
                  </a:lnTo>
                  <a:lnTo>
                    <a:pt x="7805584" y="3170250"/>
                  </a:lnTo>
                  <a:lnTo>
                    <a:pt x="7767794" y="3193078"/>
                  </a:lnTo>
                  <a:lnTo>
                    <a:pt x="7728081" y="3212841"/>
                  </a:lnTo>
                  <a:lnTo>
                    <a:pt x="7686608" y="3229377"/>
                  </a:lnTo>
                  <a:lnTo>
                    <a:pt x="7643538" y="3242522"/>
                  </a:lnTo>
                  <a:lnTo>
                    <a:pt x="7599035" y="3252114"/>
                  </a:lnTo>
                  <a:lnTo>
                    <a:pt x="7553261" y="3257988"/>
                  </a:lnTo>
                  <a:lnTo>
                    <a:pt x="7506380" y="3259983"/>
                  </a:lnTo>
                  <a:lnTo>
                    <a:pt x="543338" y="3259983"/>
                  </a:lnTo>
                  <a:lnTo>
                    <a:pt x="496457" y="3257988"/>
                  </a:lnTo>
                  <a:lnTo>
                    <a:pt x="450683" y="3252114"/>
                  </a:lnTo>
                  <a:lnTo>
                    <a:pt x="406179" y="3242522"/>
                  </a:lnTo>
                  <a:lnTo>
                    <a:pt x="363110" y="3229377"/>
                  </a:lnTo>
                  <a:lnTo>
                    <a:pt x="321636" y="3212841"/>
                  </a:lnTo>
                  <a:lnTo>
                    <a:pt x="281923" y="3193078"/>
                  </a:lnTo>
                  <a:lnTo>
                    <a:pt x="244133" y="3170250"/>
                  </a:lnTo>
                  <a:lnTo>
                    <a:pt x="208428" y="3144520"/>
                  </a:lnTo>
                  <a:lnTo>
                    <a:pt x="174973" y="3116052"/>
                  </a:lnTo>
                  <a:lnTo>
                    <a:pt x="143930" y="3085009"/>
                  </a:lnTo>
                  <a:lnTo>
                    <a:pt x="115462" y="3051554"/>
                  </a:lnTo>
                  <a:lnTo>
                    <a:pt x="89732" y="3015849"/>
                  </a:lnTo>
                  <a:lnTo>
                    <a:pt x="66904" y="2978059"/>
                  </a:lnTo>
                  <a:lnTo>
                    <a:pt x="47141" y="2938345"/>
                  </a:lnTo>
                  <a:lnTo>
                    <a:pt x="30605" y="2896872"/>
                  </a:lnTo>
                  <a:lnTo>
                    <a:pt x="17460" y="2853802"/>
                  </a:lnTo>
                  <a:lnTo>
                    <a:pt x="7868" y="2809299"/>
                  </a:lnTo>
                  <a:lnTo>
                    <a:pt x="1994" y="2763525"/>
                  </a:lnTo>
                  <a:lnTo>
                    <a:pt x="0" y="2716644"/>
                  </a:lnTo>
                  <a:lnTo>
                    <a:pt x="0" y="543339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106" y="2571718"/>
            <a:ext cx="7482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5" dirty="0"/>
              <a:t>Idea:</a:t>
            </a:r>
            <a:r>
              <a:rPr sz="3600" spc="340" dirty="0"/>
              <a:t> </a:t>
            </a:r>
            <a:r>
              <a:rPr sz="3600" spc="80" dirty="0"/>
              <a:t>Learn</a:t>
            </a:r>
            <a:r>
              <a:rPr sz="3600" spc="340" dirty="0"/>
              <a:t> </a:t>
            </a:r>
            <a:r>
              <a:rPr sz="3600" spc="75" dirty="0"/>
              <a:t>a</a:t>
            </a:r>
            <a:r>
              <a:rPr sz="3600" spc="345" dirty="0"/>
              <a:t> </a:t>
            </a:r>
            <a:r>
              <a:rPr sz="3600" spc="110" dirty="0"/>
              <a:t>Similarity</a:t>
            </a:r>
            <a:r>
              <a:rPr sz="3600" spc="335" dirty="0"/>
              <a:t> </a:t>
            </a:r>
            <a:r>
              <a:rPr sz="3600" spc="130" dirty="0"/>
              <a:t>Function</a:t>
            </a:r>
            <a:endParaRPr sz="3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539" y="1169670"/>
            <a:ext cx="57880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Learn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similarity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function: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sim(</a:t>
            </a:r>
            <a:r>
              <a:rPr sz="2800" spc="-1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0" baseline="29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*</a:t>
            </a:r>
            <a:r>
              <a:rPr sz="2800" spc="-20" dirty="0">
                <a:latin typeface="Cambria Math" panose="02040503050406030204"/>
                <a:cs typeface="Cambria Math" panose="02040503050406030204"/>
              </a:rPr>
              <a:t>)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41372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6825">
              <a:lnSpc>
                <a:spcPct val="100000"/>
              </a:lnSpc>
              <a:spcBef>
                <a:spcPts val="100"/>
              </a:spcBef>
            </a:pPr>
            <a:r>
              <a:rPr lang="en-IN" sz="3600" spc="105" dirty="0"/>
              <a:t>Basic</a:t>
            </a:r>
            <a:r>
              <a:rPr lang="en-IN" sz="3600" spc="335" dirty="0"/>
              <a:t> </a:t>
            </a:r>
            <a:r>
              <a:rPr lang="en-IN" sz="3600" spc="70" dirty="0"/>
              <a:t>Idea</a:t>
            </a:r>
            <a:endParaRPr sz="3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6670" y="1779702"/>
            <a:ext cx="1085215" cy="329565"/>
          </a:xfrm>
          <a:custGeom>
            <a:avLst/>
            <a:gdLst/>
            <a:ahLst/>
            <a:cxnLst/>
            <a:rect l="l" t="t" r="r" b="b"/>
            <a:pathLst>
              <a:path w="1085214" h="329564">
                <a:moveTo>
                  <a:pt x="980031" y="0"/>
                </a:moveTo>
                <a:lnTo>
                  <a:pt x="975342" y="13370"/>
                </a:lnTo>
                <a:lnTo>
                  <a:pt x="994409" y="21645"/>
                </a:lnTo>
                <a:lnTo>
                  <a:pt x="1010807" y="33099"/>
                </a:lnTo>
                <a:lnTo>
                  <a:pt x="1035593" y="65547"/>
                </a:lnTo>
                <a:lnTo>
                  <a:pt x="1050178" y="109324"/>
                </a:lnTo>
                <a:lnTo>
                  <a:pt x="1055039" y="163041"/>
                </a:lnTo>
                <a:lnTo>
                  <a:pt x="1053818" y="192092"/>
                </a:lnTo>
                <a:lnTo>
                  <a:pt x="1044051" y="242185"/>
                </a:lnTo>
                <a:lnTo>
                  <a:pt x="1024453" y="281307"/>
                </a:lnTo>
                <a:lnTo>
                  <a:pt x="994631" y="307699"/>
                </a:lnTo>
                <a:lnTo>
                  <a:pt x="975862" y="316012"/>
                </a:lnTo>
                <a:lnTo>
                  <a:pt x="980031" y="329382"/>
                </a:lnTo>
                <a:lnTo>
                  <a:pt x="1024958" y="308307"/>
                </a:lnTo>
                <a:lnTo>
                  <a:pt x="1057991" y="271823"/>
                </a:lnTo>
                <a:lnTo>
                  <a:pt x="1078306" y="222966"/>
                </a:lnTo>
                <a:lnTo>
                  <a:pt x="1085079" y="164778"/>
                </a:lnTo>
                <a:lnTo>
                  <a:pt x="1083380" y="134582"/>
                </a:lnTo>
                <a:lnTo>
                  <a:pt x="1069793" y="81059"/>
                </a:lnTo>
                <a:lnTo>
                  <a:pt x="1042847" y="37488"/>
                </a:lnTo>
                <a:lnTo>
                  <a:pt x="1003910" y="8622"/>
                </a:lnTo>
                <a:lnTo>
                  <a:pt x="980031" y="0"/>
                </a:lnTo>
                <a:close/>
              </a:path>
              <a:path w="1085214" h="329564">
                <a:moveTo>
                  <a:pt x="105048" y="0"/>
                </a:moveTo>
                <a:lnTo>
                  <a:pt x="60229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8"/>
                </a:lnTo>
                <a:lnTo>
                  <a:pt x="1693" y="195039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2"/>
                </a:lnTo>
                <a:lnTo>
                  <a:pt x="90446" y="307699"/>
                </a:lnTo>
                <a:lnTo>
                  <a:pt x="74249" y="296131"/>
                </a:lnTo>
                <a:lnTo>
                  <a:pt x="49571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6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6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71704" y="1779702"/>
            <a:ext cx="1085215" cy="329565"/>
          </a:xfrm>
          <a:custGeom>
            <a:avLst/>
            <a:gdLst/>
            <a:ahLst/>
            <a:cxnLst/>
            <a:rect l="l" t="t" r="r" b="b"/>
            <a:pathLst>
              <a:path w="1085215" h="329564">
                <a:moveTo>
                  <a:pt x="980031" y="0"/>
                </a:moveTo>
                <a:lnTo>
                  <a:pt x="975342" y="13370"/>
                </a:lnTo>
                <a:lnTo>
                  <a:pt x="994409" y="21645"/>
                </a:lnTo>
                <a:lnTo>
                  <a:pt x="1010806" y="33099"/>
                </a:lnTo>
                <a:lnTo>
                  <a:pt x="1035593" y="65547"/>
                </a:lnTo>
                <a:lnTo>
                  <a:pt x="1050178" y="109324"/>
                </a:lnTo>
                <a:lnTo>
                  <a:pt x="1055039" y="163041"/>
                </a:lnTo>
                <a:lnTo>
                  <a:pt x="1053818" y="192092"/>
                </a:lnTo>
                <a:lnTo>
                  <a:pt x="1044051" y="242185"/>
                </a:lnTo>
                <a:lnTo>
                  <a:pt x="1024453" y="281307"/>
                </a:lnTo>
                <a:lnTo>
                  <a:pt x="994631" y="307699"/>
                </a:lnTo>
                <a:lnTo>
                  <a:pt x="975862" y="316012"/>
                </a:lnTo>
                <a:lnTo>
                  <a:pt x="980031" y="329382"/>
                </a:lnTo>
                <a:lnTo>
                  <a:pt x="1024957" y="308307"/>
                </a:lnTo>
                <a:lnTo>
                  <a:pt x="1057991" y="271823"/>
                </a:lnTo>
                <a:lnTo>
                  <a:pt x="1078306" y="222966"/>
                </a:lnTo>
                <a:lnTo>
                  <a:pt x="1085077" y="164778"/>
                </a:lnTo>
                <a:lnTo>
                  <a:pt x="1083379" y="134582"/>
                </a:lnTo>
                <a:lnTo>
                  <a:pt x="1069793" y="81059"/>
                </a:lnTo>
                <a:lnTo>
                  <a:pt x="1042847" y="37488"/>
                </a:lnTo>
                <a:lnTo>
                  <a:pt x="1003910" y="8622"/>
                </a:lnTo>
                <a:lnTo>
                  <a:pt x="980031" y="0"/>
                </a:lnTo>
                <a:close/>
              </a:path>
              <a:path w="1085215" h="329564">
                <a:moveTo>
                  <a:pt x="105048" y="0"/>
                </a:moveTo>
                <a:lnTo>
                  <a:pt x="60228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8"/>
                </a:lnTo>
                <a:lnTo>
                  <a:pt x="1693" y="195039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2"/>
                </a:lnTo>
                <a:lnTo>
                  <a:pt x="90446" y="307699"/>
                </a:lnTo>
                <a:lnTo>
                  <a:pt x="74249" y="296131"/>
                </a:lnTo>
                <a:lnTo>
                  <a:pt x="49571" y="263227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40"/>
                </a:lnTo>
                <a:lnTo>
                  <a:pt x="41026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6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6139" y="1088390"/>
            <a:ext cx="5826125" cy="10414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914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914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Learn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similarity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function: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sim(</a:t>
            </a:r>
            <a:r>
              <a:rPr sz="2800" spc="-1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0" baseline="29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*</a:t>
            </a:r>
            <a:r>
              <a:rPr sz="2800" spc="-20" dirty="0">
                <a:latin typeface="Cambria Math" panose="02040503050406030204"/>
                <a:cs typeface="Cambria Math" panose="02040503050406030204"/>
              </a:rPr>
              <a:t>)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914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91465" algn="l"/>
                <a:tab pos="1543050" algn="l"/>
                <a:tab pos="2236470" algn="l"/>
                <a:tab pos="3335020" algn="l"/>
                <a:tab pos="4227830" algn="l"/>
                <a:tab pos="492125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Ideally,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295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442" baseline="-15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29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254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382" baseline="-15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-</a:t>
            </a:r>
            <a:r>
              <a:rPr sz="3000" baseline="-15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,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295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442" baseline="-15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29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3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44" baseline="-15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0</a:t>
            </a:r>
            <a:endParaRPr sz="3000" baseline="-15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06063" y="1779702"/>
            <a:ext cx="1093470" cy="329565"/>
          </a:xfrm>
          <a:custGeom>
            <a:avLst/>
            <a:gdLst/>
            <a:ahLst/>
            <a:cxnLst/>
            <a:rect l="l" t="t" r="r" b="b"/>
            <a:pathLst>
              <a:path w="1093470" h="329564">
                <a:moveTo>
                  <a:pt x="988222" y="0"/>
                </a:moveTo>
                <a:lnTo>
                  <a:pt x="983533" y="13370"/>
                </a:lnTo>
                <a:lnTo>
                  <a:pt x="1002600" y="21645"/>
                </a:lnTo>
                <a:lnTo>
                  <a:pt x="1018998" y="33099"/>
                </a:lnTo>
                <a:lnTo>
                  <a:pt x="1043785" y="65547"/>
                </a:lnTo>
                <a:lnTo>
                  <a:pt x="1058369" y="109324"/>
                </a:lnTo>
                <a:lnTo>
                  <a:pt x="1063231" y="163041"/>
                </a:lnTo>
                <a:lnTo>
                  <a:pt x="1062010" y="192092"/>
                </a:lnTo>
                <a:lnTo>
                  <a:pt x="1052243" y="242185"/>
                </a:lnTo>
                <a:lnTo>
                  <a:pt x="1032644" y="281307"/>
                </a:lnTo>
                <a:lnTo>
                  <a:pt x="1002823" y="307699"/>
                </a:lnTo>
                <a:lnTo>
                  <a:pt x="984054" y="316012"/>
                </a:lnTo>
                <a:lnTo>
                  <a:pt x="988222" y="329382"/>
                </a:lnTo>
                <a:lnTo>
                  <a:pt x="1033149" y="308307"/>
                </a:lnTo>
                <a:lnTo>
                  <a:pt x="1066182" y="271823"/>
                </a:lnTo>
                <a:lnTo>
                  <a:pt x="1086497" y="222966"/>
                </a:lnTo>
                <a:lnTo>
                  <a:pt x="1093269" y="164778"/>
                </a:lnTo>
                <a:lnTo>
                  <a:pt x="1091571" y="134582"/>
                </a:lnTo>
                <a:lnTo>
                  <a:pt x="1077984" y="81059"/>
                </a:lnTo>
                <a:lnTo>
                  <a:pt x="1051038" y="37488"/>
                </a:lnTo>
                <a:lnTo>
                  <a:pt x="1012101" y="8622"/>
                </a:lnTo>
                <a:lnTo>
                  <a:pt x="988222" y="0"/>
                </a:lnTo>
                <a:close/>
              </a:path>
              <a:path w="1093470" h="329564">
                <a:moveTo>
                  <a:pt x="105048" y="0"/>
                </a:moveTo>
                <a:lnTo>
                  <a:pt x="60229" y="21118"/>
                </a:lnTo>
                <a:lnTo>
                  <a:pt x="27174" y="57732"/>
                </a:lnTo>
                <a:lnTo>
                  <a:pt x="6793" y="106676"/>
                </a:lnTo>
                <a:lnTo>
                  <a:pt x="0" y="164778"/>
                </a:lnTo>
                <a:lnTo>
                  <a:pt x="1692" y="195039"/>
                </a:lnTo>
                <a:lnTo>
                  <a:pt x="15236" y="248561"/>
                </a:lnTo>
                <a:lnTo>
                  <a:pt x="42116" y="291991"/>
                </a:lnTo>
                <a:lnTo>
                  <a:pt x="81097" y="320771"/>
                </a:lnTo>
                <a:lnTo>
                  <a:pt x="105048" y="329382"/>
                </a:lnTo>
                <a:lnTo>
                  <a:pt x="109214" y="316012"/>
                </a:lnTo>
                <a:lnTo>
                  <a:pt x="90446" y="307699"/>
                </a:lnTo>
                <a:lnTo>
                  <a:pt x="74249" y="296131"/>
                </a:lnTo>
                <a:lnTo>
                  <a:pt x="49571" y="263227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40"/>
                </a:lnTo>
                <a:lnTo>
                  <a:pt x="41025" y="86193"/>
                </a:lnTo>
                <a:lnTo>
                  <a:pt x="60657" y="47733"/>
                </a:lnTo>
                <a:lnTo>
                  <a:pt x="90739" y="21645"/>
                </a:lnTo>
                <a:lnTo>
                  <a:pt x="109735" y="13370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48729" y="1677670"/>
            <a:ext cx="4394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011555" algn="l"/>
                <a:tab pos="1879600" algn="l"/>
                <a:tab pos="2573020" algn="l"/>
                <a:tab pos="368046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0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,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355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532" baseline="-15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-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3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44" baseline="-15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0</a:t>
            </a:r>
            <a:r>
              <a:rPr sz="3000" baseline="-15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0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8200" y="331538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6825">
              <a:lnSpc>
                <a:spcPct val="100000"/>
              </a:lnSpc>
              <a:spcBef>
                <a:spcPts val="100"/>
              </a:spcBef>
            </a:pPr>
            <a:r>
              <a:rPr lang="en-IN" sz="3600" spc="105" dirty="0"/>
              <a:t>Basic</a:t>
            </a:r>
            <a:r>
              <a:rPr lang="en-IN" sz="3600" spc="335" dirty="0"/>
              <a:t> </a:t>
            </a:r>
            <a:r>
              <a:rPr lang="en-IN" sz="3600" spc="70" dirty="0"/>
              <a:t>Idea</a:t>
            </a:r>
            <a:endParaRPr sz="3600" dirty="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226" y="3786190"/>
            <a:ext cx="3122809" cy="169152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5982" y="3786190"/>
            <a:ext cx="2537283" cy="169152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71480" y="5485331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525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4350" spc="787" baseline="-15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,</a:t>
            </a:r>
            <a:endParaRPr sz="4350" baseline="-15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2982" y="5487684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39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4350" spc="585" baseline="-15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-</a:t>
            </a:r>
            <a:endParaRPr sz="4350" baseline="-150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6622" y="3786190"/>
            <a:ext cx="2453689" cy="169607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495893" y="5485331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65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4350" spc="97" baseline="-15000" dirty="0">
                <a:solidFill>
                  <a:srgbClr val="C00000"/>
                </a:solidFill>
                <a:latin typeface="Cambria Math" panose="02040503050406030204"/>
                <a:cs typeface="Cambria Math" panose="02040503050406030204"/>
              </a:rPr>
              <a:t>0</a:t>
            </a:r>
            <a:endParaRPr sz="4350" baseline="-15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93718" y="3270590"/>
            <a:ext cx="1140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Bulldog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7687" y="3270590"/>
            <a:ext cx="532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54711" y="3333565"/>
            <a:ext cx="1140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Bulldog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74223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6825">
              <a:lnSpc>
                <a:spcPct val="100000"/>
              </a:lnSpc>
              <a:spcBef>
                <a:spcPts val="100"/>
              </a:spcBef>
            </a:pPr>
            <a:r>
              <a:rPr lang="en-IN" sz="3600" spc="105" dirty="0"/>
              <a:t>Basic</a:t>
            </a:r>
            <a:r>
              <a:rPr lang="en-IN" sz="3600" spc="335" dirty="0"/>
              <a:t> </a:t>
            </a:r>
            <a:r>
              <a:rPr lang="en-IN" sz="3600" spc="70" dirty="0"/>
              <a:t>Idea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359852" y="1066482"/>
            <a:ext cx="95472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First,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learn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similarity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function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large-</a:t>
            </a:r>
            <a:r>
              <a:rPr sz="2800" dirty="0">
                <a:latin typeface="Calibri" panose="020F0502020204030204"/>
                <a:cs typeface="Calibri" panose="020F0502020204030204"/>
              </a:rPr>
              <a:t>scale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55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dataset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112" y="2704950"/>
            <a:ext cx="9634537" cy="385763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05397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6825">
              <a:lnSpc>
                <a:spcPct val="100000"/>
              </a:lnSpc>
              <a:spcBef>
                <a:spcPts val="100"/>
              </a:spcBef>
            </a:pPr>
            <a:r>
              <a:rPr lang="en-IN" sz="3600" spc="105" dirty="0"/>
              <a:t>Basic</a:t>
            </a:r>
            <a:r>
              <a:rPr lang="en-IN" sz="3600" spc="335" dirty="0"/>
              <a:t> </a:t>
            </a:r>
            <a:r>
              <a:rPr lang="en-IN" sz="3600" spc="70" dirty="0"/>
              <a:t>Idea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359852" y="985202"/>
            <a:ext cx="9547860" cy="1831339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First,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learn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similarity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function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large-</a:t>
            </a:r>
            <a:r>
              <a:rPr sz="2800" dirty="0">
                <a:latin typeface="Calibri" panose="020F0502020204030204"/>
                <a:cs typeface="Calibri" panose="020F0502020204030204"/>
              </a:rPr>
              <a:t>scale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dataset.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Then,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apply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similarity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function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prediction.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696595" lvl="1" indent="-227330">
              <a:lnSpc>
                <a:spcPct val="100000"/>
              </a:lnSpc>
              <a:spcBef>
                <a:spcPts val="240"/>
              </a:spcBef>
              <a:buFont typeface="Arial" panose="020B0604020202020204"/>
              <a:buChar char="•"/>
              <a:tabLst>
                <a:tab pos="69659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Compare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</a:t>
            </a:r>
            <a:r>
              <a:rPr sz="2400" spc="-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every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sample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support</a:t>
            </a:r>
            <a:r>
              <a:rPr sz="2400" spc="-5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set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.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696595" lvl="1" indent="-227330">
              <a:lnSpc>
                <a:spcPct val="100000"/>
              </a:lnSpc>
              <a:spcBef>
                <a:spcPts val="220"/>
              </a:spcBef>
              <a:buFont typeface="Arial" panose="020B0604020202020204"/>
              <a:buChar char="•"/>
              <a:tabLst>
                <a:tab pos="69659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Find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sample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with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highest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similarity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score.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8582" y="4638675"/>
            <a:ext cx="11903075" cy="2095500"/>
            <a:chOff x="148582" y="4638675"/>
            <a:chExt cx="11903075" cy="2095500"/>
          </a:xfrm>
        </p:grpSpPr>
        <p:sp>
          <p:nvSpPr>
            <p:cNvPr id="5" name="object 5"/>
            <p:cNvSpPr/>
            <p:nvPr/>
          </p:nvSpPr>
          <p:spPr>
            <a:xfrm>
              <a:off x="167632" y="4657725"/>
              <a:ext cx="11864975" cy="2057400"/>
            </a:xfrm>
            <a:custGeom>
              <a:avLst/>
              <a:gdLst/>
              <a:ahLst/>
              <a:cxnLst/>
              <a:rect l="l" t="t" r="r" b="b"/>
              <a:pathLst>
                <a:path w="11864975" h="2057400">
                  <a:moveTo>
                    <a:pt x="0" y="342908"/>
                  </a:moveTo>
                  <a:lnTo>
                    <a:pt x="3130" y="296378"/>
                  </a:lnTo>
                  <a:lnTo>
                    <a:pt x="12249" y="251749"/>
                  </a:lnTo>
                  <a:lnTo>
                    <a:pt x="26947" y="209433"/>
                  </a:lnTo>
                  <a:lnTo>
                    <a:pt x="46816" y="169836"/>
                  </a:lnTo>
                  <a:lnTo>
                    <a:pt x="71449" y="133367"/>
                  </a:lnTo>
                  <a:lnTo>
                    <a:pt x="100435" y="100435"/>
                  </a:lnTo>
                  <a:lnTo>
                    <a:pt x="133367" y="71449"/>
                  </a:lnTo>
                  <a:lnTo>
                    <a:pt x="169835" y="46817"/>
                  </a:lnTo>
                  <a:lnTo>
                    <a:pt x="209432" y="26947"/>
                  </a:lnTo>
                  <a:lnTo>
                    <a:pt x="251749" y="12249"/>
                  </a:lnTo>
                  <a:lnTo>
                    <a:pt x="296377" y="3130"/>
                  </a:lnTo>
                  <a:lnTo>
                    <a:pt x="342907" y="0"/>
                  </a:lnTo>
                  <a:lnTo>
                    <a:pt x="11521592" y="0"/>
                  </a:lnTo>
                  <a:lnTo>
                    <a:pt x="11568122" y="3130"/>
                  </a:lnTo>
                  <a:lnTo>
                    <a:pt x="11612750" y="12249"/>
                  </a:lnTo>
                  <a:lnTo>
                    <a:pt x="11655067" y="26947"/>
                  </a:lnTo>
                  <a:lnTo>
                    <a:pt x="11694664" y="46817"/>
                  </a:lnTo>
                  <a:lnTo>
                    <a:pt x="11731133" y="71449"/>
                  </a:lnTo>
                  <a:lnTo>
                    <a:pt x="11764064" y="100435"/>
                  </a:lnTo>
                  <a:lnTo>
                    <a:pt x="11793051" y="133367"/>
                  </a:lnTo>
                  <a:lnTo>
                    <a:pt x="11817683" y="169836"/>
                  </a:lnTo>
                  <a:lnTo>
                    <a:pt x="11837552" y="209433"/>
                  </a:lnTo>
                  <a:lnTo>
                    <a:pt x="11852251" y="251749"/>
                  </a:lnTo>
                  <a:lnTo>
                    <a:pt x="11861369" y="296378"/>
                  </a:lnTo>
                  <a:lnTo>
                    <a:pt x="11864500" y="342908"/>
                  </a:lnTo>
                  <a:lnTo>
                    <a:pt x="11864500" y="1714491"/>
                  </a:lnTo>
                  <a:lnTo>
                    <a:pt x="11861369" y="1761021"/>
                  </a:lnTo>
                  <a:lnTo>
                    <a:pt x="11852251" y="1805650"/>
                  </a:lnTo>
                  <a:lnTo>
                    <a:pt x="11837552" y="1847966"/>
                  </a:lnTo>
                  <a:lnTo>
                    <a:pt x="11817683" y="1887564"/>
                  </a:lnTo>
                  <a:lnTo>
                    <a:pt x="11793051" y="1924032"/>
                  </a:lnTo>
                  <a:lnTo>
                    <a:pt x="11764064" y="1956964"/>
                  </a:lnTo>
                  <a:lnTo>
                    <a:pt x="11731133" y="1985950"/>
                  </a:lnTo>
                  <a:lnTo>
                    <a:pt x="11694664" y="2010583"/>
                  </a:lnTo>
                  <a:lnTo>
                    <a:pt x="11655067" y="2030452"/>
                  </a:lnTo>
                  <a:lnTo>
                    <a:pt x="11612750" y="2045151"/>
                  </a:lnTo>
                  <a:lnTo>
                    <a:pt x="11568122" y="2054269"/>
                  </a:lnTo>
                  <a:lnTo>
                    <a:pt x="11521592" y="2057400"/>
                  </a:lnTo>
                  <a:lnTo>
                    <a:pt x="342907" y="2057400"/>
                  </a:lnTo>
                  <a:lnTo>
                    <a:pt x="296377" y="2054269"/>
                  </a:lnTo>
                  <a:lnTo>
                    <a:pt x="251749" y="2045151"/>
                  </a:lnTo>
                  <a:lnTo>
                    <a:pt x="209432" y="2030452"/>
                  </a:lnTo>
                  <a:lnTo>
                    <a:pt x="169835" y="2010583"/>
                  </a:lnTo>
                  <a:lnTo>
                    <a:pt x="133367" y="1985950"/>
                  </a:lnTo>
                  <a:lnTo>
                    <a:pt x="100435" y="1956964"/>
                  </a:lnTo>
                  <a:lnTo>
                    <a:pt x="71449" y="1924032"/>
                  </a:lnTo>
                  <a:lnTo>
                    <a:pt x="46816" y="1887564"/>
                  </a:lnTo>
                  <a:lnTo>
                    <a:pt x="26947" y="1847966"/>
                  </a:lnTo>
                  <a:lnTo>
                    <a:pt x="12249" y="1805650"/>
                  </a:lnTo>
                  <a:lnTo>
                    <a:pt x="3130" y="1761021"/>
                  </a:lnTo>
                  <a:lnTo>
                    <a:pt x="0" y="1714491"/>
                  </a:lnTo>
                  <a:lnTo>
                    <a:pt x="0" y="34290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26" y="5265785"/>
              <a:ext cx="1836058" cy="11567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5628" y="5265785"/>
              <a:ext cx="1811491" cy="12076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4178" y="5280073"/>
              <a:ext cx="1793632" cy="122251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76547" y="3984471"/>
            <a:ext cx="7350759" cy="125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8660">
              <a:lnSpc>
                <a:spcPct val="100000"/>
              </a:lnSpc>
              <a:spcBef>
                <a:spcPts val="100"/>
              </a:spcBef>
            </a:pPr>
            <a:r>
              <a:rPr sz="3200" b="1" spc="12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Support</a:t>
            </a:r>
            <a:r>
              <a:rPr sz="3200" b="1" spc="30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3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Set:</a:t>
            </a:r>
            <a:endParaRPr sz="3200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  <a:tabLst>
                <a:tab pos="2266315" algn="l"/>
                <a:tab pos="4000500" algn="l"/>
                <a:tab pos="6067425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Greyhound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Bulldog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Armadillo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Pangolin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30947" y="5301404"/>
            <a:ext cx="5805170" cy="1201420"/>
            <a:chOff x="6130947" y="5301404"/>
            <a:chExt cx="5805170" cy="120142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0947" y="5301404"/>
              <a:ext cx="1901604" cy="12011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8723" y="5301404"/>
              <a:ext cx="1806773" cy="12011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4169" y="5301404"/>
              <a:ext cx="1801770" cy="120117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676630" y="478252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10024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AF852-153D-48FA-A64C-7CEA79AB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Applications:</a:t>
            </a:r>
            <a:b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6BDFB-D5DA-4160-9F73-4A46880C5040}"/>
              </a:ext>
            </a:extLst>
          </p:cNvPr>
          <p:cNvSpPr txBox="1"/>
          <p:nvPr/>
        </p:nvSpPr>
        <p:spPr>
          <a:xfrm>
            <a:off x="477981" y="2136339"/>
            <a:ext cx="103181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Face Recognition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Matching faces across different photos or identifying the same person from various angles.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Image Retrieval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Finding images similar to a given query image from a database.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Object Matching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Detecting identical or similar objects in different scenes.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Visual Search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Providing visually similar results based on a user’s image input.</a:t>
            </a:r>
          </a:p>
        </p:txBody>
      </p:sp>
    </p:spTree>
    <p:extLst>
      <p:ext uri="{BB962C8B-B14F-4D97-AF65-F5344CB8AC3E}">
        <p14:creationId xmlns:p14="http://schemas.microsoft.com/office/powerpoint/2010/main" val="2904951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15229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6825">
              <a:lnSpc>
                <a:spcPct val="100000"/>
              </a:lnSpc>
              <a:spcBef>
                <a:spcPts val="100"/>
              </a:spcBef>
            </a:pPr>
            <a:r>
              <a:rPr lang="en-IN" sz="3600" spc="105" dirty="0"/>
              <a:t>Basic</a:t>
            </a:r>
            <a:r>
              <a:rPr lang="en-IN" sz="3600" spc="335" dirty="0"/>
              <a:t> </a:t>
            </a:r>
            <a:r>
              <a:rPr lang="en-IN" sz="3600" spc="70" dirty="0"/>
              <a:t>Idea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59026" y="5265785"/>
            <a:ext cx="7773670" cy="1236980"/>
            <a:chOff x="259026" y="5265785"/>
            <a:chExt cx="7773670" cy="1236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026" y="5265785"/>
              <a:ext cx="1836058" cy="11567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5627" y="5265785"/>
              <a:ext cx="1811491" cy="12076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4178" y="5280073"/>
              <a:ext cx="1793632" cy="12225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0947" y="5301404"/>
              <a:ext cx="1901604" cy="120117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76630" y="478252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78724" y="5301404"/>
            <a:ext cx="1806773" cy="12011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10024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8582" y="4638675"/>
            <a:ext cx="11903075" cy="2095500"/>
            <a:chOff x="148582" y="4638675"/>
            <a:chExt cx="11903075" cy="209550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4169" y="5301404"/>
              <a:ext cx="1801770" cy="120117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7632" y="4657725"/>
              <a:ext cx="11864975" cy="2057400"/>
            </a:xfrm>
            <a:custGeom>
              <a:avLst/>
              <a:gdLst/>
              <a:ahLst/>
              <a:cxnLst/>
              <a:rect l="l" t="t" r="r" b="b"/>
              <a:pathLst>
                <a:path w="11864975" h="2057400">
                  <a:moveTo>
                    <a:pt x="0" y="342908"/>
                  </a:moveTo>
                  <a:lnTo>
                    <a:pt x="3130" y="296378"/>
                  </a:lnTo>
                  <a:lnTo>
                    <a:pt x="12249" y="251749"/>
                  </a:lnTo>
                  <a:lnTo>
                    <a:pt x="26947" y="209433"/>
                  </a:lnTo>
                  <a:lnTo>
                    <a:pt x="46816" y="169836"/>
                  </a:lnTo>
                  <a:lnTo>
                    <a:pt x="71449" y="133367"/>
                  </a:lnTo>
                  <a:lnTo>
                    <a:pt x="100435" y="100435"/>
                  </a:lnTo>
                  <a:lnTo>
                    <a:pt x="133367" y="71449"/>
                  </a:lnTo>
                  <a:lnTo>
                    <a:pt x="169835" y="46817"/>
                  </a:lnTo>
                  <a:lnTo>
                    <a:pt x="209432" y="26947"/>
                  </a:lnTo>
                  <a:lnTo>
                    <a:pt x="251749" y="12249"/>
                  </a:lnTo>
                  <a:lnTo>
                    <a:pt x="296377" y="3130"/>
                  </a:lnTo>
                  <a:lnTo>
                    <a:pt x="342907" y="0"/>
                  </a:lnTo>
                  <a:lnTo>
                    <a:pt x="11521592" y="0"/>
                  </a:lnTo>
                  <a:lnTo>
                    <a:pt x="11568122" y="3130"/>
                  </a:lnTo>
                  <a:lnTo>
                    <a:pt x="11612750" y="12249"/>
                  </a:lnTo>
                  <a:lnTo>
                    <a:pt x="11655067" y="26947"/>
                  </a:lnTo>
                  <a:lnTo>
                    <a:pt x="11694664" y="46817"/>
                  </a:lnTo>
                  <a:lnTo>
                    <a:pt x="11731133" y="71449"/>
                  </a:lnTo>
                  <a:lnTo>
                    <a:pt x="11764064" y="100435"/>
                  </a:lnTo>
                  <a:lnTo>
                    <a:pt x="11793051" y="133367"/>
                  </a:lnTo>
                  <a:lnTo>
                    <a:pt x="11817683" y="169836"/>
                  </a:lnTo>
                  <a:lnTo>
                    <a:pt x="11837552" y="209433"/>
                  </a:lnTo>
                  <a:lnTo>
                    <a:pt x="11852251" y="251749"/>
                  </a:lnTo>
                  <a:lnTo>
                    <a:pt x="11861369" y="296378"/>
                  </a:lnTo>
                  <a:lnTo>
                    <a:pt x="11864500" y="342908"/>
                  </a:lnTo>
                  <a:lnTo>
                    <a:pt x="11864500" y="1714491"/>
                  </a:lnTo>
                  <a:lnTo>
                    <a:pt x="11861369" y="1761021"/>
                  </a:lnTo>
                  <a:lnTo>
                    <a:pt x="11852251" y="1805650"/>
                  </a:lnTo>
                  <a:lnTo>
                    <a:pt x="11837552" y="1847966"/>
                  </a:lnTo>
                  <a:lnTo>
                    <a:pt x="11817683" y="1887564"/>
                  </a:lnTo>
                  <a:lnTo>
                    <a:pt x="11793051" y="1924032"/>
                  </a:lnTo>
                  <a:lnTo>
                    <a:pt x="11764064" y="1956964"/>
                  </a:lnTo>
                  <a:lnTo>
                    <a:pt x="11731133" y="1985950"/>
                  </a:lnTo>
                  <a:lnTo>
                    <a:pt x="11694664" y="2010583"/>
                  </a:lnTo>
                  <a:lnTo>
                    <a:pt x="11655067" y="2030452"/>
                  </a:lnTo>
                  <a:lnTo>
                    <a:pt x="11612750" y="2045151"/>
                  </a:lnTo>
                  <a:lnTo>
                    <a:pt x="11568122" y="2054269"/>
                  </a:lnTo>
                  <a:lnTo>
                    <a:pt x="11521592" y="2057400"/>
                  </a:lnTo>
                  <a:lnTo>
                    <a:pt x="342907" y="2057400"/>
                  </a:lnTo>
                  <a:lnTo>
                    <a:pt x="296377" y="2054269"/>
                  </a:lnTo>
                  <a:lnTo>
                    <a:pt x="251749" y="2045151"/>
                  </a:lnTo>
                  <a:lnTo>
                    <a:pt x="209432" y="2030452"/>
                  </a:lnTo>
                  <a:lnTo>
                    <a:pt x="169835" y="2010583"/>
                  </a:lnTo>
                  <a:lnTo>
                    <a:pt x="133367" y="1985950"/>
                  </a:lnTo>
                  <a:lnTo>
                    <a:pt x="100435" y="1956964"/>
                  </a:lnTo>
                  <a:lnTo>
                    <a:pt x="71449" y="1924032"/>
                  </a:lnTo>
                  <a:lnTo>
                    <a:pt x="46816" y="1887564"/>
                  </a:lnTo>
                  <a:lnTo>
                    <a:pt x="26947" y="1847966"/>
                  </a:lnTo>
                  <a:lnTo>
                    <a:pt x="12249" y="1805650"/>
                  </a:lnTo>
                  <a:lnTo>
                    <a:pt x="3130" y="1761021"/>
                  </a:lnTo>
                  <a:lnTo>
                    <a:pt x="0" y="1714491"/>
                  </a:lnTo>
                  <a:lnTo>
                    <a:pt x="0" y="34290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76547" y="3984471"/>
            <a:ext cx="7350759" cy="125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8660">
              <a:lnSpc>
                <a:spcPct val="100000"/>
              </a:lnSpc>
              <a:spcBef>
                <a:spcPts val="100"/>
              </a:spcBef>
            </a:pPr>
            <a:r>
              <a:rPr sz="3200" b="1" spc="12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Support</a:t>
            </a:r>
            <a:r>
              <a:rPr sz="3200" b="1" spc="30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3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Set:</a:t>
            </a:r>
            <a:endParaRPr sz="3200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2440"/>
              </a:spcBef>
              <a:tabLst>
                <a:tab pos="2266315" algn="l"/>
                <a:tab pos="4000500" algn="l"/>
                <a:tab pos="6067425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Greyhound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Bulldog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Armadillo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Pangolin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04935" y="1514524"/>
            <a:ext cx="2355599" cy="130866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683258" y="1789991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323" y="893277"/>
            <a:ext cx="6664325" cy="52705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What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image?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6825">
              <a:lnSpc>
                <a:spcPct val="100000"/>
              </a:lnSpc>
              <a:spcBef>
                <a:spcPts val="100"/>
              </a:spcBef>
            </a:pPr>
            <a:r>
              <a:rPr sz="3600" spc="105" dirty="0"/>
              <a:t>Basic</a:t>
            </a:r>
            <a:r>
              <a:rPr sz="3600" spc="335" dirty="0"/>
              <a:t> </a:t>
            </a:r>
            <a:r>
              <a:rPr sz="3600" spc="70" dirty="0"/>
              <a:t>Idea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26" y="5265785"/>
            <a:ext cx="1836058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6547" y="4782520"/>
            <a:ext cx="16725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Greyhound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91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30754" y="4782520"/>
            <a:ext cx="1140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Bulldog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4178" y="5280073"/>
            <a:ext cx="1793632" cy="12225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64818" y="4782520"/>
            <a:ext cx="1476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Armadillo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1745" y="4782520"/>
            <a:ext cx="1295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Pangolin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0947" y="5301404"/>
            <a:ext cx="1901604" cy="120117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76630" y="478252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78724" y="5301404"/>
            <a:ext cx="1806773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510024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4169" y="5301404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04935" y="1514524"/>
            <a:ext cx="2355599" cy="130866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683258" y="1789991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323" y="893277"/>
            <a:ext cx="6664325" cy="52705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What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image?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63006" y="2548197"/>
            <a:ext cx="3737610" cy="2226945"/>
          </a:xfrm>
          <a:custGeom>
            <a:avLst/>
            <a:gdLst/>
            <a:ahLst/>
            <a:cxnLst/>
            <a:rect l="l" t="t" r="r" b="b"/>
            <a:pathLst>
              <a:path w="3737610" h="2226945">
                <a:moveTo>
                  <a:pt x="3622285" y="0"/>
                </a:moveTo>
                <a:lnTo>
                  <a:pt x="3622978" y="38094"/>
                </a:lnTo>
                <a:lnTo>
                  <a:pt x="3564108" y="39166"/>
                </a:lnTo>
                <a:lnTo>
                  <a:pt x="3390964" y="48513"/>
                </a:lnTo>
                <a:lnTo>
                  <a:pt x="3218515" y="63847"/>
                </a:lnTo>
                <a:lnTo>
                  <a:pt x="3047095" y="84968"/>
                </a:lnTo>
                <a:lnTo>
                  <a:pt x="2877042" y="111673"/>
                </a:lnTo>
                <a:lnTo>
                  <a:pt x="2708690" y="143766"/>
                </a:lnTo>
                <a:lnTo>
                  <a:pt x="2542374" y="181046"/>
                </a:lnTo>
                <a:lnTo>
                  <a:pt x="2378431" y="223312"/>
                </a:lnTo>
                <a:lnTo>
                  <a:pt x="2217197" y="270370"/>
                </a:lnTo>
                <a:lnTo>
                  <a:pt x="2058861" y="322066"/>
                </a:lnTo>
                <a:lnTo>
                  <a:pt x="1753090" y="438293"/>
                </a:lnTo>
                <a:lnTo>
                  <a:pt x="1463523" y="570503"/>
                </a:lnTo>
                <a:lnTo>
                  <a:pt x="1325438" y="642223"/>
                </a:lnTo>
                <a:lnTo>
                  <a:pt x="1192550" y="717282"/>
                </a:lnTo>
                <a:lnTo>
                  <a:pt x="1065051" y="795557"/>
                </a:lnTo>
                <a:lnTo>
                  <a:pt x="943279" y="876857"/>
                </a:lnTo>
                <a:lnTo>
                  <a:pt x="827570" y="960987"/>
                </a:lnTo>
                <a:lnTo>
                  <a:pt x="718258" y="1047758"/>
                </a:lnTo>
                <a:lnTo>
                  <a:pt x="615682" y="1136981"/>
                </a:lnTo>
                <a:lnTo>
                  <a:pt x="520178" y="1228464"/>
                </a:lnTo>
                <a:lnTo>
                  <a:pt x="432087" y="1322024"/>
                </a:lnTo>
                <a:lnTo>
                  <a:pt x="351750" y="1417474"/>
                </a:lnTo>
                <a:lnTo>
                  <a:pt x="279514" y="1514632"/>
                </a:lnTo>
                <a:lnTo>
                  <a:pt x="215727" y="1613314"/>
                </a:lnTo>
                <a:lnTo>
                  <a:pt x="160742" y="1713335"/>
                </a:lnTo>
                <a:lnTo>
                  <a:pt x="114922" y="1814509"/>
                </a:lnTo>
                <a:lnTo>
                  <a:pt x="78633" y="1916644"/>
                </a:lnTo>
                <a:lnTo>
                  <a:pt x="52211" y="2019683"/>
                </a:lnTo>
                <a:lnTo>
                  <a:pt x="39398" y="2111510"/>
                </a:lnTo>
                <a:lnTo>
                  <a:pt x="0" y="2109003"/>
                </a:lnTo>
                <a:lnTo>
                  <a:pt x="49772" y="2226703"/>
                </a:lnTo>
                <a:lnTo>
                  <a:pt x="114068" y="2116264"/>
                </a:lnTo>
                <a:lnTo>
                  <a:pt x="77529" y="2113939"/>
                </a:lnTo>
                <a:lnTo>
                  <a:pt x="89650" y="2027071"/>
                </a:lnTo>
                <a:lnTo>
                  <a:pt x="115111" y="1927777"/>
                </a:lnTo>
                <a:lnTo>
                  <a:pt x="150287" y="1828772"/>
                </a:lnTo>
                <a:lnTo>
                  <a:pt x="194840" y="1730396"/>
                </a:lnTo>
                <a:lnTo>
                  <a:pt x="248460" y="1632858"/>
                </a:lnTo>
                <a:lnTo>
                  <a:pt x="310833" y="1536364"/>
                </a:lnTo>
                <a:lnTo>
                  <a:pt x="381640" y="1441131"/>
                </a:lnTo>
                <a:lnTo>
                  <a:pt x="460554" y="1347370"/>
                </a:lnTo>
                <a:lnTo>
                  <a:pt x="547244" y="1255298"/>
                </a:lnTo>
                <a:lnTo>
                  <a:pt x="641376" y="1165127"/>
                </a:lnTo>
                <a:lnTo>
                  <a:pt x="742615" y="1077069"/>
                </a:lnTo>
                <a:lnTo>
                  <a:pt x="850629" y="991327"/>
                </a:lnTo>
                <a:lnTo>
                  <a:pt x="965066" y="908122"/>
                </a:lnTo>
                <a:lnTo>
                  <a:pt x="1085603" y="827647"/>
                </a:lnTo>
                <a:lnTo>
                  <a:pt x="1211893" y="750112"/>
                </a:lnTo>
                <a:lnTo>
                  <a:pt x="1343592" y="675727"/>
                </a:lnTo>
                <a:lnTo>
                  <a:pt x="1480229" y="604760"/>
                </a:lnTo>
                <a:lnTo>
                  <a:pt x="1767785" y="473467"/>
                </a:lnTo>
                <a:lnTo>
                  <a:pt x="2071550" y="358002"/>
                </a:lnTo>
                <a:lnTo>
                  <a:pt x="2228448" y="306776"/>
                </a:lnTo>
                <a:lnTo>
                  <a:pt x="2388529" y="260055"/>
                </a:lnTo>
                <a:lnTo>
                  <a:pt x="2551299" y="218090"/>
                </a:lnTo>
                <a:lnTo>
                  <a:pt x="2716427" y="181077"/>
                </a:lnTo>
                <a:lnTo>
                  <a:pt x="2883565" y="149216"/>
                </a:lnTo>
                <a:lnTo>
                  <a:pt x="3052380" y="122704"/>
                </a:lnTo>
                <a:lnTo>
                  <a:pt x="3222528" y="101742"/>
                </a:lnTo>
                <a:lnTo>
                  <a:pt x="3393683" y="86522"/>
                </a:lnTo>
                <a:lnTo>
                  <a:pt x="3565484" y="77247"/>
                </a:lnTo>
                <a:lnTo>
                  <a:pt x="3623671" y="76187"/>
                </a:lnTo>
                <a:lnTo>
                  <a:pt x="3624366" y="114280"/>
                </a:lnTo>
                <a:lnTo>
                  <a:pt x="3737606" y="55059"/>
                </a:lnTo>
                <a:lnTo>
                  <a:pt x="362228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55942" y="3922186"/>
            <a:ext cx="183959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0.2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6825">
              <a:lnSpc>
                <a:spcPct val="100000"/>
              </a:lnSpc>
              <a:spcBef>
                <a:spcPts val="100"/>
              </a:spcBef>
            </a:pPr>
            <a:r>
              <a:rPr sz="3600" spc="105" dirty="0"/>
              <a:t>Basic</a:t>
            </a:r>
            <a:r>
              <a:rPr sz="3600" spc="335" dirty="0"/>
              <a:t> </a:t>
            </a:r>
            <a:r>
              <a:rPr sz="3600" spc="70" dirty="0"/>
              <a:t>Idea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26" y="5265785"/>
            <a:ext cx="1836058" cy="11567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91" cy="12076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4178" y="5280073"/>
            <a:ext cx="1793632" cy="12225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0947" y="5301404"/>
            <a:ext cx="1901604" cy="12011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78724" y="5301404"/>
            <a:ext cx="1806773" cy="12011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4169" y="5301404"/>
            <a:ext cx="1801770" cy="12011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04935" y="1514524"/>
            <a:ext cx="2355599" cy="130866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83258" y="1789991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323" y="893277"/>
            <a:ext cx="6664325" cy="52705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What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image?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46425" y="2628407"/>
            <a:ext cx="1754505" cy="2146935"/>
          </a:xfrm>
          <a:custGeom>
            <a:avLst/>
            <a:gdLst/>
            <a:ahLst/>
            <a:cxnLst/>
            <a:rect l="l" t="t" r="r" b="b"/>
            <a:pathLst>
              <a:path w="1754504" h="2146935">
                <a:moveTo>
                  <a:pt x="1629749" y="0"/>
                </a:moveTo>
                <a:lnTo>
                  <a:pt x="1595464" y="41518"/>
                </a:lnTo>
                <a:lnTo>
                  <a:pt x="1544182" y="46076"/>
                </a:lnTo>
                <a:lnTo>
                  <a:pt x="1487263" y="50342"/>
                </a:lnTo>
                <a:lnTo>
                  <a:pt x="1425309" y="54270"/>
                </a:lnTo>
                <a:lnTo>
                  <a:pt x="1359024" y="57812"/>
                </a:lnTo>
                <a:lnTo>
                  <a:pt x="1215698" y="63581"/>
                </a:lnTo>
                <a:lnTo>
                  <a:pt x="1062452" y="67292"/>
                </a:lnTo>
                <a:lnTo>
                  <a:pt x="903425" y="68611"/>
                </a:lnTo>
                <a:lnTo>
                  <a:pt x="861597" y="71746"/>
                </a:lnTo>
                <a:lnTo>
                  <a:pt x="819275" y="81144"/>
                </a:lnTo>
                <a:lnTo>
                  <a:pt x="777435" y="96447"/>
                </a:lnTo>
                <a:lnTo>
                  <a:pt x="736177" y="117356"/>
                </a:lnTo>
                <a:lnTo>
                  <a:pt x="695556" y="143597"/>
                </a:lnTo>
                <a:lnTo>
                  <a:pt x="655609" y="174920"/>
                </a:lnTo>
                <a:lnTo>
                  <a:pt x="616364" y="211104"/>
                </a:lnTo>
                <a:lnTo>
                  <a:pt x="577672" y="252138"/>
                </a:lnTo>
                <a:lnTo>
                  <a:pt x="503213" y="346781"/>
                </a:lnTo>
                <a:lnTo>
                  <a:pt x="432059" y="458033"/>
                </a:lnTo>
                <a:lnTo>
                  <a:pt x="364892" y="584178"/>
                </a:lnTo>
                <a:lnTo>
                  <a:pt x="302248" y="723755"/>
                </a:lnTo>
                <a:lnTo>
                  <a:pt x="244699" y="875295"/>
                </a:lnTo>
                <a:lnTo>
                  <a:pt x="192835" y="1037324"/>
                </a:lnTo>
                <a:lnTo>
                  <a:pt x="147256" y="1208358"/>
                </a:lnTo>
                <a:lnTo>
                  <a:pt x="108574" y="1386909"/>
                </a:lnTo>
                <a:lnTo>
                  <a:pt x="77405" y="1571492"/>
                </a:lnTo>
                <a:lnTo>
                  <a:pt x="54367" y="1760613"/>
                </a:lnTo>
                <a:lnTo>
                  <a:pt x="40085" y="1952782"/>
                </a:lnTo>
                <a:lnTo>
                  <a:pt x="38087" y="2031748"/>
                </a:lnTo>
                <a:lnTo>
                  <a:pt x="0" y="2030784"/>
                </a:lnTo>
                <a:lnTo>
                  <a:pt x="54241" y="2146494"/>
                </a:lnTo>
                <a:lnTo>
                  <a:pt x="114263" y="2033676"/>
                </a:lnTo>
                <a:lnTo>
                  <a:pt x="76175" y="2032712"/>
                </a:lnTo>
                <a:lnTo>
                  <a:pt x="78149" y="1954677"/>
                </a:lnTo>
                <a:lnTo>
                  <a:pt x="92297" y="1764330"/>
                </a:lnTo>
                <a:lnTo>
                  <a:pt x="115119" y="1576970"/>
                </a:lnTo>
                <a:lnTo>
                  <a:pt x="145996" y="1394119"/>
                </a:lnTo>
                <a:lnTo>
                  <a:pt x="184302" y="1217301"/>
                </a:lnTo>
                <a:lnTo>
                  <a:pt x="229407" y="1048043"/>
                </a:lnTo>
                <a:lnTo>
                  <a:pt x="280677" y="887874"/>
                </a:lnTo>
                <a:lnTo>
                  <a:pt x="337468" y="738332"/>
                </a:lnTo>
                <a:lnTo>
                  <a:pt x="399125" y="600950"/>
                </a:lnTo>
                <a:lnTo>
                  <a:pt x="464974" y="477279"/>
                </a:lnTo>
                <a:lnTo>
                  <a:pt x="534308" y="368876"/>
                </a:lnTo>
                <a:lnTo>
                  <a:pt x="606562" y="277036"/>
                </a:lnTo>
                <a:lnTo>
                  <a:pt x="643171" y="238211"/>
                </a:lnTo>
                <a:lnTo>
                  <a:pt x="680316" y="203963"/>
                </a:lnTo>
                <a:lnTo>
                  <a:pt x="717694" y="174654"/>
                </a:lnTo>
                <a:lnTo>
                  <a:pt x="755176" y="150441"/>
                </a:lnTo>
                <a:lnTo>
                  <a:pt x="792643" y="131453"/>
                </a:lnTo>
                <a:lnTo>
                  <a:pt x="829995" y="117792"/>
                </a:lnTo>
                <a:lnTo>
                  <a:pt x="905008" y="106700"/>
                </a:lnTo>
                <a:lnTo>
                  <a:pt x="1063066" y="105388"/>
                </a:lnTo>
                <a:lnTo>
                  <a:pt x="1216930" y="101662"/>
                </a:lnTo>
                <a:lnTo>
                  <a:pt x="1360807" y="95872"/>
                </a:lnTo>
                <a:lnTo>
                  <a:pt x="1427534" y="92306"/>
                </a:lnTo>
                <a:lnTo>
                  <a:pt x="1489887" y="88352"/>
                </a:lnTo>
                <a:lnTo>
                  <a:pt x="1547299" y="84051"/>
                </a:lnTo>
                <a:lnTo>
                  <a:pt x="1599166" y="79439"/>
                </a:lnTo>
                <a:lnTo>
                  <a:pt x="1645869" y="74452"/>
                </a:lnTo>
                <a:lnTo>
                  <a:pt x="1647422" y="74085"/>
                </a:lnTo>
                <a:lnTo>
                  <a:pt x="1656271" y="111180"/>
                </a:lnTo>
                <a:lnTo>
                  <a:pt x="1754191" y="29067"/>
                </a:lnTo>
                <a:lnTo>
                  <a:pt x="162974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55942" y="3906461"/>
          <a:ext cx="11322048" cy="1339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9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5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7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86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0.2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241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0.1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5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Greyhound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87350">
                        <a:lnSpc>
                          <a:spcPct val="100000"/>
                        </a:lnSpc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Bulldog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09880">
                        <a:lnSpc>
                          <a:spcPct val="100000"/>
                        </a:lnSpc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Armadillo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07975">
                        <a:lnSpc>
                          <a:spcPct val="100000"/>
                        </a:lnSpc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Pangolin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87045">
                        <a:lnSpc>
                          <a:spcPct val="100000"/>
                        </a:lnSpc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Otter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23875">
                        <a:lnSpc>
                          <a:spcPct val="100000"/>
                        </a:lnSpc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Beaver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6825">
              <a:lnSpc>
                <a:spcPct val="100000"/>
              </a:lnSpc>
              <a:spcBef>
                <a:spcPts val="100"/>
              </a:spcBef>
            </a:pPr>
            <a:r>
              <a:rPr sz="3600" spc="105" dirty="0"/>
              <a:t>Basic</a:t>
            </a:r>
            <a:r>
              <a:rPr sz="3600" spc="335" dirty="0"/>
              <a:t> </a:t>
            </a:r>
            <a:r>
              <a:rPr sz="3600" spc="70" dirty="0"/>
              <a:t>Idea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26" y="5265785"/>
            <a:ext cx="1836058" cy="11567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91" cy="12076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4178" y="5280073"/>
            <a:ext cx="1793632" cy="12225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0947" y="5301404"/>
            <a:ext cx="1901604" cy="12011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78724" y="5301404"/>
            <a:ext cx="1806773" cy="12011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4169" y="5301404"/>
            <a:ext cx="1801770" cy="120117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949980" y="1514524"/>
            <a:ext cx="2411095" cy="3413760"/>
            <a:chOff x="4949980" y="1514524"/>
            <a:chExt cx="2411095" cy="341376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4935" y="1514524"/>
              <a:ext cx="2355599" cy="130866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949980" y="2823190"/>
              <a:ext cx="1285240" cy="2105025"/>
            </a:xfrm>
            <a:custGeom>
              <a:avLst/>
              <a:gdLst/>
              <a:ahLst/>
              <a:cxnLst/>
              <a:rect l="l" t="t" r="r" b="b"/>
              <a:pathLst>
                <a:path w="1285239" h="2105025">
                  <a:moveTo>
                    <a:pt x="1232755" y="0"/>
                  </a:moveTo>
                  <a:lnTo>
                    <a:pt x="1170692" y="111709"/>
                  </a:lnTo>
                  <a:lnTo>
                    <a:pt x="1207851" y="113325"/>
                  </a:lnTo>
                  <a:lnTo>
                    <a:pt x="1200586" y="193902"/>
                  </a:lnTo>
                  <a:lnTo>
                    <a:pt x="1184873" y="288858"/>
                  </a:lnTo>
                  <a:lnTo>
                    <a:pt x="1163587" y="381641"/>
                  </a:lnTo>
                  <a:lnTo>
                    <a:pt x="1137180" y="471361"/>
                  </a:lnTo>
                  <a:lnTo>
                    <a:pt x="1106093" y="557231"/>
                  </a:lnTo>
                  <a:lnTo>
                    <a:pt x="1070770" y="638460"/>
                  </a:lnTo>
                  <a:lnTo>
                    <a:pt x="1031665" y="714255"/>
                  </a:lnTo>
                  <a:lnTo>
                    <a:pt x="989244" y="783827"/>
                  </a:lnTo>
                  <a:lnTo>
                    <a:pt x="943992" y="846385"/>
                  </a:lnTo>
                  <a:lnTo>
                    <a:pt x="896410" y="901146"/>
                  </a:lnTo>
                  <a:lnTo>
                    <a:pt x="847032" y="947345"/>
                  </a:lnTo>
                  <a:lnTo>
                    <a:pt x="796422" y="984253"/>
                  </a:lnTo>
                  <a:lnTo>
                    <a:pt x="745148" y="1011227"/>
                  </a:lnTo>
                  <a:lnTo>
                    <a:pt x="693726" y="1027733"/>
                  </a:lnTo>
                  <a:lnTo>
                    <a:pt x="583186" y="1039809"/>
                  </a:lnTo>
                  <a:lnTo>
                    <a:pt x="524934" y="1058508"/>
                  </a:lnTo>
                  <a:lnTo>
                    <a:pt x="468261" y="1088321"/>
                  </a:lnTo>
                  <a:lnTo>
                    <a:pt x="413522" y="1128242"/>
                  </a:lnTo>
                  <a:lnTo>
                    <a:pt x="361006" y="1177376"/>
                  </a:lnTo>
                  <a:lnTo>
                    <a:pt x="311019" y="1234906"/>
                  </a:lnTo>
                  <a:lnTo>
                    <a:pt x="263890" y="1300055"/>
                  </a:lnTo>
                  <a:lnTo>
                    <a:pt x="219984" y="1372067"/>
                  </a:lnTo>
                  <a:lnTo>
                    <a:pt x="179678" y="1450190"/>
                  </a:lnTo>
                  <a:lnTo>
                    <a:pt x="143375" y="1533671"/>
                  </a:lnTo>
                  <a:lnTo>
                    <a:pt x="111483" y="1621762"/>
                  </a:lnTo>
                  <a:lnTo>
                    <a:pt x="84420" y="1713710"/>
                  </a:lnTo>
                  <a:lnTo>
                    <a:pt x="62614" y="1808763"/>
                  </a:lnTo>
                  <a:lnTo>
                    <a:pt x="46478" y="1906268"/>
                  </a:lnTo>
                  <a:lnTo>
                    <a:pt x="38928" y="1990016"/>
                  </a:lnTo>
                  <a:lnTo>
                    <a:pt x="0" y="1988323"/>
                  </a:lnTo>
                  <a:lnTo>
                    <a:pt x="52128" y="2104998"/>
                  </a:lnTo>
                  <a:lnTo>
                    <a:pt x="114192" y="1993290"/>
                  </a:lnTo>
                  <a:lnTo>
                    <a:pt x="77033" y="1991673"/>
                  </a:lnTo>
                  <a:lnTo>
                    <a:pt x="84297" y="1911097"/>
                  </a:lnTo>
                  <a:lnTo>
                    <a:pt x="100011" y="1816140"/>
                  </a:lnTo>
                  <a:lnTo>
                    <a:pt x="121297" y="1723358"/>
                  </a:lnTo>
                  <a:lnTo>
                    <a:pt x="147703" y="1633636"/>
                  </a:lnTo>
                  <a:lnTo>
                    <a:pt x="178791" y="1547766"/>
                  </a:lnTo>
                  <a:lnTo>
                    <a:pt x="214115" y="1466538"/>
                  </a:lnTo>
                  <a:lnTo>
                    <a:pt x="253220" y="1390742"/>
                  </a:lnTo>
                  <a:lnTo>
                    <a:pt x="295640" y="1321170"/>
                  </a:lnTo>
                  <a:lnTo>
                    <a:pt x="340893" y="1258613"/>
                  </a:lnTo>
                  <a:lnTo>
                    <a:pt x="388475" y="1203852"/>
                  </a:lnTo>
                  <a:lnTo>
                    <a:pt x="437851" y="1157654"/>
                  </a:lnTo>
                  <a:lnTo>
                    <a:pt x="488463" y="1120744"/>
                  </a:lnTo>
                  <a:lnTo>
                    <a:pt x="539737" y="1093770"/>
                  </a:lnTo>
                  <a:lnTo>
                    <a:pt x="591158" y="1077266"/>
                  </a:lnTo>
                  <a:lnTo>
                    <a:pt x="701697" y="1065188"/>
                  </a:lnTo>
                  <a:lnTo>
                    <a:pt x="759951" y="1046491"/>
                  </a:lnTo>
                  <a:lnTo>
                    <a:pt x="816623" y="1016676"/>
                  </a:lnTo>
                  <a:lnTo>
                    <a:pt x="871363" y="976757"/>
                  </a:lnTo>
                  <a:lnTo>
                    <a:pt x="923879" y="927623"/>
                  </a:lnTo>
                  <a:lnTo>
                    <a:pt x="973866" y="870093"/>
                  </a:lnTo>
                  <a:lnTo>
                    <a:pt x="1020993" y="804942"/>
                  </a:lnTo>
                  <a:lnTo>
                    <a:pt x="1064901" y="732930"/>
                  </a:lnTo>
                  <a:lnTo>
                    <a:pt x="1105206" y="654809"/>
                  </a:lnTo>
                  <a:lnTo>
                    <a:pt x="1141510" y="571327"/>
                  </a:lnTo>
                  <a:lnTo>
                    <a:pt x="1173402" y="483236"/>
                  </a:lnTo>
                  <a:lnTo>
                    <a:pt x="1200463" y="391288"/>
                  </a:lnTo>
                  <a:lnTo>
                    <a:pt x="1222270" y="296235"/>
                  </a:lnTo>
                  <a:lnTo>
                    <a:pt x="1238406" y="198729"/>
                  </a:lnTo>
                  <a:lnTo>
                    <a:pt x="1245956" y="114983"/>
                  </a:lnTo>
                  <a:lnTo>
                    <a:pt x="1284884" y="116676"/>
                  </a:lnTo>
                  <a:lnTo>
                    <a:pt x="1232755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55942" y="3922185"/>
          <a:ext cx="11323319" cy="1332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5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7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786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0.2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241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0.1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0" dirty="0">
                          <a:latin typeface="Cambria Math" panose="02040503050406030204"/>
                          <a:cs typeface="Cambria Math" panose="02040503050406030204"/>
                        </a:rPr>
                        <a:t>0.03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Greyhound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87350">
                        <a:lnSpc>
                          <a:spcPct val="100000"/>
                        </a:lnSpc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Bulldog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Armadillo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387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Pangolin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870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Otter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238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Beaver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3683258" y="1789991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3323" y="893277"/>
            <a:ext cx="6664325" cy="52705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What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image?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6825">
              <a:lnSpc>
                <a:spcPct val="100000"/>
              </a:lnSpc>
              <a:spcBef>
                <a:spcPts val="100"/>
              </a:spcBef>
            </a:pPr>
            <a:r>
              <a:rPr sz="3600" spc="105" dirty="0"/>
              <a:t>Basic</a:t>
            </a:r>
            <a:r>
              <a:rPr sz="3600" spc="335" dirty="0"/>
              <a:t> </a:t>
            </a:r>
            <a:r>
              <a:rPr sz="3600" spc="70" dirty="0"/>
              <a:t>Idea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26" y="5265785"/>
            <a:ext cx="1836058" cy="115671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55942" y="3906460"/>
          <a:ext cx="11687172" cy="1339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53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580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9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072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66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072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0.2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241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0.1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0" dirty="0">
                          <a:latin typeface="Cambria Math" panose="02040503050406030204"/>
                          <a:cs typeface="Cambria Math" panose="02040503050406030204"/>
                        </a:rPr>
                        <a:t>0.03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0" dirty="0">
                          <a:latin typeface="Cambria Math" panose="02040503050406030204"/>
                          <a:cs typeface="Cambria Math" panose="02040503050406030204"/>
                        </a:rPr>
                        <a:t>0.05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20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0.7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20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0.5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5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42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Greyhound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87350">
                        <a:lnSpc>
                          <a:spcPct val="100000"/>
                        </a:lnSpc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Bulldog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7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Armadillo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361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Pangolin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Otter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Beaver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77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91" cy="12076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4178" y="5280073"/>
            <a:ext cx="1793632" cy="12225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0947" y="5301404"/>
            <a:ext cx="1901604" cy="12011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78724" y="5301404"/>
            <a:ext cx="1806773" cy="12011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4169" y="5301404"/>
            <a:ext cx="1801770" cy="12011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04935" y="1514524"/>
            <a:ext cx="2355599" cy="130866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83258" y="1789991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323" y="893277"/>
            <a:ext cx="6664325" cy="52705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What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image?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06825">
              <a:lnSpc>
                <a:spcPct val="100000"/>
              </a:lnSpc>
              <a:spcBef>
                <a:spcPts val="100"/>
              </a:spcBef>
            </a:pPr>
            <a:r>
              <a:rPr sz="3600" spc="105" dirty="0"/>
              <a:t>Basic</a:t>
            </a:r>
            <a:r>
              <a:rPr sz="3600" spc="335" dirty="0"/>
              <a:t> </a:t>
            </a:r>
            <a:r>
              <a:rPr sz="3600" spc="70" dirty="0"/>
              <a:t>Idea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026" y="5265785"/>
            <a:ext cx="1836058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6547" y="4782520"/>
            <a:ext cx="167258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Greyhound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91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30754" y="4782520"/>
            <a:ext cx="1140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Bulldog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4178" y="5280073"/>
            <a:ext cx="1793632" cy="12225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64818" y="4782520"/>
            <a:ext cx="14763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Armadillo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31745" y="4782520"/>
            <a:ext cx="1295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Pangolin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0947" y="5301404"/>
            <a:ext cx="1901604" cy="12011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78724" y="5301404"/>
            <a:ext cx="1806773" cy="1201179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097758" y="3768344"/>
          <a:ext cx="1835150" cy="2812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0.7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2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9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651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Otter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0510024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34169" y="5301404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04935" y="1514524"/>
            <a:ext cx="2355599" cy="130866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683258" y="1789991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323" y="893277"/>
            <a:ext cx="6664325" cy="52705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What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image?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5942" y="3922186"/>
            <a:ext cx="183959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0.2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55628" y="3906461"/>
            <a:ext cx="181165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0.1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00690" y="3922185"/>
            <a:ext cx="180467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0" dirty="0">
                <a:latin typeface="Cambria Math" panose="02040503050406030204"/>
                <a:cs typeface="Cambria Math" panose="02040503050406030204"/>
              </a:rPr>
              <a:t>0.03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72724" y="3922184"/>
            <a:ext cx="185737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1145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0" dirty="0">
                <a:latin typeface="Cambria Math" panose="02040503050406030204"/>
                <a:cs typeface="Cambria Math" panose="02040503050406030204"/>
              </a:rPr>
              <a:t>0.05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31669" y="3906460"/>
            <a:ext cx="180721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0.5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0481" y="2571718"/>
            <a:ext cx="1988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30" dirty="0"/>
              <a:t>Datasets</a:t>
            </a:r>
            <a:endParaRPr sz="3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4FFB2-B6DB-47AA-912B-A5FDA016F0EF}"/>
              </a:ext>
            </a:extLst>
          </p:cNvPr>
          <p:cNvSpPr txBox="1"/>
          <p:nvPr/>
        </p:nvSpPr>
        <p:spPr>
          <a:xfrm>
            <a:off x="3047134" y="4210690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https://github.com/brendenlake/omniglot</a:t>
            </a:r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3660">
              <a:lnSpc>
                <a:spcPct val="100000"/>
              </a:lnSpc>
              <a:spcBef>
                <a:spcPts val="100"/>
              </a:spcBef>
            </a:pPr>
            <a:r>
              <a:rPr sz="3600" spc="165" dirty="0"/>
              <a:t>Omniglot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348" y="2508841"/>
            <a:ext cx="8816063" cy="38167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63709" y="1276869"/>
            <a:ext cx="8776970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Official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website: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https://github.com/brendenlake/omniglot/</a:t>
            </a:r>
            <a:endParaRPr sz="2400" dirty="0">
              <a:latin typeface="Calibri" panose="020F0502020204030204"/>
              <a:cs typeface="Calibri" panose="020F0502020204030204"/>
            </a:endParaRPr>
          </a:p>
          <a:p>
            <a:pPr marL="354965" indent="-342265">
              <a:lnSpc>
                <a:spcPct val="100000"/>
              </a:lnSpc>
              <a:spcBef>
                <a:spcPts val="20"/>
              </a:spcBef>
              <a:buFont typeface="Arial" panose="020B0604020202020204"/>
              <a:buChar char="•"/>
              <a:tabLst>
                <a:tab pos="354965" algn="l"/>
              </a:tabLst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TensorFlow: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</a:rPr>
              <a:t>https://</a:t>
            </a:r>
            <a:r>
              <a:rPr sz="24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 panose="020F0502020204030204"/>
                <a:cs typeface="Calibri" panose="020F0502020204030204"/>
                <a:hlinkClick r:id="rId3"/>
              </a:rPr>
              <a:t>www.tensorflow.org/datasets/catalog/omniglot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2209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3660">
              <a:lnSpc>
                <a:spcPct val="100000"/>
              </a:lnSpc>
              <a:spcBef>
                <a:spcPts val="100"/>
              </a:spcBef>
            </a:pPr>
            <a:r>
              <a:rPr lang="en-IN" sz="3600" spc="165" dirty="0" err="1"/>
              <a:t>Omniglot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4047344" y="1064304"/>
            <a:ext cx="1739264" cy="824865"/>
          </a:xfrm>
          <a:custGeom>
            <a:avLst/>
            <a:gdLst/>
            <a:ahLst/>
            <a:cxnLst/>
            <a:rect l="l" t="t" r="r" b="b"/>
            <a:pathLst>
              <a:path w="1739264" h="824864">
                <a:moveTo>
                  <a:pt x="1601447" y="0"/>
                </a:moveTo>
                <a:lnTo>
                  <a:pt x="137412" y="0"/>
                </a:lnTo>
                <a:lnTo>
                  <a:pt x="93979" y="7005"/>
                </a:lnTo>
                <a:lnTo>
                  <a:pt x="56258" y="26512"/>
                </a:lnTo>
                <a:lnTo>
                  <a:pt x="26512" y="56258"/>
                </a:lnTo>
                <a:lnTo>
                  <a:pt x="7005" y="93979"/>
                </a:lnTo>
                <a:lnTo>
                  <a:pt x="0" y="137412"/>
                </a:lnTo>
                <a:lnTo>
                  <a:pt x="0" y="687045"/>
                </a:lnTo>
                <a:lnTo>
                  <a:pt x="7005" y="730479"/>
                </a:lnTo>
                <a:lnTo>
                  <a:pt x="26512" y="768200"/>
                </a:lnTo>
                <a:lnTo>
                  <a:pt x="56258" y="797946"/>
                </a:lnTo>
                <a:lnTo>
                  <a:pt x="93979" y="817453"/>
                </a:lnTo>
                <a:lnTo>
                  <a:pt x="137412" y="824458"/>
                </a:lnTo>
                <a:lnTo>
                  <a:pt x="1601447" y="824458"/>
                </a:lnTo>
                <a:lnTo>
                  <a:pt x="1644879" y="817453"/>
                </a:lnTo>
                <a:lnTo>
                  <a:pt x="1682600" y="797946"/>
                </a:lnTo>
                <a:lnTo>
                  <a:pt x="1712346" y="768200"/>
                </a:lnTo>
                <a:lnTo>
                  <a:pt x="1731853" y="730479"/>
                </a:lnTo>
                <a:lnTo>
                  <a:pt x="1738858" y="687045"/>
                </a:lnTo>
                <a:lnTo>
                  <a:pt x="1738858" y="137412"/>
                </a:lnTo>
                <a:lnTo>
                  <a:pt x="1731853" y="93979"/>
                </a:lnTo>
                <a:lnTo>
                  <a:pt x="1712346" y="56258"/>
                </a:lnTo>
                <a:lnTo>
                  <a:pt x="1682600" y="26512"/>
                </a:lnTo>
                <a:lnTo>
                  <a:pt x="1644879" y="7005"/>
                </a:lnTo>
                <a:lnTo>
                  <a:pt x="1601447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3665" y="1099432"/>
            <a:ext cx="2588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50</a:t>
            </a:r>
            <a:r>
              <a:rPr sz="3600" b="1" spc="-45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alphabets: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68387" y="1064304"/>
            <a:ext cx="1739264" cy="824865"/>
          </a:xfrm>
          <a:custGeom>
            <a:avLst/>
            <a:gdLst/>
            <a:ahLst/>
            <a:cxnLst/>
            <a:rect l="l" t="t" r="r" b="b"/>
            <a:pathLst>
              <a:path w="1739265" h="824864">
                <a:moveTo>
                  <a:pt x="1601445" y="0"/>
                </a:moveTo>
                <a:lnTo>
                  <a:pt x="137412" y="0"/>
                </a:lnTo>
                <a:lnTo>
                  <a:pt x="93979" y="7005"/>
                </a:lnTo>
                <a:lnTo>
                  <a:pt x="56258" y="26512"/>
                </a:lnTo>
                <a:lnTo>
                  <a:pt x="26512" y="56258"/>
                </a:lnTo>
                <a:lnTo>
                  <a:pt x="7005" y="93979"/>
                </a:lnTo>
                <a:lnTo>
                  <a:pt x="0" y="137412"/>
                </a:lnTo>
                <a:lnTo>
                  <a:pt x="0" y="687045"/>
                </a:lnTo>
                <a:lnTo>
                  <a:pt x="7005" y="730479"/>
                </a:lnTo>
                <a:lnTo>
                  <a:pt x="26512" y="768200"/>
                </a:lnTo>
                <a:lnTo>
                  <a:pt x="56258" y="797946"/>
                </a:lnTo>
                <a:lnTo>
                  <a:pt x="93979" y="817453"/>
                </a:lnTo>
                <a:lnTo>
                  <a:pt x="137412" y="824458"/>
                </a:lnTo>
                <a:lnTo>
                  <a:pt x="1601445" y="824458"/>
                </a:lnTo>
                <a:lnTo>
                  <a:pt x="1644879" y="817453"/>
                </a:lnTo>
                <a:lnTo>
                  <a:pt x="1682600" y="797946"/>
                </a:lnTo>
                <a:lnTo>
                  <a:pt x="1712346" y="768200"/>
                </a:lnTo>
                <a:lnTo>
                  <a:pt x="1731853" y="730479"/>
                </a:lnTo>
                <a:lnTo>
                  <a:pt x="1738858" y="687045"/>
                </a:lnTo>
                <a:lnTo>
                  <a:pt x="1738858" y="137412"/>
                </a:lnTo>
                <a:lnTo>
                  <a:pt x="1731853" y="93979"/>
                </a:lnTo>
                <a:lnTo>
                  <a:pt x="1712346" y="56258"/>
                </a:lnTo>
                <a:lnTo>
                  <a:pt x="1682600" y="26512"/>
                </a:lnTo>
                <a:lnTo>
                  <a:pt x="1644879" y="7005"/>
                </a:lnTo>
                <a:lnTo>
                  <a:pt x="1601445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24127" y="1225073"/>
            <a:ext cx="3267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2995" algn="l"/>
              </a:tabLst>
            </a:pPr>
            <a:r>
              <a:rPr sz="2800" b="1" spc="-10" dirty="0">
                <a:latin typeface="Calibri" panose="020F0502020204030204"/>
                <a:cs typeface="Calibri" panose="020F0502020204030204"/>
              </a:rPr>
              <a:t>Hebrew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Greek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89429" y="1064304"/>
            <a:ext cx="1739264" cy="824865"/>
          </a:xfrm>
          <a:custGeom>
            <a:avLst/>
            <a:gdLst/>
            <a:ahLst/>
            <a:cxnLst/>
            <a:rect l="l" t="t" r="r" b="b"/>
            <a:pathLst>
              <a:path w="1739265" h="824864">
                <a:moveTo>
                  <a:pt x="1601447" y="0"/>
                </a:moveTo>
                <a:lnTo>
                  <a:pt x="137412" y="0"/>
                </a:lnTo>
                <a:lnTo>
                  <a:pt x="93980" y="7005"/>
                </a:lnTo>
                <a:lnTo>
                  <a:pt x="56258" y="26512"/>
                </a:lnTo>
                <a:lnTo>
                  <a:pt x="26512" y="56258"/>
                </a:lnTo>
                <a:lnTo>
                  <a:pt x="7005" y="93979"/>
                </a:lnTo>
                <a:lnTo>
                  <a:pt x="0" y="137412"/>
                </a:lnTo>
                <a:lnTo>
                  <a:pt x="0" y="687045"/>
                </a:lnTo>
                <a:lnTo>
                  <a:pt x="7005" y="730479"/>
                </a:lnTo>
                <a:lnTo>
                  <a:pt x="26512" y="768200"/>
                </a:lnTo>
                <a:lnTo>
                  <a:pt x="56258" y="797946"/>
                </a:lnTo>
                <a:lnTo>
                  <a:pt x="93980" y="817453"/>
                </a:lnTo>
                <a:lnTo>
                  <a:pt x="137412" y="824458"/>
                </a:lnTo>
                <a:lnTo>
                  <a:pt x="1601447" y="824458"/>
                </a:lnTo>
                <a:lnTo>
                  <a:pt x="1644880" y="817453"/>
                </a:lnTo>
                <a:lnTo>
                  <a:pt x="1682601" y="797946"/>
                </a:lnTo>
                <a:lnTo>
                  <a:pt x="1712347" y="768200"/>
                </a:lnTo>
                <a:lnTo>
                  <a:pt x="1731854" y="730479"/>
                </a:lnTo>
                <a:lnTo>
                  <a:pt x="1738859" y="687045"/>
                </a:lnTo>
                <a:lnTo>
                  <a:pt x="1738859" y="137412"/>
                </a:lnTo>
                <a:lnTo>
                  <a:pt x="1731854" y="93979"/>
                </a:lnTo>
                <a:lnTo>
                  <a:pt x="1712347" y="56258"/>
                </a:lnTo>
                <a:lnTo>
                  <a:pt x="1682601" y="26512"/>
                </a:lnTo>
                <a:lnTo>
                  <a:pt x="1644880" y="7005"/>
                </a:lnTo>
                <a:lnTo>
                  <a:pt x="1601447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83415" y="1225073"/>
            <a:ext cx="751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Calibri" panose="020F0502020204030204"/>
                <a:cs typeface="Calibri" panose="020F0502020204030204"/>
              </a:rPr>
              <a:t>Latin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55887" y="1086731"/>
            <a:ext cx="504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52882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3660">
              <a:lnSpc>
                <a:spcPct val="100000"/>
              </a:lnSpc>
              <a:spcBef>
                <a:spcPts val="100"/>
              </a:spcBef>
            </a:pPr>
            <a:r>
              <a:rPr lang="en-IN" sz="3600" spc="165" dirty="0" err="1"/>
              <a:t>Omniglot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4047344" y="1064304"/>
            <a:ext cx="1739264" cy="824865"/>
          </a:xfrm>
          <a:custGeom>
            <a:avLst/>
            <a:gdLst/>
            <a:ahLst/>
            <a:cxnLst/>
            <a:rect l="l" t="t" r="r" b="b"/>
            <a:pathLst>
              <a:path w="1739264" h="824864">
                <a:moveTo>
                  <a:pt x="1601447" y="0"/>
                </a:moveTo>
                <a:lnTo>
                  <a:pt x="137412" y="0"/>
                </a:lnTo>
                <a:lnTo>
                  <a:pt x="93979" y="7005"/>
                </a:lnTo>
                <a:lnTo>
                  <a:pt x="56258" y="26512"/>
                </a:lnTo>
                <a:lnTo>
                  <a:pt x="26512" y="56258"/>
                </a:lnTo>
                <a:lnTo>
                  <a:pt x="7005" y="93979"/>
                </a:lnTo>
                <a:lnTo>
                  <a:pt x="0" y="137412"/>
                </a:lnTo>
                <a:lnTo>
                  <a:pt x="0" y="687045"/>
                </a:lnTo>
                <a:lnTo>
                  <a:pt x="7005" y="730479"/>
                </a:lnTo>
                <a:lnTo>
                  <a:pt x="26512" y="768200"/>
                </a:lnTo>
                <a:lnTo>
                  <a:pt x="56258" y="797946"/>
                </a:lnTo>
                <a:lnTo>
                  <a:pt x="93979" y="817453"/>
                </a:lnTo>
                <a:lnTo>
                  <a:pt x="137412" y="824458"/>
                </a:lnTo>
                <a:lnTo>
                  <a:pt x="1601447" y="824458"/>
                </a:lnTo>
                <a:lnTo>
                  <a:pt x="1644879" y="817453"/>
                </a:lnTo>
                <a:lnTo>
                  <a:pt x="1682600" y="797946"/>
                </a:lnTo>
                <a:lnTo>
                  <a:pt x="1712346" y="768200"/>
                </a:lnTo>
                <a:lnTo>
                  <a:pt x="1731853" y="730479"/>
                </a:lnTo>
                <a:lnTo>
                  <a:pt x="1738858" y="687045"/>
                </a:lnTo>
                <a:lnTo>
                  <a:pt x="1738858" y="137412"/>
                </a:lnTo>
                <a:lnTo>
                  <a:pt x="1731853" y="93979"/>
                </a:lnTo>
                <a:lnTo>
                  <a:pt x="1712346" y="56258"/>
                </a:lnTo>
                <a:lnTo>
                  <a:pt x="1682600" y="26512"/>
                </a:lnTo>
                <a:lnTo>
                  <a:pt x="1644879" y="7005"/>
                </a:lnTo>
                <a:lnTo>
                  <a:pt x="1601447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3665" y="1099432"/>
            <a:ext cx="2588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50</a:t>
            </a:r>
            <a:r>
              <a:rPr sz="3600" b="1" spc="-45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alphabets: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68387" y="1064304"/>
            <a:ext cx="1739264" cy="824865"/>
          </a:xfrm>
          <a:custGeom>
            <a:avLst/>
            <a:gdLst/>
            <a:ahLst/>
            <a:cxnLst/>
            <a:rect l="l" t="t" r="r" b="b"/>
            <a:pathLst>
              <a:path w="1739265" h="824864">
                <a:moveTo>
                  <a:pt x="1601445" y="0"/>
                </a:moveTo>
                <a:lnTo>
                  <a:pt x="137412" y="0"/>
                </a:lnTo>
                <a:lnTo>
                  <a:pt x="93979" y="7005"/>
                </a:lnTo>
                <a:lnTo>
                  <a:pt x="56258" y="26512"/>
                </a:lnTo>
                <a:lnTo>
                  <a:pt x="26512" y="56258"/>
                </a:lnTo>
                <a:lnTo>
                  <a:pt x="7005" y="93979"/>
                </a:lnTo>
                <a:lnTo>
                  <a:pt x="0" y="137412"/>
                </a:lnTo>
                <a:lnTo>
                  <a:pt x="0" y="687045"/>
                </a:lnTo>
                <a:lnTo>
                  <a:pt x="7005" y="730479"/>
                </a:lnTo>
                <a:lnTo>
                  <a:pt x="26512" y="768200"/>
                </a:lnTo>
                <a:lnTo>
                  <a:pt x="56258" y="797946"/>
                </a:lnTo>
                <a:lnTo>
                  <a:pt x="93979" y="817453"/>
                </a:lnTo>
                <a:lnTo>
                  <a:pt x="137412" y="824458"/>
                </a:lnTo>
                <a:lnTo>
                  <a:pt x="1601445" y="824458"/>
                </a:lnTo>
                <a:lnTo>
                  <a:pt x="1644879" y="817453"/>
                </a:lnTo>
                <a:lnTo>
                  <a:pt x="1682600" y="797946"/>
                </a:lnTo>
                <a:lnTo>
                  <a:pt x="1712346" y="768200"/>
                </a:lnTo>
                <a:lnTo>
                  <a:pt x="1731853" y="730479"/>
                </a:lnTo>
                <a:lnTo>
                  <a:pt x="1738858" y="687045"/>
                </a:lnTo>
                <a:lnTo>
                  <a:pt x="1738858" y="137412"/>
                </a:lnTo>
                <a:lnTo>
                  <a:pt x="1731853" y="93979"/>
                </a:lnTo>
                <a:lnTo>
                  <a:pt x="1712346" y="56258"/>
                </a:lnTo>
                <a:lnTo>
                  <a:pt x="1682600" y="26512"/>
                </a:lnTo>
                <a:lnTo>
                  <a:pt x="1644879" y="7005"/>
                </a:lnTo>
                <a:lnTo>
                  <a:pt x="1601445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24127" y="1225073"/>
            <a:ext cx="3267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2995" algn="l"/>
              </a:tabLst>
            </a:pPr>
            <a:r>
              <a:rPr sz="2800" b="1" spc="-10" dirty="0">
                <a:latin typeface="Calibri" panose="020F0502020204030204"/>
                <a:cs typeface="Calibri" panose="020F0502020204030204"/>
              </a:rPr>
              <a:t>Hebrew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Greek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89429" y="1064304"/>
            <a:ext cx="1739264" cy="824865"/>
          </a:xfrm>
          <a:custGeom>
            <a:avLst/>
            <a:gdLst/>
            <a:ahLst/>
            <a:cxnLst/>
            <a:rect l="l" t="t" r="r" b="b"/>
            <a:pathLst>
              <a:path w="1739265" h="824864">
                <a:moveTo>
                  <a:pt x="1601447" y="0"/>
                </a:moveTo>
                <a:lnTo>
                  <a:pt x="137412" y="0"/>
                </a:lnTo>
                <a:lnTo>
                  <a:pt x="93980" y="7005"/>
                </a:lnTo>
                <a:lnTo>
                  <a:pt x="56258" y="26512"/>
                </a:lnTo>
                <a:lnTo>
                  <a:pt x="26512" y="56258"/>
                </a:lnTo>
                <a:lnTo>
                  <a:pt x="7005" y="93979"/>
                </a:lnTo>
                <a:lnTo>
                  <a:pt x="0" y="137412"/>
                </a:lnTo>
                <a:lnTo>
                  <a:pt x="0" y="687045"/>
                </a:lnTo>
                <a:lnTo>
                  <a:pt x="7005" y="730479"/>
                </a:lnTo>
                <a:lnTo>
                  <a:pt x="26512" y="768200"/>
                </a:lnTo>
                <a:lnTo>
                  <a:pt x="56258" y="797946"/>
                </a:lnTo>
                <a:lnTo>
                  <a:pt x="93980" y="817453"/>
                </a:lnTo>
                <a:lnTo>
                  <a:pt x="137412" y="824458"/>
                </a:lnTo>
                <a:lnTo>
                  <a:pt x="1601447" y="824458"/>
                </a:lnTo>
                <a:lnTo>
                  <a:pt x="1644880" y="817453"/>
                </a:lnTo>
                <a:lnTo>
                  <a:pt x="1682601" y="797946"/>
                </a:lnTo>
                <a:lnTo>
                  <a:pt x="1712347" y="768200"/>
                </a:lnTo>
                <a:lnTo>
                  <a:pt x="1731854" y="730479"/>
                </a:lnTo>
                <a:lnTo>
                  <a:pt x="1738859" y="687045"/>
                </a:lnTo>
                <a:lnTo>
                  <a:pt x="1738859" y="137412"/>
                </a:lnTo>
                <a:lnTo>
                  <a:pt x="1731854" y="93979"/>
                </a:lnTo>
                <a:lnTo>
                  <a:pt x="1712347" y="56258"/>
                </a:lnTo>
                <a:lnTo>
                  <a:pt x="1682601" y="26512"/>
                </a:lnTo>
                <a:lnTo>
                  <a:pt x="1644880" y="7005"/>
                </a:lnTo>
                <a:lnTo>
                  <a:pt x="1601447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83415" y="1225073"/>
            <a:ext cx="751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Calibri" panose="020F0502020204030204"/>
                <a:cs typeface="Calibri" panose="020F0502020204030204"/>
              </a:rPr>
              <a:t>Latin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55887" y="1086731"/>
            <a:ext cx="504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50764" y="2188560"/>
            <a:ext cx="5195570" cy="471170"/>
          </a:xfrm>
          <a:custGeom>
            <a:avLst/>
            <a:gdLst/>
            <a:ahLst/>
            <a:cxnLst/>
            <a:rect l="l" t="t" r="r" b="b"/>
            <a:pathLst>
              <a:path w="5195570" h="471169">
                <a:moveTo>
                  <a:pt x="0" y="470831"/>
                </a:moveTo>
                <a:lnTo>
                  <a:pt x="2000" y="396422"/>
                </a:lnTo>
                <a:lnTo>
                  <a:pt x="7569" y="331798"/>
                </a:lnTo>
                <a:lnTo>
                  <a:pt x="16062" y="280837"/>
                </a:lnTo>
                <a:lnTo>
                  <a:pt x="39232" y="235415"/>
                </a:lnTo>
                <a:lnTo>
                  <a:pt x="2558439" y="235415"/>
                </a:lnTo>
                <a:lnTo>
                  <a:pt x="2570839" y="223414"/>
                </a:lnTo>
                <a:lnTo>
                  <a:pt x="2581608" y="189994"/>
                </a:lnTo>
                <a:lnTo>
                  <a:pt x="2590101" y="139033"/>
                </a:lnTo>
                <a:lnTo>
                  <a:pt x="2595670" y="74409"/>
                </a:lnTo>
                <a:lnTo>
                  <a:pt x="2597671" y="0"/>
                </a:lnTo>
                <a:lnTo>
                  <a:pt x="2599671" y="74409"/>
                </a:lnTo>
                <a:lnTo>
                  <a:pt x="2605240" y="139033"/>
                </a:lnTo>
                <a:lnTo>
                  <a:pt x="2613733" y="189994"/>
                </a:lnTo>
                <a:lnTo>
                  <a:pt x="2624502" y="223414"/>
                </a:lnTo>
                <a:lnTo>
                  <a:pt x="2636903" y="235415"/>
                </a:lnTo>
                <a:lnTo>
                  <a:pt x="5156110" y="235415"/>
                </a:lnTo>
                <a:lnTo>
                  <a:pt x="5168510" y="247417"/>
                </a:lnTo>
                <a:lnTo>
                  <a:pt x="5179279" y="280837"/>
                </a:lnTo>
                <a:lnTo>
                  <a:pt x="5187772" y="331798"/>
                </a:lnTo>
                <a:lnTo>
                  <a:pt x="5193341" y="396422"/>
                </a:lnTo>
                <a:lnTo>
                  <a:pt x="5195342" y="470831"/>
                </a:lnTo>
              </a:path>
            </a:pathLst>
          </a:custGeom>
          <a:ln w="38100"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00861" y="2812695"/>
            <a:ext cx="774700" cy="659765"/>
          </a:xfrm>
          <a:custGeom>
            <a:avLst/>
            <a:gdLst/>
            <a:ahLst/>
            <a:cxnLst/>
            <a:rect l="l" t="t" r="r" b="b"/>
            <a:pathLst>
              <a:path w="774700" h="659764">
                <a:moveTo>
                  <a:pt x="664563" y="0"/>
                </a:moveTo>
                <a:lnTo>
                  <a:pt x="109929" y="0"/>
                </a:lnTo>
                <a:lnTo>
                  <a:pt x="67140" y="8638"/>
                </a:lnTo>
                <a:lnTo>
                  <a:pt x="32197" y="32197"/>
                </a:lnTo>
                <a:lnTo>
                  <a:pt x="8638" y="67140"/>
                </a:lnTo>
                <a:lnTo>
                  <a:pt x="0" y="109929"/>
                </a:lnTo>
                <a:lnTo>
                  <a:pt x="0" y="549636"/>
                </a:lnTo>
                <a:lnTo>
                  <a:pt x="8638" y="592427"/>
                </a:lnTo>
                <a:lnTo>
                  <a:pt x="32197" y="627369"/>
                </a:lnTo>
                <a:lnTo>
                  <a:pt x="67140" y="650928"/>
                </a:lnTo>
                <a:lnTo>
                  <a:pt x="109929" y="659566"/>
                </a:lnTo>
                <a:lnTo>
                  <a:pt x="664563" y="659566"/>
                </a:lnTo>
                <a:lnTo>
                  <a:pt x="707352" y="650928"/>
                </a:lnTo>
                <a:lnTo>
                  <a:pt x="742295" y="627369"/>
                </a:lnTo>
                <a:lnTo>
                  <a:pt x="765854" y="592427"/>
                </a:lnTo>
                <a:lnTo>
                  <a:pt x="774492" y="549636"/>
                </a:lnTo>
                <a:lnTo>
                  <a:pt x="774492" y="109929"/>
                </a:lnTo>
                <a:lnTo>
                  <a:pt x="765854" y="67140"/>
                </a:lnTo>
                <a:lnTo>
                  <a:pt x="742295" y="32197"/>
                </a:lnTo>
                <a:lnTo>
                  <a:pt x="707352" y="8638"/>
                </a:lnTo>
                <a:lnTo>
                  <a:pt x="66456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44438" y="2860538"/>
            <a:ext cx="285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𝛂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1253" y="2830414"/>
            <a:ext cx="774700" cy="659765"/>
          </a:xfrm>
          <a:custGeom>
            <a:avLst/>
            <a:gdLst/>
            <a:ahLst/>
            <a:cxnLst/>
            <a:rect l="l" t="t" r="r" b="b"/>
            <a:pathLst>
              <a:path w="774700" h="659764">
                <a:moveTo>
                  <a:pt x="664563" y="0"/>
                </a:moveTo>
                <a:lnTo>
                  <a:pt x="109929" y="0"/>
                </a:lnTo>
                <a:lnTo>
                  <a:pt x="67139" y="8638"/>
                </a:lnTo>
                <a:lnTo>
                  <a:pt x="32197" y="32197"/>
                </a:lnTo>
                <a:lnTo>
                  <a:pt x="8638" y="67140"/>
                </a:lnTo>
                <a:lnTo>
                  <a:pt x="0" y="109929"/>
                </a:lnTo>
                <a:lnTo>
                  <a:pt x="0" y="549636"/>
                </a:lnTo>
                <a:lnTo>
                  <a:pt x="8638" y="592427"/>
                </a:lnTo>
                <a:lnTo>
                  <a:pt x="32197" y="627369"/>
                </a:lnTo>
                <a:lnTo>
                  <a:pt x="67139" y="650928"/>
                </a:lnTo>
                <a:lnTo>
                  <a:pt x="109929" y="659566"/>
                </a:lnTo>
                <a:lnTo>
                  <a:pt x="664563" y="659566"/>
                </a:lnTo>
                <a:lnTo>
                  <a:pt x="707352" y="650928"/>
                </a:lnTo>
                <a:lnTo>
                  <a:pt x="742295" y="627369"/>
                </a:lnTo>
                <a:lnTo>
                  <a:pt x="765854" y="592427"/>
                </a:lnTo>
                <a:lnTo>
                  <a:pt x="774492" y="549636"/>
                </a:lnTo>
                <a:lnTo>
                  <a:pt x="774492" y="109929"/>
                </a:lnTo>
                <a:lnTo>
                  <a:pt x="765854" y="67140"/>
                </a:lnTo>
                <a:lnTo>
                  <a:pt x="742295" y="32197"/>
                </a:lnTo>
                <a:lnTo>
                  <a:pt x="707352" y="8638"/>
                </a:lnTo>
                <a:lnTo>
                  <a:pt x="66456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0386" y="2878258"/>
            <a:ext cx="273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𝛃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15478" y="2830414"/>
            <a:ext cx="774700" cy="659765"/>
          </a:xfrm>
          <a:custGeom>
            <a:avLst/>
            <a:gdLst/>
            <a:ahLst/>
            <a:cxnLst/>
            <a:rect l="l" t="t" r="r" b="b"/>
            <a:pathLst>
              <a:path w="774700" h="659764">
                <a:moveTo>
                  <a:pt x="664563" y="0"/>
                </a:moveTo>
                <a:lnTo>
                  <a:pt x="109929" y="0"/>
                </a:lnTo>
                <a:lnTo>
                  <a:pt x="67140" y="8638"/>
                </a:lnTo>
                <a:lnTo>
                  <a:pt x="32197" y="32197"/>
                </a:lnTo>
                <a:lnTo>
                  <a:pt x="8638" y="67140"/>
                </a:lnTo>
                <a:lnTo>
                  <a:pt x="0" y="109929"/>
                </a:lnTo>
                <a:lnTo>
                  <a:pt x="0" y="549636"/>
                </a:lnTo>
                <a:lnTo>
                  <a:pt x="8638" y="592427"/>
                </a:lnTo>
                <a:lnTo>
                  <a:pt x="32197" y="627369"/>
                </a:lnTo>
                <a:lnTo>
                  <a:pt x="67140" y="650928"/>
                </a:lnTo>
                <a:lnTo>
                  <a:pt x="109929" y="659566"/>
                </a:lnTo>
                <a:lnTo>
                  <a:pt x="664563" y="659566"/>
                </a:lnTo>
                <a:lnTo>
                  <a:pt x="707352" y="650928"/>
                </a:lnTo>
                <a:lnTo>
                  <a:pt x="742295" y="627369"/>
                </a:lnTo>
                <a:lnTo>
                  <a:pt x="765854" y="592427"/>
                </a:lnTo>
                <a:lnTo>
                  <a:pt x="774492" y="549636"/>
                </a:lnTo>
                <a:lnTo>
                  <a:pt x="774492" y="109929"/>
                </a:lnTo>
                <a:lnTo>
                  <a:pt x="765854" y="67140"/>
                </a:lnTo>
                <a:lnTo>
                  <a:pt x="742295" y="32197"/>
                </a:lnTo>
                <a:lnTo>
                  <a:pt x="707352" y="8638"/>
                </a:lnTo>
                <a:lnTo>
                  <a:pt x="66456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73343" y="2878258"/>
            <a:ext cx="255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𝛄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21512" y="2812695"/>
            <a:ext cx="774700" cy="659765"/>
          </a:xfrm>
          <a:custGeom>
            <a:avLst/>
            <a:gdLst/>
            <a:ahLst/>
            <a:cxnLst/>
            <a:rect l="l" t="t" r="r" b="b"/>
            <a:pathLst>
              <a:path w="774700" h="659764">
                <a:moveTo>
                  <a:pt x="664563" y="0"/>
                </a:moveTo>
                <a:lnTo>
                  <a:pt x="109929" y="0"/>
                </a:lnTo>
                <a:lnTo>
                  <a:pt x="67140" y="8638"/>
                </a:lnTo>
                <a:lnTo>
                  <a:pt x="32197" y="32197"/>
                </a:lnTo>
                <a:lnTo>
                  <a:pt x="8638" y="67140"/>
                </a:lnTo>
                <a:lnTo>
                  <a:pt x="0" y="109929"/>
                </a:lnTo>
                <a:lnTo>
                  <a:pt x="0" y="549636"/>
                </a:lnTo>
                <a:lnTo>
                  <a:pt x="8638" y="592427"/>
                </a:lnTo>
                <a:lnTo>
                  <a:pt x="32197" y="627369"/>
                </a:lnTo>
                <a:lnTo>
                  <a:pt x="67140" y="650928"/>
                </a:lnTo>
                <a:lnTo>
                  <a:pt x="109929" y="659566"/>
                </a:lnTo>
                <a:lnTo>
                  <a:pt x="664563" y="659566"/>
                </a:lnTo>
                <a:lnTo>
                  <a:pt x="707352" y="650928"/>
                </a:lnTo>
                <a:lnTo>
                  <a:pt x="742295" y="627369"/>
                </a:lnTo>
                <a:lnTo>
                  <a:pt x="765854" y="592427"/>
                </a:lnTo>
                <a:lnTo>
                  <a:pt x="774492" y="549636"/>
                </a:lnTo>
                <a:lnTo>
                  <a:pt x="774492" y="109929"/>
                </a:lnTo>
                <a:lnTo>
                  <a:pt x="765854" y="67140"/>
                </a:lnTo>
                <a:lnTo>
                  <a:pt x="742295" y="32197"/>
                </a:lnTo>
                <a:lnTo>
                  <a:pt x="707352" y="8638"/>
                </a:lnTo>
                <a:lnTo>
                  <a:pt x="66456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330958" y="2860538"/>
            <a:ext cx="352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𝛚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06533" y="2752676"/>
            <a:ext cx="504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6680" y="2819880"/>
            <a:ext cx="210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characters: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130E-8324-4B6B-A9FF-5F4C11E93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Model Types:</a:t>
            </a:r>
            <a:b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73065-6186-4006-BF3F-EC2777F68731}"/>
              </a:ext>
            </a:extLst>
          </p:cNvPr>
          <p:cNvSpPr txBox="1"/>
          <p:nvPr/>
        </p:nvSpPr>
        <p:spPr>
          <a:xfrm>
            <a:off x="1163782" y="1232879"/>
            <a:ext cx="976745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Siamese Networks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Use a shared-weight architecture that processes pairs of images and outputs similarity scores.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Example: Comparing pairs of face images to determine if they belong to the same person.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Triplet Networks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Utilize an anchor image, a positive (similar) image, and a negative (dissimilar) image to train a similarity function.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Example: Training with an anchor, a positive of the same class, and a negative of a different class to learn discriminative embeddings.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Convolutional Neural Networks (CNNs)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Extract features and then compute distances between feature vectors to determine similarity.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Example: A pre-trained CNN for feature extraction followed by cosine similarity to find similar images.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Vision Transformers (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ViT</a:t>
            </a: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Use transformer-based architectures for feature extraction and similarity computation.</a:t>
            </a:r>
          </a:p>
        </p:txBody>
      </p:sp>
    </p:spTree>
    <p:extLst>
      <p:ext uri="{BB962C8B-B14F-4D97-AF65-F5344CB8AC3E}">
        <p14:creationId xmlns:p14="http://schemas.microsoft.com/office/powerpoint/2010/main" val="3371314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41372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3660">
              <a:lnSpc>
                <a:spcPct val="100000"/>
              </a:lnSpc>
              <a:spcBef>
                <a:spcPts val="100"/>
              </a:spcBef>
            </a:pPr>
            <a:r>
              <a:rPr lang="en-IN" sz="3600" spc="165" dirty="0" err="1"/>
              <a:t>Omniglot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4047344" y="1064304"/>
            <a:ext cx="1739264" cy="824865"/>
          </a:xfrm>
          <a:custGeom>
            <a:avLst/>
            <a:gdLst/>
            <a:ahLst/>
            <a:cxnLst/>
            <a:rect l="l" t="t" r="r" b="b"/>
            <a:pathLst>
              <a:path w="1739264" h="824864">
                <a:moveTo>
                  <a:pt x="1601447" y="0"/>
                </a:moveTo>
                <a:lnTo>
                  <a:pt x="137412" y="0"/>
                </a:lnTo>
                <a:lnTo>
                  <a:pt x="93979" y="7005"/>
                </a:lnTo>
                <a:lnTo>
                  <a:pt x="56258" y="26512"/>
                </a:lnTo>
                <a:lnTo>
                  <a:pt x="26512" y="56258"/>
                </a:lnTo>
                <a:lnTo>
                  <a:pt x="7005" y="93979"/>
                </a:lnTo>
                <a:lnTo>
                  <a:pt x="0" y="137412"/>
                </a:lnTo>
                <a:lnTo>
                  <a:pt x="0" y="687045"/>
                </a:lnTo>
                <a:lnTo>
                  <a:pt x="7005" y="730479"/>
                </a:lnTo>
                <a:lnTo>
                  <a:pt x="26512" y="768200"/>
                </a:lnTo>
                <a:lnTo>
                  <a:pt x="56258" y="797946"/>
                </a:lnTo>
                <a:lnTo>
                  <a:pt x="93979" y="817453"/>
                </a:lnTo>
                <a:lnTo>
                  <a:pt x="137412" y="824458"/>
                </a:lnTo>
                <a:lnTo>
                  <a:pt x="1601447" y="824458"/>
                </a:lnTo>
                <a:lnTo>
                  <a:pt x="1644879" y="817453"/>
                </a:lnTo>
                <a:lnTo>
                  <a:pt x="1682600" y="797946"/>
                </a:lnTo>
                <a:lnTo>
                  <a:pt x="1712346" y="768200"/>
                </a:lnTo>
                <a:lnTo>
                  <a:pt x="1731853" y="730479"/>
                </a:lnTo>
                <a:lnTo>
                  <a:pt x="1738858" y="687045"/>
                </a:lnTo>
                <a:lnTo>
                  <a:pt x="1738858" y="137412"/>
                </a:lnTo>
                <a:lnTo>
                  <a:pt x="1731853" y="93979"/>
                </a:lnTo>
                <a:lnTo>
                  <a:pt x="1712346" y="56258"/>
                </a:lnTo>
                <a:lnTo>
                  <a:pt x="1682600" y="26512"/>
                </a:lnTo>
                <a:lnTo>
                  <a:pt x="1644879" y="7005"/>
                </a:lnTo>
                <a:lnTo>
                  <a:pt x="1601447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3665" y="1099432"/>
            <a:ext cx="2588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50</a:t>
            </a:r>
            <a:r>
              <a:rPr sz="3600" b="1" spc="-45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alphabets: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68387" y="1064304"/>
            <a:ext cx="1739264" cy="824865"/>
          </a:xfrm>
          <a:custGeom>
            <a:avLst/>
            <a:gdLst/>
            <a:ahLst/>
            <a:cxnLst/>
            <a:rect l="l" t="t" r="r" b="b"/>
            <a:pathLst>
              <a:path w="1739265" h="824864">
                <a:moveTo>
                  <a:pt x="1601445" y="0"/>
                </a:moveTo>
                <a:lnTo>
                  <a:pt x="137412" y="0"/>
                </a:lnTo>
                <a:lnTo>
                  <a:pt x="93979" y="7005"/>
                </a:lnTo>
                <a:lnTo>
                  <a:pt x="56258" y="26512"/>
                </a:lnTo>
                <a:lnTo>
                  <a:pt x="26512" y="56258"/>
                </a:lnTo>
                <a:lnTo>
                  <a:pt x="7005" y="93979"/>
                </a:lnTo>
                <a:lnTo>
                  <a:pt x="0" y="137412"/>
                </a:lnTo>
                <a:lnTo>
                  <a:pt x="0" y="687045"/>
                </a:lnTo>
                <a:lnTo>
                  <a:pt x="7005" y="730479"/>
                </a:lnTo>
                <a:lnTo>
                  <a:pt x="26512" y="768200"/>
                </a:lnTo>
                <a:lnTo>
                  <a:pt x="56258" y="797946"/>
                </a:lnTo>
                <a:lnTo>
                  <a:pt x="93979" y="817453"/>
                </a:lnTo>
                <a:lnTo>
                  <a:pt x="137412" y="824458"/>
                </a:lnTo>
                <a:lnTo>
                  <a:pt x="1601445" y="824458"/>
                </a:lnTo>
                <a:lnTo>
                  <a:pt x="1644879" y="817453"/>
                </a:lnTo>
                <a:lnTo>
                  <a:pt x="1682600" y="797946"/>
                </a:lnTo>
                <a:lnTo>
                  <a:pt x="1712346" y="768200"/>
                </a:lnTo>
                <a:lnTo>
                  <a:pt x="1731853" y="730479"/>
                </a:lnTo>
                <a:lnTo>
                  <a:pt x="1738858" y="687045"/>
                </a:lnTo>
                <a:lnTo>
                  <a:pt x="1738858" y="137412"/>
                </a:lnTo>
                <a:lnTo>
                  <a:pt x="1731853" y="93979"/>
                </a:lnTo>
                <a:lnTo>
                  <a:pt x="1712346" y="56258"/>
                </a:lnTo>
                <a:lnTo>
                  <a:pt x="1682600" y="26512"/>
                </a:lnTo>
                <a:lnTo>
                  <a:pt x="1644879" y="7005"/>
                </a:lnTo>
                <a:lnTo>
                  <a:pt x="1601445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24127" y="1225073"/>
            <a:ext cx="3267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72995" algn="l"/>
              </a:tabLst>
            </a:pPr>
            <a:r>
              <a:rPr sz="2800" b="1" spc="-10" dirty="0">
                <a:latin typeface="Calibri" panose="020F0502020204030204"/>
                <a:cs typeface="Calibri" panose="020F0502020204030204"/>
              </a:rPr>
              <a:t>Hebrew</a:t>
            </a:r>
            <a:r>
              <a:rPr sz="2800" b="1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Greek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89429" y="1064304"/>
            <a:ext cx="1739264" cy="824865"/>
          </a:xfrm>
          <a:custGeom>
            <a:avLst/>
            <a:gdLst/>
            <a:ahLst/>
            <a:cxnLst/>
            <a:rect l="l" t="t" r="r" b="b"/>
            <a:pathLst>
              <a:path w="1739265" h="824864">
                <a:moveTo>
                  <a:pt x="1601447" y="0"/>
                </a:moveTo>
                <a:lnTo>
                  <a:pt x="137412" y="0"/>
                </a:lnTo>
                <a:lnTo>
                  <a:pt x="93980" y="7005"/>
                </a:lnTo>
                <a:lnTo>
                  <a:pt x="56258" y="26512"/>
                </a:lnTo>
                <a:lnTo>
                  <a:pt x="26512" y="56258"/>
                </a:lnTo>
                <a:lnTo>
                  <a:pt x="7005" y="93979"/>
                </a:lnTo>
                <a:lnTo>
                  <a:pt x="0" y="137412"/>
                </a:lnTo>
                <a:lnTo>
                  <a:pt x="0" y="687045"/>
                </a:lnTo>
                <a:lnTo>
                  <a:pt x="7005" y="730479"/>
                </a:lnTo>
                <a:lnTo>
                  <a:pt x="26512" y="768200"/>
                </a:lnTo>
                <a:lnTo>
                  <a:pt x="56258" y="797946"/>
                </a:lnTo>
                <a:lnTo>
                  <a:pt x="93980" y="817453"/>
                </a:lnTo>
                <a:lnTo>
                  <a:pt x="137412" y="824458"/>
                </a:lnTo>
                <a:lnTo>
                  <a:pt x="1601447" y="824458"/>
                </a:lnTo>
                <a:lnTo>
                  <a:pt x="1644880" y="817453"/>
                </a:lnTo>
                <a:lnTo>
                  <a:pt x="1682601" y="797946"/>
                </a:lnTo>
                <a:lnTo>
                  <a:pt x="1712347" y="768200"/>
                </a:lnTo>
                <a:lnTo>
                  <a:pt x="1731854" y="730479"/>
                </a:lnTo>
                <a:lnTo>
                  <a:pt x="1738859" y="687045"/>
                </a:lnTo>
                <a:lnTo>
                  <a:pt x="1738859" y="137412"/>
                </a:lnTo>
                <a:lnTo>
                  <a:pt x="1731854" y="93979"/>
                </a:lnTo>
                <a:lnTo>
                  <a:pt x="1712347" y="56258"/>
                </a:lnTo>
                <a:lnTo>
                  <a:pt x="1682601" y="26512"/>
                </a:lnTo>
                <a:lnTo>
                  <a:pt x="1644880" y="7005"/>
                </a:lnTo>
                <a:lnTo>
                  <a:pt x="1601447" y="0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83415" y="1225073"/>
            <a:ext cx="7512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Calibri" panose="020F0502020204030204"/>
                <a:cs typeface="Calibri" panose="020F0502020204030204"/>
              </a:rPr>
              <a:t>Latin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55887" y="1086731"/>
            <a:ext cx="504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50764" y="2188560"/>
            <a:ext cx="5195570" cy="471170"/>
          </a:xfrm>
          <a:custGeom>
            <a:avLst/>
            <a:gdLst/>
            <a:ahLst/>
            <a:cxnLst/>
            <a:rect l="l" t="t" r="r" b="b"/>
            <a:pathLst>
              <a:path w="5195570" h="471169">
                <a:moveTo>
                  <a:pt x="0" y="470831"/>
                </a:moveTo>
                <a:lnTo>
                  <a:pt x="2000" y="396422"/>
                </a:lnTo>
                <a:lnTo>
                  <a:pt x="7569" y="331798"/>
                </a:lnTo>
                <a:lnTo>
                  <a:pt x="16062" y="280837"/>
                </a:lnTo>
                <a:lnTo>
                  <a:pt x="39232" y="235415"/>
                </a:lnTo>
                <a:lnTo>
                  <a:pt x="2558439" y="235415"/>
                </a:lnTo>
                <a:lnTo>
                  <a:pt x="2570839" y="223414"/>
                </a:lnTo>
                <a:lnTo>
                  <a:pt x="2581608" y="189994"/>
                </a:lnTo>
                <a:lnTo>
                  <a:pt x="2590101" y="139033"/>
                </a:lnTo>
                <a:lnTo>
                  <a:pt x="2595670" y="74409"/>
                </a:lnTo>
                <a:lnTo>
                  <a:pt x="2597671" y="0"/>
                </a:lnTo>
                <a:lnTo>
                  <a:pt x="2599671" y="74409"/>
                </a:lnTo>
                <a:lnTo>
                  <a:pt x="2605240" y="139033"/>
                </a:lnTo>
                <a:lnTo>
                  <a:pt x="2613733" y="189994"/>
                </a:lnTo>
                <a:lnTo>
                  <a:pt x="2624502" y="223414"/>
                </a:lnTo>
                <a:lnTo>
                  <a:pt x="2636903" y="235415"/>
                </a:lnTo>
                <a:lnTo>
                  <a:pt x="5156110" y="235415"/>
                </a:lnTo>
                <a:lnTo>
                  <a:pt x="5168510" y="247417"/>
                </a:lnTo>
                <a:lnTo>
                  <a:pt x="5179279" y="280837"/>
                </a:lnTo>
                <a:lnTo>
                  <a:pt x="5187772" y="331798"/>
                </a:lnTo>
                <a:lnTo>
                  <a:pt x="5193341" y="396422"/>
                </a:lnTo>
                <a:lnTo>
                  <a:pt x="5195342" y="470831"/>
                </a:lnTo>
              </a:path>
            </a:pathLst>
          </a:custGeom>
          <a:ln w="38100"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00861" y="2812695"/>
            <a:ext cx="774700" cy="659765"/>
          </a:xfrm>
          <a:custGeom>
            <a:avLst/>
            <a:gdLst/>
            <a:ahLst/>
            <a:cxnLst/>
            <a:rect l="l" t="t" r="r" b="b"/>
            <a:pathLst>
              <a:path w="774700" h="659764">
                <a:moveTo>
                  <a:pt x="664563" y="0"/>
                </a:moveTo>
                <a:lnTo>
                  <a:pt x="109929" y="0"/>
                </a:lnTo>
                <a:lnTo>
                  <a:pt x="67140" y="8638"/>
                </a:lnTo>
                <a:lnTo>
                  <a:pt x="32197" y="32197"/>
                </a:lnTo>
                <a:lnTo>
                  <a:pt x="8638" y="67140"/>
                </a:lnTo>
                <a:lnTo>
                  <a:pt x="0" y="109929"/>
                </a:lnTo>
                <a:lnTo>
                  <a:pt x="0" y="549636"/>
                </a:lnTo>
                <a:lnTo>
                  <a:pt x="8638" y="592427"/>
                </a:lnTo>
                <a:lnTo>
                  <a:pt x="32197" y="627369"/>
                </a:lnTo>
                <a:lnTo>
                  <a:pt x="67140" y="650928"/>
                </a:lnTo>
                <a:lnTo>
                  <a:pt x="109929" y="659566"/>
                </a:lnTo>
                <a:lnTo>
                  <a:pt x="664563" y="659566"/>
                </a:lnTo>
                <a:lnTo>
                  <a:pt x="707352" y="650928"/>
                </a:lnTo>
                <a:lnTo>
                  <a:pt x="742295" y="627369"/>
                </a:lnTo>
                <a:lnTo>
                  <a:pt x="765854" y="592427"/>
                </a:lnTo>
                <a:lnTo>
                  <a:pt x="774492" y="549636"/>
                </a:lnTo>
                <a:lnTo>
                  <a:pt x="774492" y="109929"/>
                </a:lnTo>
                <a:lnTo>
                  <a:pt x="765854" y="67140"/>
                </a:lnTo>
                <a:lnTo>
                  <a:pt x="742295" y="32197"/>
                </a:lnTo>
                <a:lnTo>
                  <a:pt x="707352" y="8638"/>
                </a:lnTo>
                <a:lnTo>
                  <a:pt x="66456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44438" y="2860538"/>
            <a:ext cx="285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𝛂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1253" y="2830414"/>
            <a:ext cx="774700" cy="659765"/>
          </a:xfrm>
          <a:custGeom>
            <a:avLst/>
            <a:gdLst/>
            <a:ahLst/>
            <a:cxnLst/>
            <a:rect l="l" t="t" r="r" b="b"/>
            <a:pathLst>
              <a:path w="774700" h="659764">
                <a:moveTo>
                  <a:pt x="664563" y="0"/>
                </a:moveTo>
                <a:lnTo>
                  <a:pt x="109929" y="0"/>
                </a:lnTo>
                <a:lnTo>
                  <a:pt x="67139" y="8638"/>
                </a:lnTo>
                <a:lnTo>
                  <a:pt x="32197" y="32197"/>
                </a:lnTo>
                <a:lnTo>
                  <a:pt x="8638" y="67140"/>
                </a:lnTo>
                <a:lnTo>
                  <a:pt x="0" y="109929"/>
                </a:lnTo>
                <a:lnTo>
                  <a:pt x="0" y="549636"/>
                </a:lnTo>
                <a:lnTo>
                  <a:pt x="8638" y="592427"/>
                </a:lnTo>
                <a:lnTo>
                  <a:pt x="32197" y="627369"/>
                </a:lnTo>
                <a:lnTo>
                  <a:pt x="67139" y="650928"/>
                </a:lnTo>
                <a:lnTo>
                  <a:pt x="109929" y="659566"/>
                </a:lnTo>
                <a:lnTo>
                  <a:pt x="664563" y="659566"/>
                </a:lnTo>
                <a:lnTo>
                  <a:pt x="707352" y="650928"/>
                </a:lnTo>
                <a:lnTo>
                  <a:pt x="742295" y="627369"/>
                </a:lnTo>
                <a:lnTo>
                  <a:pt x="765854" y="592427"/>
                </a:lnTo>
                <a:lnTo>
                  <a:pt x="774492" y="549636"/>
                </a:lnTo>
                <a:lnTo>
                  <a:pt x="774492" y="109929"/>
                </a:lnTo>
                <a:lnTo>
                  <a:pt x="765854" y="67140"/>
                </a:lnTo>
                <a:lnTo>
                  <a:pt x="742295" y="32197"/>
                </a:lnTo>
                <a:lnTo>
                  <a:pt x="707352" y="8638"/>
                </a:lnTo>
                <a:lnTo>
                  <a:pt x="66456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0386" y="2878258"/>
            <a:ext cx="2736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𝛃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15478" y="2830414"/>
            <a:ext cx="774700" cy="659765"/>
          </a:xfrm>
          <a:custGeom>
            <a:avLst/>
            <a:gdLst/>
            <a:ahLst/>
            <a:cxnLst/>
            <a:rect l="l" t="t" r="r" b="b"/>
            <a:pathLst>
              <a:path w="774700" h="659764">
                <a:moveTo>
                  <a:pt x="664563" y="0"/>
                </a:moveTo>
                <a:lnTo>
                  <a:pt x="109929" y="0"/>
                </a:lnTo>
                <a:lnTo>
                  <a:pt x="67140" y="8638"/>
                </a:lnTo>
                <a:lnTo>
                  <a:pt x="32197" y="32197"/>
                </a:lnTo>
                <a:lnTo>
                  <a:pt x="8638" y="67140"/>
                </a:lnTo>
                <a:lnTo>
                  <a:pt x="0" y="109929"/>
                </a:lnTo>
                <a:lnTo>
                  <a:pt x="0" y="549636"/>
                </a:lnTo>
                <a:lnTo>
                  <a:pt x="8638" y="592427"/>
                </a:lnTo>
                <a:lnTo>
                  <a:pt x="32197" y="627369"/>
                </a:lnTo>
                <a:lnTo>
                  <a:pt x="67140" y="650928"/>
                </a:lnTo>
                <a:lnTo>
                  <a:pt x="109929" y="659566"/>
                </a:lnTo>
                <a:lnTo>
                  <a:pt x="664563" y="659566"/>
                </a:lnTo>
                <a:lnTo>
                  <a:pt x="707352" y="650928"/>
                </a:lnTo>
                <a:lnTo>
                  <a:pt x="742295" y="627369"/>
                </a:lnTo>
                <a:lnTo>
                  <a:pt x="765854" y="592427"/>
                </a:lnTo>
                <a:lnTo>
                  <a:pt x="774492" y="549636"/>
                </a:lnTo>
                <a:lnTo>
                  <a:pt x="774492" y="109929"/>
                </a:lnTo>
                <a:lnTo>
                  <a:pt x="765854" y="67140"/>
                </a:lnTo>
                <a:lnTo>
                  <a:pt x="742295" y="32197"/>
                </a:lnTo>
                <a:lnTo>
                  <a:pt x="707352" y="8638"/>
                </a:lnTo>
                <a:lnTo>
                  <a:pt x="66456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73343" y="2878258"/>
            <a:ext cx="2552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𝛄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21512" y="2812695"/>
            <a:ext cx="774700" cy="659765"/>
          </a:xfrm>
          <a:custGeom>
            <a:avLst/>
            <a:gdLst/>
            <a:ahLst/>
            <a:cxnLst/>
            <a:rect l="l" t="t" r="r" b="b"/>
            <a:pathLst>
              <a:path w="774700" h="659764">
                <a:moveTo>
                  <a:pt x="664563" y="0"/>
                </a:moveTo>
                <a:lnTo>
                  <a:pt x="109929" y="0"/>
                </a:lnTo>
                <a:lnTo>
                  <a:pt x="67140" y="8638"/>
                </a:lnTo>
                <a:lnTo>
                  <a:pt x="32197" y="32197"/>
                </a:lnTo>
                <a:lnTo>
                  <a:pt x="8638" y="67140"/>
                </a:lnTo>
                <a:lnTo>
                  <a:pt x="0" y="109929"/>
                </a:lnTo>
                <a:lnTo>
                  <a:pt x="0" y="549636"/>
                </a:lnTo>
                <a:lnTo>
                  <a:pt x="8638" y="592427"/>
                </a:lnTo>
                <a:lnTo>
                  <a:pt x="32197" y="627369"/>
                </a:lnTo>
                <a:lnTo>
                  <a:pt x="67140" y="650928"/>
                </a:lnTo>
                <a:lnTo>
                  <a:pt x="109929" y="659566"/>
                </a:lnTo>
                <a:lnTo>
                  <a:pt x="664563" y="659566"/>
                </a:lnTo>
                <a:lnTo>
                  <a:pt x="707352" y="650928"/>
                </a:lnTo>
                <a:lnTo>
                  <a:pt x="742295" y="627369"/>
                </a:lnTo>
                <a:lnTo>
                  <a:pt x="765854" y="592427"/>
                </a:lnTo>
                <a:lnTo>
                  <a:pt x="774492" y="549636"/>
                </a:lnTo>
                <a:lnTo>
                  <a:pt x="774492" y="109929"/>
                </a:lnTo>
                <a:lnTo>
                  <a:pt x="765854" y="67140"/>
                </a:lnTo>
                <a:lnTo>
                  <a:pt x="742295" y="32197"/>
                </a:lnTo>
                <a:lnTo>
                  <a:pt x="707352" y="8638"/>
                </a:lnTo>
                <a:lnTo>
                  <a:pt x="664563" y="0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330958" y="2860538"/>
            <a:ext cx="3524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𝛚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06533" y="2752676"/>
            <a:ext cx="504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6680" y="2819880"/>
            <a:ext cx="210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characters: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1127" y="4217161"/>
            <a:ext cx="1703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samples: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7931" y="3902221"/>
            <a:ext cx="298450" cy="32385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7053" y="4545361"/>
            <a:ext cx="431800" cy="3683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16761" y="5200853"/>
            <a:ext cx="279400" cy="26034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469330" y="5788962"/>
            <a:ext cx="680720" cy="5041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160"/>
              </a:lnSpc>
            </a:pPr>
            <a:r>
              <a:rPr sz="4400" spc="-5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767651" y="3883171"/>
            <a:ext cx="666750" cy="1113155"/>
            <a:chOff x="5767651" y="3883171"/>
            <a:chExt cx="666750" cy="1113155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6480" y="3883171"/>
              <a:ext cx="241300" cy="5080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7651" y="4329461"/>
              <a:ext cx="666750" cy="666750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10859" y="5092903"/>
            <a:ext cx="171450" cy="380999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5782479" y="5788962"/>
            <a:ext cx="680720" cy="5041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160"/>
              </a:lnSpc>
            </a:pPr>
            <a:r>
              <a:rPr sz="4400" spc="-5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51668" y="3870471"/>
            <a:ext cx="323850" cy="43180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245088" y="4450111"/>
            <a:ext cx="254000" cy="4826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59697" y="5118303"/>
            <a:ext cx="292100" cy="400049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082117" y="5788962"/>
            <a:ext cx="680720" cy="5041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160"/>
              </a:lnSpc>
            </a:pPr>
            <a:r>
              <a:rPr sz="4400" spc="-5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05139" y="3826021"/>
            <a:ext cx="463550" cy="41275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323960" y="4494561"/>
            <a:ext cx="361950" cy="28575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95717" y="5200853"/>
            <a:ext cx="304800" cy="260349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9192737" y="5788962"/>
            <a:ext cx="680720" cy="5041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160"/>
              </a:lnSpc>
            </a:pPr>
            <a:r>
              <a:rPr sz="4400" spc="-5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132423"/>
            <a:ext cx="10240645" cy="42570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50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alphabets.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(Every</a:t>
            </a:r>
            <a:r>
              <a:rPr sz="2800" spc="-7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alphabet</a:t>
            </a:r>
            <a:r>
              <a:rPr sz="2800" spc="-6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has</a:t>
            </a:r>
            <a:r>
              <a:rPr sz="2800" spc="-6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many</a:t>
            </a:r>
            <a:r>
              <a:rPr sz="2800" spc="-7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characters.)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1,623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unique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characters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(i.e.,</a:t>
            </a:r>
            <a:r>
              <a:rPr sz="2800" spc="-6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classes)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marR="5080" indent="-228600">
              <a:lnSpc>
                <a:spcPts val="3100"/>
              </a:lnSpc>
              <a:spcBef>
                <a:spcPts val="9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character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was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written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by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20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people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(i.e.,</a:t>
            </a:r>
            <a:r>
              <a:rPr sz="2800" spc="-5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800" spc="-5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class</a:t>
            </a:r>
            <a:r>
              <a:rPr sz="2800" spc="-5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has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20</a:t>
            </a:r>
            <a:r>
              <a:rPr sz="2800" spc="-1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samples.)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58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samples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are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105×105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images.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64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set: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240"/>
              </a:spcBef>
              <a:buFont typeface="Arial" panose="020B0604020202020204"/>
              <a:buChar char="•"/>
              <a:tabLst>
                <a:tab pos="69723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30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alphabets,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964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characters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(classes),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and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19,280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samples.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0665" indent="-227965">
              <a:lnSpc>
                <a:spcPct val="100000"/>
              </a:lnSpc>
              <a:spcBef>
                <a:spcPts val="620"/>
              </a:spcBef>
              <a:buFont typeface="Arial" panose="020B0604020202020204"/>
              <a:buChar char="•"/>
              <a:tabLst>
                <a:tab pos="240665" algn="l"/>
              </a:tabLst>
            </a:pPr>
            <a:r>
              <a:rPr sz="2800" spc="-55" dirty="0">
                <a:latin typeface="Calibri" panose="020F0502020204030204"/>
                <a:cs typeface="Calibri" panose="020F0502020204030204"/>
              </a:rPr>
              <a:t>Test</a:t>
            </a:r>
            <a:r>
              <a:rPr sz="2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set: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230" lvl="1" indent="-227330">
              <a:lnSpc>
                <a:spcPct val="100000"/>
              </a:lnSpc>
              <a:spcBef>
                <a:spcPts val="240"/>
              </a:spcBef>
              <a:buFont typeface="Arial" panose="020B0604020202020204"/>
              <a:buChar char="•"/>
              <a:tabLst>
                <a:tab pos="69723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20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alphabets,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659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characters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(classes),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and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13,180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samples.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41372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3660">
              <a:lnSpc>
                <a:spcPct val="100000"/>
              </a:lnSpc>
              <a:spcBef>
                <a:spcPts val="100"/>
              </a:spcBef>
            </a:pPr>
            <a:r>
              <a:rPr lang="en-IN" sz="3600" spc="165" dirty="0" err="1"/>
              <a:t>Omniglot</a:t>
            </a:r>
            <a:endParaRPr sz="36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33217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3110">
              <a:lnSpc>
                <a:spcPct val="100000"/>
              </a:lnSpc>
              <a:spcBef>
                <a:spcPts val="100"/>
              </a:spcBef>
            </a:pPr>
            <a:r>
              <a:rPr lang="en-IN" sz="3600" dirty="0"/>
              <a:t>Mini-</a:t>
            </a:r>
            <a:r>
              <a:rPr lang="en-IN" sz="3600" spc="145" dirty="0"/>
              <a:t>ImageNet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8590" y="4876596"/>
            <a:ext cx="1066800" cy="1066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8590" y="3744838"/>
            <a:ext cx="1066800" cy="1066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28590" y="2613080"/>
            <a:ext cx="1066800" cy="1066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8590" y="1481322"/>
            <a:ext cx="1066800" cy="1066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44134" y="915500"/>
            <a:ext cx="4264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64995" algn="l"/>
                <a:tab pos="3654425" algn="l"/>
              </a:tabLst>
            </a:pPr>
            <a:r>
              <a:rPr lang="en-IN" sz="2400" b="1" spc="-10" dirty="0">
                <a:latin typeface="Calibri" panose="020F0502020204030204"/>
                <a:cs typeface="Calibri" panose="020F0502020204030204"/>
              </a:rPr>
              <a:t>Mushroom</a:t>
            </a:r>
            <a:r>
              <a:rPr lang="en-IN" sz="2400" b="1" dirty="0">
                <a:latin typeface="Calibri" panose="020F0502020204030204"/>
                <a:cs typeface="Calibri" panose="020F0502020204030204"/>
              </a:rPr>
              <a:t>	</a:t>
            </a:r>
            <a:r>
              <a:rPr lang="en-IN" sz="2400" b="1" spc="-10" dirty="0">
                <a:latin typeface="Calibri" panose="020F0502020204030204"/>
                <a:cs typeface="Calibri" panose="020F0502020204030204"/>
              </a:rPr>
              <a:t>Orange</a:t>
            </a:r>
            <a:r>
              <a:rPr lang="en-IN" sz="2400" b="1" dirty="0">
                <a:latin typeface="Calibri" panose="020F0502020204030204"/>
                <a:cs typeface="Calibri" panose="020F0502020204030204"/>
              </a:rPr>
              <a:t>	</a:t>
            </a:r>
            <a:r>
              <a:rPr sz="2400" b="1" spc="-20" dirty="0">
                <a:latin typeface="Calibri" panose="020F0502020204030204"/>
                <a:cs typeface="Calibri" panose="020F0502020204030204"/>
              </a:rPr>
              <a:t>Corn</a:t>
            </a:r>
            <a:endParaRPr sz="24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35040" y="4876596"/>
            <a:ext cx="1066800" cy="1066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35040" y="3744838"/>
            <a:ext cx="1066800" cy="10668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35040" y="2613080"/>
            <a:ext cx="1066800" cy="10667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35040" y="1481322"/>
            <a:ext cx="1066800" cy="10668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63722" y="4876596"/>
            <a:ext cx="1066800" cy="10667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63722" y="3744838"/>
            <a:ext cx="1066800" cy="10668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963722" y="2613080"/>
            <a:ext cx="1066800" cy="10667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963722" y="1481322"/>
            <a:ext cx="1066800" cy="10668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70172" y="4876596"/>
            <a:ext cx="1066800" cy="10667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70172" y="3744838"/>
            <a:ext cx="1066800" cy="10668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570172" y="2613080"/>
            <a:ext cx="1066800" cy="10667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570172" y="1481322"/>
            <a:ext cx="1066800" cy="10668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833952" y="915497"/>
            <a:ext cx="53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 panose="020F0502020204030204"/>
                <a:cs typeface="Calibri" panose="020F0502020204030204"/>
              </a:rPr>
              <a:t>Bird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176621" y="4876596"/>
            <a:ext cx="1066800" cy="10667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176621" y="3744838"/>
            <a:ext cx="1066800" cy="106680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176621" y="2613080"/>
            <a:ext cx="1066800" cy="10667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176621" y="1481322"/>
            <a:ext cx="1066800" cy="106680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322038" y="915497"/>
            <a:ext cx="775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 panose="020F0502020204030204"/>
                <a:cs typeface="Calibri" panose="020F0502020204030204"/>
              </a:rPr>
              <a:t>Snake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9753" y="823163"/>
            <a:ext cx="2258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100</a:t>
            </a:r>
            <a:r>
              <a:rPr sz="3600" b="1" spc="-6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classes: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79495" y="1421363"/>
            <a:ext cx="471170" cy="5220970"/>
          </a:xfrm>
          <a:custGeom>
            <a:avLst/>
            <a:gdLst/>
            <a:ahLst/>
            <a:cxnLst/>
            <a:rect l="l" t="t" r="r" b="b"/>
            <a:pathLst>
              <a:path w="471169" h="5220970">
                <a:moveTo>
                  <a:pt x="470831" y="5220756"/>
                </a:moveTo>
                <a:lnTo>
                  <a:pt x="396422" y="5218755"/>
                </a:lnTo>
                <a:lnTo>
                  <a:pt x="331798" y="5213185"/>
                </a:lnTo>
                <a:lnTo>
                  <a:pt x="280837" y="5204692"/>
                </a:lnTo>
                <a:lnTo>
                  <a:pt x="235415" y="5181520"/>
                </a:lnTo>
                <a:lnTo>
                  <a:pt x="235415" y="2649614"/>
                </a:lnTo>
                <a:lnTo>
                  <a:pt x="223414" y="2637212"/>
                </a:lnTo>
                <a:lnTo>
                  <a:pt x="189994" y="2626441"/>
                </a:lnTo>
                <a:lnTo>
                  <a:pt x="139033" y="2617948"/>
                </a:lnTo>
                <a:lnTo>
                  <a:pt x="74409" y="2612378"/>
                </a:lnTo>
                <a:lnTo>
                  <a:pt x="0" y="2610378"/>
                </a:lnTo>
                <a:lnTo>
                  <a:pt x="74409" y="2608377"/>
                </a:lnTo>
                <a:lnTo>
                  <a:pt x="139033" y="2602807"/>
                </a:lnTo>
                <a:lnTo>
                  <a:pt x="189994" y="2594314"/>
                </a:lnTo>
                <a:lnTo>
                  <a:pt x="223414" y="2583543"/>
                </a:lnTo>
                <a:lnTo>
                  <a:pt x="235415" y="2571142"/>
                </a:lnTo>
                <a:lnTo>
                  <a:pt x="235415" y="39235"/>
                </a:lnTo>
                <a:lnTo>
                  <a:pt x="247417" y="26833"/>
                </a:lnTo>
                <a:lnTo>
                  <a:pt x="280837" y="16063"/>
                </a:lnTo>
                <a:lnTo>
                  <a:pt x="331798" y="7570"/>
                </a:lnTo>
                <a:lnTo>
                  <a:pt x="396422" y="2000"/>
                </a:lnTo>
                <a:lnTo>
                  <a:pt x="470831" y="0"/>
                </a:lnTo>
              </a:path>
            </a:pathLst>
          </a:custGeom>
          <a:ln w="3810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73528" y="3752458"/>
            <a:ext cx="1854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600</a:t>
            </a:r>
            <a:r>
              <a:rPr sz="2800" b="1" spc="-25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samples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66111" y="6088812"/>
            <a:ext cx="680720" cy="5041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160"/>
              </a:lnSpc>
            </a:pPr>
            <a:r>
              <a:rPr sz="4400" spc="-5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54215" y="6088812"/>
            <a:ext cx="680720" cy="5041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160"/>
              </a:lnSpc>
            </a:pPr>
            <a:r>
              <a:rPr sz="4400" spc="-5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78575" y="6088812"/>
            <a:ext cx="680720" cy="5041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160"/>
              </a:lnSpc>
            </a:pPr>
            <a:r>
              <a:rPr sz="4400" spc="-5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785024" y="6088810"/>
            <a:ext cx="680720" cy="5041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160"/>
              </a:lnSpc>
            </a:pPr>
            <a:r>
              <a:rPr sz="4400" spc="-5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91474" y="6088810"/>
            <a:ext cx="680720" cy="5041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160"/>
              </a:lnSpc>
            </a:pPr>
            <a:r>
              <a:rPr sz="4400" spc="-5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⋯</a:t>
            </a:r>
            <a:endParaRPr sz="4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2095">
              <a:lnSpc>
                <a:spcPct val="100000"/>
              </a:lnSpc>
              <a:spcBef>
                <a:spcPts val="100"/>
              </a:spcBef>
            </a:pPr>
            <a:r>
              <a:rPr sz="4400" spc="165" dirty="0"/>
              <a:t>Siamese</a:t>
            </a:r>
            <a:r>
              <a:rPr sz="4400" spc="405" dirty="0"/>
              <a:t> </a:t>
            </a:r>
            <a:r>
              <a:rPr sz="4400" spc="204" dirty="0"/>
              <a:t>Network</a:t>
            </a:r>
            <a:endParaRPr sz="4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462" y="2571718"/>
            <a:ext cx="81318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5" dirty="0"/>
              <a:t>Learning</a:t>
            </a:r>
            <a:r>
              <a:rPr sz="3600" spc="335" dirty="0"/>
              <a:t> </a:t>
            </a:r>
            <a:r>
              <a:rPr sz="3600" spc="85" dirty="0"/>
              <a:t>Pairwise</a:t>
            </a:r>
            <a:r>
              <a:rPr sz="3600" spc="340" dirty="0"/>
              <a:t> </a:t>
            </a:r>
            <a:r>
              <a:rPr sz="3600" spc="110" dirty="0"/>
              <a:t>Similarity</a:t>
            </a:r>
            <a:r>
              <a:rPr sz="3600" spc="335" dirty="0"/>
              <a:t> </a:t>
            </a:r>
            <a:r>
              <a:rPr sz="3600" spc="135" dirty="0"/>
              <a:t>Scores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86021" y="4463732"/>
            <a:ext cx="985266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 panose="020F0502020204030204"/>
                <a:cs typeface="Calibri" panose="020F0502020204030204"/>
              </a:rPr>
              <a:t>Reference: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297815" indent="-285115">
              <a:lnSpc>
                <a:spcPct val="100000"/>
              </a:lnSpc>
              <a:spcBef>
                <a:spcPts val="2100"/>
              </a:spcBef>
              <a:buFont typeface="Arial" panose="020B0604020202020204"/>
              <a:buChar char="•"/>
              <a:tabLst>
                <a:tab pos="29781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Bromley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et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al.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Signature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verification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using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Siamese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time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delay</a:t>
            </a:r>
            <a:r>
              <a:rPr sz="1800" spc="-4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neural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network.</a:t>
            </a:r>
            <a:r>
              <a:rPr sz="1800" spc="-4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NIPS</a:t>
            </a:r>
            <a:r>
              <a:rPr sz="1800" dirty="0">
                <a:latin typeface="Calibri" panose="020F0502020204030204"/>
                <a:cs typeface="Calibri" panose="020F0502020204030204"/>
              </a:rPr>
              <a:t>.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1994.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7815" indent="-285115">
              <a:lnSpc>
                <a:spcPct val="100000"/>
              </a:lnSpc>
              <a:spcBef>
                <a:spcPts val="40"/>
              </a:spcBef>
              <a:buFont typeface="Arial" panose="020B0604020202020204"/>
              <a:buChar char="•"/>
              <a:tabLst>
                <a:tab pos="297815" algn="l"/>
              </a:tabLst>
            </a:pPr>
            <a:r>
              <a:rPr sz="1800" dirty="0">
                <a:latin typeface="Calibri" panose="020F0502020204030204"/>
                <a:cs typeface="Calibri" panose="020F0502020204030204"/>
              </a:rPr>
              <a:t>Koch,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Zemel,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Salakhutdinov.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Siamese</a:t>
            </a:r>
            <a:r>
              <a:rPr sz="1800" spc="-2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neural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networks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one-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shot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image</a:t>
            </a:r>
            <a:r>
              <a:rPr sz="1800" spc="-3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recognition.</a:t>
            </a:r>
            <a:r>
              <a:rPr sz="1800" spc="-3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In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latin typeface="Calibri" panose="020F0502020204030204"/>
                <a:cs typeface="Calibri" panose="020F0502020204030204"/>
              </a:rPr>
              <a:t>ICML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2015.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0038" y="2723680"/>
            <a:ext cx="1787180" cy="11914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0040" y="1456161"/>
            <a:ext cx="1811489" cy="1207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74932" y="972898"/>
            <a:ext cx="1333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Elephant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83430" y="1470450"/>
            <a:ext cx="1747520" cy="2359660"/>
            <a:chOff x="5183430" y="1470450"/>
            <a:chExt cx="1747520" cy="23596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3055" y="2671983"/>
              <a:ext cx="1737344" cy="11575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3430" y="1470450"/>
              <a:ext cx="1746970" cy="11636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21005" y="972898"/>
            <a:ext cx="7600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4562" y="1533457"/>
            <a:ext cx="1793632" cy="109649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53860" y="972898"/>
            <a:ext cx="1099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457166" y="1516019"/>
            <a:ext cx="1802764" cy="2239645"/>
            <a:chOff x="9457166" y="1516019"/>
            <a:chExt cx="1802764" cy="223964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7166" y="2561463"/>
              <a:ext cx="1802514" cy="11936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7166" y="1516019"/>
              <a:ext cx="1798963" cy="98788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49205" y="972898"/>
            <a:ext cx="517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95284" y="943363"/>
            <a:ext cx="11439525" cy="5611495"/>
            <a:chOff x="395284" y="943363"/>
            <a:chExt cx="11439525" cy="561149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2073" y="2669550"/>
              <a:ext cx="1793632" cy="11957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4334" y="962413"/>
              <a:ext cx="11401425" cy="5573395"/>
            </a:xfrm>
            <a:custGeom>
              <a:avLst/>
              <a:gdLst/>
              <a:ahLst/>
              <a:cxnLst/>
              <a:rect l="l" t="t" r="r" b="b"/>
              <a:pathLst>
                <a:path w="11401425" h="5573395">
                  <a:moveTo>
                    <a:pt x="0" y="928897"/>
                  </a:moveTo>
                  <a:lnTo>
                    <a:pt x="1208" y="881096"/>
                  </a:lnTo>
                  <a:lnTo>
                    <a:pt x="4795" y="833923"/>
                  </a:lnTo>
                  <a:lnTo>
                    <a:pt x="10702" y="787435"/>
                  </a:lnTo>
                  <a:lnTo>
                    <a:pt x="18871" y="741692"/>
                  </a:lnTo>
                  <a:lnTo>
                    <a:pt x="29244" y="696751"/>
                  </a:lnTo>
                  <a:lnTo>
                    <a:pt x="41761" y="652672"/>
                  </a:lnTo>
                  <a:lnTo>
                    <a:pt x="56365" y="609511"/>
                  </a:lnTo>
                  <a:lnTo>
                    <a:pt x="72997" y="567328"/>
                  </a:lnTo>
                  <a:lnTo>
                    <a:pt x="91599" y="526182"/>
                  </a:lnTo>
                  <a:lnTo>
                    <a:pt x="112112" y="486129"/>
                  </a:lnTo>
                  <a:lnTo>
                    <a:pt x="134479" y="447230"/>
                  </a:lnTo>
                  <a:lnTo>
                    <a:pt x="158641" y="409542"/>
                  </a:lnTo>
                  <a:lnTo>
                    <a:pt x="184538" y="373123"/>
                  </a:lnTo>
                  <a:lnTo>
                    <a:pt x="212114" y="338032"/>
                  </a:lnTo>
                  <a:lnTo>
                    <a:pt x="241310" y="304327"/>
                  </a:lnTo>
                  <a:lnTo>
                    <a:pt x="272067" y="272067"/>
                  </a:lnTo>
                  <a:lnTo>
                    <a:pt x="304327" y="241310"/>
                  </a:lnTo>
                  <a:lnTo>
                    <a:pt x="338032" y="212115"/>
                  </a:lnTo>
                  <a:lnTo>
                    <a:pt x="373123" y="184539"/>
                  </a:lnTo>
                  <a:lnTo>
                    <a:pt x="409541" y="158641"/>
                  </a:lnTo>
                  <a:lnTo>
                    <a:pt x="447230" y="134479"/>
                  </a:lnTo>
                  <a:lnTo>
                    <a:pt x="486129" y="112112"/>
                  </a:lnTo>
                  <a:lnTo>
                    <a:pt x="526181" y="91599"/>
                  </a:lnTo>
                  <a:lnTo>
                    <a:pt x="567328" y="72997"/>
                  </a:lnTo>
                  <a:lnTo>
                    <a:pt x="609511" y="56365"/>
                  </a:lnTo>
                  <a:lnTo>
                    <a:pt x="652671" y="41761"/>
                  </a:lnTo>
                  <a:lnTo>
                    <a:pt x="696751" y="29244"/>
                  </a:lnTo>
                  <a:lnTo>
                    <a:pt x="741692" y="18871"/>
                  </a:lnTo>
                  <a:lnTo>
                    <a:pt x="787435" y="10702"/>
                  </a:lnTo>
                  <a:lnTo>
                    <a:pt x="833922" y="4795"/>
                  </a:lnTo>
                  <a:lnTo>
                    <a:pt x="881096" y="1208"/>
                  </a:lnTo>
                  <a:lnTo>
                    <a:pt x="928897" y="0"/>
                  </a:lnTo>
                  <a:lnTo>
                    <a:pt x="10472530" y="0"/>
                  </a:lnTo>
                  <a:lnTo>
                    <a:pt x="10520331" y="1208"/>
                  </a:lnTo>
                  <a:lnTo>
                    <a:pt x="10567504" y="4795"/>
                  </a:lnTo>
                  <a:lnTo>
                    <a:pt x="10613992" y="10702"/>
                  </a:lnTo>
                  <a:lnTo>
                    <a:pt x="10659735" y="18871"/>
                  </a:lnTo>
                  <a:lnTo>
                    <a:pt x="10704676" y="29244"/>
                  </a:lnTo>
                  <a:lnTo>
                    <a:pt x="10748755" y="41761"/>
                  </a:lnTo>
                  <a:lnTo>
                    <a:pt x="10791916" y="56365"/>
                  </a:lnTo>
                  <a:lnTo>
                    <a:pt x="10834099" y="72997"/>
                  </a:lnTo>
                  <a:lnTo>
                    <a:pt x="10875245" y="91599"/>
                  </a:lnTo>
                  <a:lnTo>
                    <a:pt x="10915298" y="112112"/>
                  </a:lnTo>
                  <a:lnTo>
                    <a:pt x="10954197" y="134479"/>
                  </a:lnTo>
                  <a:lnTo>
                    <a:pt x="10991885" y="158641"/>
                  </a:lnTo>
                  <a:lnTo>
                    <a:pt x="11028304" y="184539"/>
                  </a:lnTo>
                  <a:lnTo>
                    <a:pt x="11063395" y="212115"/>
                  </a:lnTo>
                  <a:lnTo>
                    <a:pt x="11097100" y="241310"/>
                  </a:lnTo>
                  <a:lnTo>
                    <a:pt x="11129360" y="272067"/>
                  </a:lnTo>
                  <a:lnTo>
                    <a:pt x="11160117" y="304327"/>
                  </a:lnTo>
                  <a:lnTo>
                    <a:pt x="11189312" y="338032"/>
                  </a:lnTo>
                  <a:lnTo>
                    <a:pt x="11216888" y="373123"/>
                  </a:lnTo>
                  <a:lnTo>
                    <a:pt x="11242786" y="409542"/>
                  </a:lnTo>
                  <a:lnTo>
                    <a:pt x="11266948" y="447230"/>
                  </a:lnTo>
                  <a:lnTo>
                    <a:pt x="11289315" y="486129"/>
                  </a:lnTo>
                  <a:lnTo>
                    <a:pt x="11309828" y="526182"/>
                  </a:lnTo>
                  <a:lnTo>
                    <a:pt x="11328430" y="567328"/>
                  </a:lnTo>
                  <a:lnTo>
                    <a:pt x="11345062" y="609511"/>
                  </a:lnTo>
                  <a:lnTo>
                    <a:pt x="11359666" y="652672"/>
                  </a:lnTo>
                  <a:lnTo>
                    <a:pt x="11372183" y="696751"/>
                  </a:lnTo>
                  <a:lnTo>
                    <a:pt x="11382556" y="741692"/>
                  </a:lnTo>
                  <a:lnTo>
                    <a:pt x="11390725" y="787435"/>
                  </a:lnTo>
                  <a:lnTo>
                    <a:pt x="11396632" y="833923"/>
                  </a:lnTo>
                  <a:lnTo>
                    <a:pt x="11400219" y="881096"/>
                  </a:lnTo>
                  <a:lnTo>
                    <a:pt x="11401428" y="928897"/>
                  </a:lnTo>
                  <a:lnTo>
                    <a:pt x="11401428" y="4644402"/>
                  </a:lnTo>
                  <a:lnTo>
                    <a:pt x="11400219" y="4692203"/>
                  </a:lnTo>
                  <a:lnTo>
                    <a:pt x="11396632" y="4739376"/>
                  </a:lnTo>
                  <a:lnTo>
                    <a:pt x="11390725" y="4785864"/>
                  </a:lnTo>
                  <a:lnTo>
                    <a:pt x="11382556" y="4831607"/>
                  </a:lnTo>
                  <a:lnTo>
                    <a:pt x="11372183" y="4876548"/>
                  </a:lnTo>
                  <a:lnTo>
                    <a:pt x="11359666" y="4920627"/>
                  </a:lnTo>
                  <a:lnTo>
                    <a:pt x="11345062" y="4963788"/>
                  </a:lnTo>
                  <a:lnTo>
                    <a:pt x="11328430" y="5005971"/>
                  </a:lnTo>
                  <a:lnTo>
                    <a:pt x="11309828" y="5047117"/>
                  </a:lnTo>
                  <a:lnTo>
                    <a:pt x="11289315" y="5087169"/>
                  </a:lnTo>
                  <a:lnTo>
                    <a:pt x="11266948" y="5126069"/>
                  </a:lnTo>
                  <a:lnTo>
                    <a:pt x="11242786" y="5163757"/>
                  </a:lnTo>
                  <a:lnTo>
                    <a:pt x="11216888" y="5200176"/>
                  </a:lnTo>
                  <a:lnTo>
                    <a:pt x="11189312" y="5235267"/>
                  </a:lnTo>
                  <a:lnTo>
                    <a:pt x="11160117" y="5268972"/>
                  </a:lnTo>
                  <a:lnTo>
                    <a:pt x="11129360" y="5301232"/>
                  </a:lnTo>
                  <a:lnTo>
                    <a:pt x="11097100" y="5331989"/>
                  </a:lnTo>
                  <a:lnTo>
                    <a:pt x="11063395" y="5361184"/>
                  </a:lnTo>
                  <a:lnTo>
                    <a:pt x="11028304" y="5388760"/>
                  </a:lnTo>
                  <a:lnTo>
                    <a:pt x="10991885" y="5414658"/>
                  </a:lnTo>
                  <a:lnTo>
                    <a:pt x="10954197" y="5438820"/>
                  </a:lnTo>
                  <a:lnTo>
                    <a:pt x="10915298" y="5461187"/>
                  </a:lnTo>
                  <a:lnTo>
                    <a:pt x="10875245" y="5481700"/>
                  </a:lnTo>
                  <a:lnTo>
                    <a:pt x="10834099" y="5500302"/>
                  </a:lnTo>
                  <a:lnTo>
                    <a:pt x="10791916" y="5516934"/>
                  </a:lnTo>
                  <a:lnTo>
                    <a:pt x="10748755" y="5531538"/>
                  </a:lnTo>
                  <a:lnTo>
                    <a:pt x="10704676" y="5544055"/>
                  </a:lnTo>
                  <a:lnTo>
                    <a:pt x="10659735" y="5554428"/>
                  </a:lnTo>
                  <a:lnTo>
                    <a:pt x="10613992" y="5562597"/>
                  </a:lnTo>
                  <a:lnTo>
                    <a:pt x="10567504" y="5568504"/>
                  </a:lnTo>
                  <a:lnTo>
                    <a:pt x="10520331" y="5572091"/>
                  </a:lnTo>
                  <a:lnTo>
                    <a:pt x="10472530" y="5573300"/>
                  </a:lnTo>
                  <a:lnTo>
                    <a:pt x="928897" y="5573300"/>
                  </a:lnTo>
                  <a:lnTo>
                    <a:pt x="881096" y="5572091"/>
                  </a:lnTo>
                  <a:lnTo>
                    <a:pt x="833922" y="5568504"/>
                  </a:lnTo>
                  <a:lnTo>
                    <a:pt x="787435" y="5562597"/>
                  </a:lnTo>
                  <a:lnTo>
                    <a:pt x="741692" y="5554428"/>
                  </a:lnTo>
                  <a:lnTo>
                    <a:pt x="696751" y="5544055"/>
                  </a:lnTo>
                  <a:lnTo>
                    <a:pt x="652671" y="5531538"/>
                  </a:lnTo>
                  <a:lnTo>
                    <a:pt x="609511" y="5516934"/>
                  </a:lnTo>
                  <a:lnTo>
                    <a:pt x="567328" y="5500302"/>
                  </a:lnTo>
                  <a:lnTo>
                    <a:pt x="526181" y="5481700"/>
                  </a:lnTo>
                  <a:lnTo>
                    <a:pt x="486129" y="5461187"/>
                  </a:lnTo>
                  <a:lnTo>
                    <a:pt x="447230" y="5438820"/>
                  </a:lnTo>
                  <a:lnTo>
                    <a:pt x="409541" y="5414658"/>
                  </a:lnTo>
                  <a:lnTo>
                    <a:pt x="373123" y="5388760"/>
                  </a:lnTo>
                  <a:lnTo>
                    <a:pt x="338032" y="5361184"/>
                  </a:lnTo>
                  <a:lnTo>
                    <a:pt x="304327" y="5331989"/>
                  </a:lnTo>
                  <a:lnTo>
                    <a:pt x="272067" y="5301232"/>
                  </a:lnTo>
                  <a:lnTo>
                    <a:pt x="241310" y="5268972"/>
                  </a:lnTo>
                  <a:lnTo>
                    <a:pt x="212114" y="5235267"/>
                  </a:lnTo>
                  <a:lnTo>
                    <a:pt x="184538" y="5200176"/>
                  </a:lnTo>
                  <a:lnTo>
                    <a:pt x="158641" y="5163757"/>
                  </a:lnTo>
                  <a:lnTo>
                    <a:pt x="134479" y="5126069"/>
                  </a:lnTo>
                  <a:lnTo>
                    <a:pt x="112112" y="5087169"/>
                  </a:lnTo>
                  <a:lnTo>
                    <a:pt x="91599" y="5047117"/>
                  </a:lnTo>
                  <a:lnTo>
                    <a:pt x="72997" y="5005971"/>
                  </a:lnTo>
                  <a:lnTo>
                    <a:pt x="56365" y="4963788"/>
                  </a:lnTo>
                  <a:lnTo>
                    <a:pt x="41761" y="4920627"/>
                  </a:lnTo>
                  <a:lnTo>
                    <a:pt x="29244" y="4876548"/>
                  </a:lnTo>
                  <a:lnTo>
                    <a:pt x="18871" y="4831607"/>
                  </a:lnTo>
                  <a:lnTo>
                    <a:pt x="10702" y="4785864"/>
                  </a:lnTo>
                  <a:lnTo>
                    <a:pt x="4795" y="4739376"/>
                  </a:lnTo>
                  <a:lnTo>
                    <a:pt x="1208" y="4692203"/>
                  </a:lnTo>
                  <a:lnTo>
                    <a:pt x="0" y="4644402"/>
                  </a:lnTo>
                  <a:lnTo>
                    <a:pt x="0" y="928897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38200" y="112788"/>
            <a:ext cx="10515600" cy="748685"/>
          </a:xfrm>
          <a:prstGeom prst="rect">
            <a:avLst/>
          </a:prstGeom>
        </p:spPr>
        <p:txBody>
          <a:bodyPr vert="horz" wrap="square" lIns="0" tIns="70884" rIns="0" bIns="0" rtlCol="0">
            <a:spAutoFit/>
          </a:bodyPr>
          <a:lstStyle/>
          <a:p>
            <a:pPr marL="3714750">
              <a:lnSpc>
                <a:spcPct val="100000"/>
              </a:lnSpc>
              <a:spcBef>
                <a:spcPts val="100"/>
              </a:spcBef>
            </a:pPr>
            <a:r>
              <a:rPr lang="en-IN" spc="95" dirty="0">
                <a:solidFill>
                  <a:srgbClr val="C00000"/>
                </a:solidFill>
              </a:rPr>
              <a:t>Training</a:t>
            </a:r>
            <a:r>
              <a:rPr lang="en-IN" spc="315" dirty="0">
                <a:solidFill>
                  <a:srgbClr val="C00000"/>
                </a:solidFill>
              </a:rPr>
              <a:t> </a:t>
            </a:r>
            <a:r>
              <a:rPr lang="en-IN" spc="70" dirty="0">
                <a:solidFill>
                  <a:srgbClr val="C00000"/>
                </a:solidFill>
              </a:rPr>
              <a:t>Set</a:t>
            </a:r>
            <a:endParaRPr spc="70" dirty="0">
              <a:solidFill>
                <a:srgbClr val="C00000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47440" y="940561"/>
            <a:ext cx="921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Husky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16326" y="1466964"/>
            <a:ext cx="10367645" cy="4895850"/>
            <a:chOff x="916326" y="1466964"/>
            <a:chExt cx="10367645" cy="489585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327" y="1466964"/>
              <a:ext cx="1782979" cy="11908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326" y="2705542"/>
              <a:ext cx="1782978" cy="11886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437" y="5110706"/>
              <a:ext cx="1780751" cy="11886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84846" y="5126068"/>
              <a:ext cx="1826080" cy="11909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83429" y="5213017"/>
              <a:ext cx="1737344" cy="10916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2073" y="5136103"/>
              <a:ext cx="1793632" cy="12261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77752" y="5091643"/>
              <a:ext cx="1806055" cy="122553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688539" y="3992552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5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22407" y="3992552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5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76726" y="3993243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5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84116" y="3992550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5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88692" y="3993837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0" dirty="0">
                <a:latin typeface="Cambria Math" panose="02040503050406030204"/>
                <a:cs typeface="Cambria Math" panose="02040503050406030204"/>
              </a:rPr>
              <a:t>⋮</a:t>
            </a:r>
            <a:endParaRPr sz="5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34894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8200">
              <a:lnSpc>
                <a:spcPct val="100000"/>
              </a:lnSpc>
              <a:spcBef>
                <a:spcPts val="100"/>
              </a:spcBef>
            </a:pPr>
            <a:r>
              <a:rPr lang="en-IN" sz="3600" spc="114" dirty="0"/>
              <a:t>Training</a:t>
            </a:r>
            <a:r>
              <a:rPr lang="en-IN" sz="3600" spc="360" dirty="0"/>
              <a:t> </a:t>
            </a:r>
            <a:r>
              <a:rPr lang="en-IN" sz="3600" spc="105" dirty="0"/>
              <a:t>Data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9719" y="2479721"/>
            <a:ext cx="1075401" cy="8065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043" y="3888812"/>
            <a:ext cx="1477817" cy="8115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1428" y="3888812"/>
            <a:ext cx="1217146" cy="8115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4535" y="1917782"/>
            <a:ext cx="4655185" cy="4291330"/>
          </a:xfrm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5"/>
              </a:spcBef>
              <a:tabLst>
                <a:tab pos="1700530" algn="l"/>
                <a:tab pos="3336290" algn="l"/>
              </a:tabLst>
            </a:pPr>
            <a:r>
              <a:rPr sz="8000" spc="-50" dirty="0">
                <a:latin typeface="Calibri" panose="020F0502020204030204"/>
                <a:cs typeface="Calibri" panose="020F0502020204030204"/>
              </a:rPr>
              <a:t>(</a:t>
            </a:r>
            <a:r>
              <a:rPr sz="8000" dirty="0">
                <a:latin typeface="Calibri" panose="020F0502020204030204"/>
                <a:cs typeface="Calibri" panose="020F0502020204030204"/>
              </a:rPr>
              <a:t>	</a:t>
            </a:r>
            <a:r>
              <a:rPr sz="8000" spc="-50" dirty="0">
                <a:latin typeface="Calibri" panose="020F0502020204030204"/>
                <a:cs typeface="Calibri" panose="020F0502020204030204"/>
              </a:rPr>
              <a:t>,</a:t>
            </a:r>
            <a:r>
              <a:rPr sz="8000" dirty="0">
                <a:latin typeface="Calibri" panose="020F0502020204030204"/>
                <a:cs typeface="Calibri" panose="020F0502020204030204"/>
              </a:rPr>
              <a:t>	,</a:t>
            </a:r>
            <a:r>
              <a:rPr sz="8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8000" spc="-25" dirty="0">
                <a:latin typeface="Calibri" panose="020F0502020204030204"/>
                <a:cs typeface="Calibri" panose="020F0502020204030204"/>
              </a:rPr>
              <a:t>1)</a:t>
            </a:r>
            <a:endParaRPr sz="8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  <a:tabLst>
                <a:tab pos="1700530" algn="l"/>
                <a:tab pos="3336290" algn="l"/>
              </a:tabLst>
            </a:pPr>
            <a:r>
              <a:rPr sz="8000" spc="-50" dirty="0">
                <a:latin typeface="Calibri" panose="020F0502020204030204"/>
                <a:cs typeface="Calibri" panose="020F0502020204030204"/>
              </a:rPr>
              <a:t>(</a:t>
            </a:r>
            <a:r>
              <a:rPr sz="8000" dirty="0">
                <a:latin typeface="Calibri" panose="020F0502020204030204"/>
                <a:cs typeface="Calibri" panose="020F0502020204030204"/>
              </a:rPr>
              <a:t>	</a:t>
            </a:r>
            <a:r>
              <a:rPr sz="8000" spc="-50" dirty="0">
                <a:latin typeface="Calibri" panose="020F0502020204030204"/>
                <a:cs typeface="Calibri" panose="020F0502020204030204"/>
              </a:rPr>
              <a:t>,</a:t>
            </a:r>
            <a:r>
              <a:rPr sz="8000" dirty="0">
                <a:latin typeface="Calibri" panose="020F0502020204030204"/>
                <a:cs typeface="Calibri" panose="020F0502020204030204"/>
              </a:rPr>
              <a:t>	,</a:t>
            </a:r>
            <a:r>
              <a:rPr sz="8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8000" spc="-25" dirty="0">
                <a:latin typeface="Calibri" panose="020F0502020204030204"/>
                <a:cs typeface="Calibri" panose="020F0502020204030204"/>
              </a:rPr>
              <a:t>1)</a:t>
            </a:r>
            <a:endParaRPr sz="8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  <a:tabLst>
                <a:tab pos="1700530" algn="l"/>
                <a:tab pos="3336290" algn="l"/>
              </a:tabLst>
            </a:pPr>
            <a:r>
              <a:rPr sz="8000" spc="-50" dirty="0">
                <a:latin typeface="Calibri" panose="020F0502020204030204"/>
                <a:cs typeface="Calibri" panose="020F0502020204030204"/>
              </a:rPr>
              <a:t>(</a:t>
            </a:r>
            <a:r>
              <a:rPr sz="8000" dirty="0">
                <a:latin typeface="Calibri" panose="020F0502020204030204"/>
                <a:cs typeface="Calibri" panose="020F0502020204030204"/>
              </a:rPr>
              <a:t>	</a:t>
            </a:r>
            <a:r>
              <a:rPr sz="8000" spc="-50" dirty="0">
                <a:latin typeface="Calibri" panose="020F0502020204030204"/>
                <a:cs typeface="Calibri" panose="020F0502020204030204"/>
              </a:rPr>
              <a:t>,</a:t>
            </a:r>
            <a:r>
              <a:rPr sz="8000" dirty="0">
                <a:latin typeface="Calibri" panose="020F0502020204030204"/>
                <a:cs typeface="Calibri" panose="020F0502020204030204"/>
              </a:rPr>
              <a:t>	,</a:t>
            </a:r>
            <a:r>
              <a:rPr sz="8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8000" spc="-25" dirty="0">
                <a:latin typeface="Calibri" panose="020F0502020204030204"/>
                <a:cs typeface="Calibri" panose="020F0502020204030204"/>
              </a:rPr>
              <a:t>1)</a:t>
            </a:r>
            <a:endParaRPr sz="8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06117" y="5348161"/>
            <a:ext cx="1260438" cy="7839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6879" y="5331533"/>
            <a:ext cx="1225875" cy="817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36228" y="2557946"/>
            <a:ext cx="1192439" cy="79495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47356" y="2557946"/>
            <a:ext cx="1217422" cy="80620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21994" y="3893792"/>
            <a:ext cx="1226576" cy="81725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sz="half" idx="3"/>
          </p:nvPr>
        </p:nvSpPr>
        <p:spPr>
          <a:xfrm>
            <a:off x="6746072" y="2073533"/>
            <a:ext cx="4755359" cy="4135754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1700530" algn="l"/>
                <a:tab pos="3336290" algn="l"/>
              </a:tabLst>
            </a:pPr>
            <a:r>
              <a:rPr spc="-50" dirty="0"/>
              <a:t>(</a:t>
            </a:r>
            <a:r>
              <a:rPr dirty="0"/>
              <a:t>	</a:t>
            </a:r>
            <a:r>
              <a:rPr spc="-50" dirty="0"/>
              <a:t>,</a:t>
            </a:r>
            <a:r>
              <a:rPr dirty="0"/>
              <a:t>	,</a:t>
            </a:r>
            <a:r>
              <a:rPr spc="-15" dirty="0"/>
              <a:t> </a:t>
            </a:r>
            <a:r>
              <a:rPr spc="-25" dirty="0"/>
              <a:t>0)</a:t>
            </a:r>
          </a:p>
          <a:p>
            <a:pPr marL="12700">
              <a:lnSpc>
                <a:spcPct val="100000"/>
              </a:lnSpc>
              <a:spcBef>
                <a:spcPts val="920"/>
              </a:spcBef>
              <a:tabLst>
                <a:tab pos="1700530" algn="l"/>
                <a:tab pos="3336290" algn="l"/>
              </a:tabLst>
            </a:pPr>
            <a:r>
              <a:rPr spc="-50" dirty="0"/>
              <a:t>(</a:t>
            </a:r>
            <a:r>
              <a:rPr dirty="0"/>
              <a:t>	</a:t>
            </a:r>
            <a:r>
              <a:rPr spc="-50" dirty="0"/>
              <a:t>,</a:t>
            </a:r>
            <a:r>
              <a:rPr dirty="0"/>
              <a:t>	,</a:t>
            </a:r>
            <a:r>
              <a:rPr spc="-15" dirty="0"/>
              <a:t> </a:t>
            </a:r>
            <a:r>
              <a:rPr spc="-25" dirty="0"/>
              <a:t>0)</a:t>
            </a:r>
          </a:p>
          <a:p>
            <a:pPr marL="12700">
              <a:lnSpc>
                <a:spcPct val="100000"/>
              </a:lnSpc>
              <a:spcBef>
                <a:spcPts val="1720"/>
              </a:spcBef>
              <a:tabLst>
                <a:tab pos="1700530" algn="l"/>
                <a:tab pos="3336290" algn="l"/>
              </a:tabLst>
            </a:pPr>
            <a:r>
              <a:rPr spc="-50" dirty="0"/>
              <a:t>(</a:t>
            </a:r>
            <a:r>
              <a:rPr dirty="0"/>
              <a:t>	</a:t>
            </a:r>
            <a:r>
              <a:rPr spc="-50" dirty="0"/>
              <a:t>,</a:t>
            </a:r>
            <a:r>
              <a:rPr dirty="0"/>
              <a:t>	,</a:t>
            </a:r>
            <a:r>
              <a:rPr spc="-15" dirty="0"/>
              <a:t> </a:t>
            </a:r>
            <a:r>
              <a:rPr spc="-25" dirty="0"/>
              <a:t>0)</a:t>
            </a: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27533" y="5365008"/>
            <a:ext cx="1209829" cy="73960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9495" y="5366786"/>
            <a:ext cx="1183350" cy="73604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85795" y="1135240"/>
            <a:ext cx="4914900" cy="88582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1466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55"/>
              </a:spcBef>
            </a:pPr>
            <a:r>
              <a:rPr sz="3200" b="1" spc="11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Positive</a:t>
            </a:r>
            <a:r>
              <a:rPr sz="3200" b="1" spc="31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12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Samples</a:t>
            </a:r>
            <a:endParaRPr sz="32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6072" y="1158147"/>
            <a:ext cx="4914900" cy="88582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1466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55"/>
              </a:spcBef>
            </a:pPr>
            <a:r>
              <a:rPr sz="3200" b="1" spc="15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Negative</a:t>
            </a:r>
            <a:r>
              <a:rPr sz="3200" b="1" spc="32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12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Samples</a:t>
            </a:r>
            <a:endParaRPr sz="3200">
              <a:latin typeface="Cambria" panose="02040503050406030204"/>
              <a:cs typeface="Cambria" panose="0204050305040603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96273" y="2479721"/>
            <a:ext cx="1187085" cy="79071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47356" y="3886309"/>
            <a:ext cx="1226577" cy="81771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600" y="2590800"/>
            <a:ext cx="1473200" cy="1574800"/>
            <a:chOff x="7721600" y="2590800"/>
            <a:chExt cx="1473200" cy="1574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1600" y="2590800"/>
              <a:ext cx="1473200" cy="1574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34853" y="3278474"/>
              <a:ext cx="664845" cy="764540"/>
            </a:xfrm>
            <a:custGeom>
              <a:avLst/>
              <a:gdLst/>
              <a:ahLst/>
              <a:cxnLst/>
              <a:rect l="l" t="t" r="r" b="b"/>
              <a:pathLst>
                <a:path w="664845" h="764539">
                  <a:moveTo>
                    <a:pt x="664368" y="0"/>
                  </a:moveTo>
                  <a:lnTo>
                    <a:pt x="0" y="0"/>
                  </a:lnTo>
                  <a:lnTo>
                    <a:pt x="0" y="764380"/>
                  </a:lnTo>
                  <a:lnTo>
                    <a:pt x="664368" y="764380"/>
                  </a:lnTo>
                  <a:lnTo>
                    <a:pt x="66436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99222" y="2599818"/>
              <a:ext cx="678815" cy="1443355"/>
            </a:xfrm>
            <a:custGeom>
              <a:avLst/>
              <a:gdLst/>
              <a:ahLst/>
              <a:cxnLst/>
              <a:rect l="l" t="t" r="r" b="b"/>
              <a:pathLst>
                <a:path w="678815" h="1443354">
                  <a:moveTo>
                    <a:pt x="678656" y="0"/>
                  </a:moveTo>
                  <a:lnTo>
                    <a:pt x="0" y="678656"/>
                  </a:lnTo>
                  <a:lnTo>
                    <a:pt x="0" y="1443036"/>
                  </a:lnTo>
                  <a:lnTo>
                    <a:pt x="678656" y="764379"/>
                  </a:lnTo>
                  <a:lnTo>
                    <a:pt x="678656" y="0"/>
                  </a:lnTo>
                  <a:close/>
                </a:path>
              </a:pathLst>
            </a:custGeom>
            <a:solidFill>
              <a:srgbClr val="497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34853" y="2599818"/>
              <a:ext cx="1343025" cy="678815"/>
            </a:xfrm>
            <a:custGeom>
              <a:avLst/>
              <a:gdLst/>
              <a:ahLst/>
              <a:cxnLst/>
              <a:rect l="l" t="t" r="r" b="b"/>
              <a:pathLst>
                <a:path w="1343025" h="678814">
                  <a:moveTo>
                    <a:pt x="1343025" y="0"/>
                  </a:moveTo>
                  <a:lnTo>
                    <a:pt x="678657" y="0"/>
                  </a:lnTo>
                  <a:lnTo>
                    <a:pt x="0" y="678656"/>
                  </a:lnTo>
                  <a:lnTo>
                    <a:pt x="664368" y="678656"/>
                  </a:lnTo>
                  <a:lnTo>
                    <a:pt x="1343025" y="0"/>
                  </a:lnTo>
                  <a:close/>
                </a:path>
              </a:pathLst>
            </a:custGeom>
            <a:solidFill>
              <a:srgbClr val="7BA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8200" y="262713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8325">
              <a:lnSpc>
                <a:spcPct val="100000"/>
              </a:lnSpc>
              <a:spcBef>
                <a:spcPts val="100"/>
              </a:spcBef>
            </a:pPr>
            <a:r>
              <a:rPr lang="en-IN" sz="3600" spc="405" dirty="0"/>
              <a:t>CNN</a:t>
            </a:r>
            <a:r>
              <a:rPr lang="en-IN" sz="3600" spc="335" dirty="0"/>
              <a:t> </a:t>
            </a:r>
            <a:r>
              <a:rPr lang="en-IN" sz="3600" spc="160" dirty="0"/>
              <a:t>for</a:t>
            </a:r>
            <a:r>
              <a:rPr lang="en-IN" sz="3600" spc="335" dirty="0"/>
              <a:t> </a:t>
            </a:r>
            <a:r>
              <a:rPr lang="en-IN" sz="3600" spc="90" dirty="0"/>
              <a:t>Feature</a:t>
            </a:r>
            <a:r>
              <a:rPr lang="en-IN" sz="3600" spc="335" dirty="0"/>
              <a:t> </a:t>
            </a:r>
            <a:r>
              <a:rPr lang="en-IN" sz="3600" spc="105" dirty="0"/>
              <a:t>Extraction</a:t>
            </a:r>
            <a:endParaRPr sz="360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820" y="2599819"/>
            <a:ext cx="2020637" cy="151547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394200" y="2590800"/>
            <a:ext cx="3175000" cy="1574800"/>
            <a:chOff x="4394200" y="2590800"/>
            <a:chExt cx="3175000" cy="15748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4200" y="2590800"/>
              <a:ext cx="1765300" cy="1574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99860" y="2914529"/>
              <a:ext cx="1321435" cy="1128395"/>
            </a:xfrm>
            <a:custGeom>
              <a:avLst/>
              <a:gdLst/>
              <a:ahLst/>
              <a:cxnLst/>
              <a:rect l="l" t="t" r="r" b="b"/>
              <a:pathLst>
                <a:path w="1321435" h="1128395">
                  <a:moveTo>
                    <a:pt x="1321440" y="0"/>
                  </a:moveTo>
                  <a:lnTo>
                    <a:pt x="0" y="0"/>
                  </a:lnTo>
                  <a:lnTo>
                    <a:pt x="0" y="1128324"/>
                  </a:lnTo>
                  <a:lnTo>
                    <a:pt x="1321440" y="1128324"/>
                  </a:lnTo>
                  <a:lnTo>
                    <a:pt x="132144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21299" y="2599818"/>
              <a:ext cx="314960" cy="1443355"/>
            </a:xfrm>
            <a:custGeom>
              <a:avLst/>
              <a:gdLst/>
              <a:ahLst/>
              <a:cxnLst/>
              <a:rect l="l" t="t" r="r" b="b"/>
              <a:pathLst>
                <a:path w="314960" h="1443354">
                  <a:moveTo>
                    <a:pt x="314712" y="0"/>
                  </a:moveTo>
                  <a:lnTo>
                    <a:pt x="0" y="314712"/>
                  </a:lnTo>
                  <a:lnTo>
                    <a:pt x="0" y="1443036"/>
                  </a:lnTo>
                  <a:lnTo>
                    <a:pt x="314712" y="1128323"/>
                  </a:lnTo>
                  <a:lnTo>
                    <a:pt x="314712" y="0"/>
                  </a:lnTo>
                  <a:close/>
                </a:path>
              </a:pathLst>
            </a:custGeom>
            <a:solidFill>
              <a:srgbClr val="497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99860" y="2599818"/>
              <a:ext cx="1636395" cy="314960"/>
            </a:xfrm>
            <a:custGeom>
              <a:avLst/>
              <a:gdLst/>
              <a:ahLst/>
              <a:cxnLst/>
              <a:rect l="l" t="t" r="r" b="b"/>
              <a:pathLst>
                <a:path w="1636395" h="314960">
                  <a:moveTo>
                    <a:pt x="1636151" y="0"/>
                  </a:moveTo>
                  <a:lnTo>
                    <a:pt x="314712" y="0"/>
                  </a:lnTo>
                  <a:lnTo>
                    <a:pt x="0" y="314712"/>
                  </a:lnTo>
                  <a:lnTo>
                    <a:pt x="1321438" y="314712"/>
                  </a:lnTo>
                  <a:lnTo>
                    <a:pt x="1636151" y="0"/>
                  </a:lnTo>
                  <a:close/>
                </a:path>
              </a:pathLst>
            </a:custGeom>
            <a:solidFill>
              <a:srgbClr val="7BA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7600" y="3187700"/>
              <a:ext cx="1371600" cy="393700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0771423" y="2085713"/>
            <a:ext cx="128905" cy="2228850"/>
          </a:xfrm>
          <a:custGeom>
            <a:avLst/>
            <a:gdLst/>
            <a:ahLst/>
            <a:cxnLst/>
            <a:rect l="l" t="t" r="r" b="b"/>
            <a:pathLst>
              <a:path w="128904" h="2228850">
                <a:moveTo>
                  <a:pt x="128575" y="0"/>
                </a:moveTo>
                <a:lnTo>
                  <a:pt x="0" y="0"/>
                </a:lnTo>
                <a:lnTo>
                  <a:pt x="0" y="2228353"/>
                </a:lnTo>
                <a:lnTo>
                  <a:pt x="128575" y="2228353"/>
                </a:lnTo>
                <a:lnTo>
                  <a:pt x="128575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84608" y="4634865"/>
            <a:ext cx="599440" cy="471170"/>
          </a:xfrm>
          <a:custGeom>
            <a:avLst/>
            <a:gdLst/>
            <a:ahLst/>
            <a:cxnLst/>
            <a:rect l="l" t="t" r="r" b="b"/>
            <a:pathLst>
              <a:path w="599440" h="471170">
                <a:moveTo>
                  <a:pt x="448994" y="0"/>
                </a:moveTo>
                <a:lnTo>
                  <a:pt x="442297" y="19100"/>
                </a:lnTo>
                <a:lnTo>
                  <a:pt x="469535" y="30921"/>
                </a:lnTo>
                <a:lnTo>
                  <a:pt x="492960" y="47284"/>
                </a:lnTo>
                <a:lnTo>
                  <a:pt x="528369" y="93638"/>
                </a:lnTo>
                <a:lnTo>
                  <a:pt x="549205" y="156177"/>
                </a:lnTo>
                <a:lnTo>
                  <a:pt x="556150" y="232916"/>
                </a:lnTo>
                <a:lnTo>
                  <a:pt x="554406" y="274418"/>
                </a:lnTo>
                <a:lnTo>
                  <a:pt x="540453" y="345979"/>
                </a:lnTo>
                <a:lnTo>
                  <a:pt x="512455" y="401867"/>
                </a:lnTo>
                <a:lnTo>
                  <a:pt x="469853" y="439570"/>
                </a:lnTo>
                <a:lnTo>
                  <a:pt x="443040" y="451445"/>
                </a:lnTo>
                <a:lnTo>
                  <a:pt x="448994" y="470545"/>
                </a:lnTo>
                <a:lnTo>
                  <a:pt x="513176" y="440438"/>
                </a:lnTo>
                <a:lnTo>
                  <a:pt x="560367" y="388317"/>
                </a:lnTo>
                <a:lnTo>
                  <a:pt x="589389" y="318523"/>
                </a:lnTo>
                <a:lnTo>
                  <a:pt x="596644" y="278626"/>
                </a:lnTo>
                <a:lnTo>
                  <a:pt x="599062" y="235397"/>
                </a:lnTo>
                <a:lnTo>
                  <a:pt x="596636" y="192260"/>
                </a:lnTo>
                <a:lnTo>
                  <a:pt x="589357" y="152394"/>
                </a:lnTo>
                <a:lnTo>
                  <a:pt x="577227" y="115799"/>
                </a:lnTo>
                <a:lnTo>
                  <a:pt x="538733" y="53555"/>
                </a:lnTo>
                <a:lnTo>
                  <a:pt x="483108" y="12317"/>
                </a:lnTo>
                <a:lnTo>
                  <a:pt x="448994" y="0"/>
                </a:lnTo>
                <a:close/>
              </a:path>
              <a:path w="599440" h="471170">
                <a:moveTo>
                  <a:pt x="150068" y="0"/>
                </a:moveTo>
                <a:lnTo>
                  <a:pt x="86041" y="30169"/>
                </a:lnTo>
                <a:lnTo>
                  <a:pt x="38818" y="82476"/>
                </a:lnTo>
                <a:lnTo>
                  <a:pt x="9704" y="152394"/>
                </a:lnTo>
                <a:lnTo>
                  <a:pt x="2426" y="192260"/>
                </a:lnTo>
                <a:lnTo>
                  <a:pt x="0" y="235397"/>
                </a:lnTo>
                <a:lnTo>
                  <a:pt x="2418" y="278626"/>
                </a:lnTo>
                <a:lnTo>
                  <a:pt x="9673" y="318523"/>
                </a:lnTo>
                <a:lnTo>
                  <a:pt x="21766" y="355087"/>
                </a:lnTo>
                <a:lnTo>
                  <a:pt x="60166" y="417129"/>
                </a:lnTo>
                <a:lnTo>
                  <a:pt x="115853" y="458243"/>
                </a:lnTo>
                <a:lnTo>
                  <a:pt x="150068" y="470545"/>
                </a:lnTo>
                <a:lnTo>
                  <a:pt x="156020" y="451445"/>
                </a:lnTo>
                <a:lnTo>
                  <a:pt x="129208" y="439570"/>
                </a:lnTo>
                <a:lnTo>
                  <a:pt x="106070" y="423044"/>
                </a:lnTo>
                <a:lnTo>
                  <a:pt x="70817" y="376039"/>
                </a:lnTo>
                <a:lnTo>
                  <a:pt x="49888" y="312105"/>
                </a:lnTo>
                <a:lnTo>
                  <a:pt x="42912" y="232916"/>
                </a:lnTo>
                <a:lnTo>
                  <a:pt x="44656" y="192772"/>
                </a:lnTo>
                <a:lnTo>
                  <a:pt x="58608" y="123133"/>
                </a:lnTo>
                <a:lnTo>
                  <a:pt x="86653" y="68190"/>
                </a:lnTo>
                <a:lnTo>
                  <a:pt x="129627" y="30921"/>
                </a:lnTo>
                <a:lnTo>
                  <a:pt x="156764" y="19100"/>
                </a:lnTo>
                <a:lnTo>
                  <a:pt x="15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16122" y="4494500"/>
            <a:ext cx="7143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</a:tabLst>
            </a:pPr>
            <a:r>
              <a:rPr sz="40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4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4000" spc="-50" dirty="0">
                <a:latin typeface="Cambria Math" panose="02040503050406030204"/>
                <a:cs typeface="Cambria Math" panose="02040503050406030204"/>
              </a:rPr>
              <a:t>𝐱</a:t>
            </a:r>
            <a:endParaRPr sz="40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7500" y="3200400"/>
            <a:ext cx="1371600" cy="3937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45600" y="3149600"/>
            <a:ext cx="1358900" cy="3937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231033" y="2497644"/>
            <a:ext cx="787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Conv, </a:t>
            </a:r>
            <a:r>
              <a:rPr sz="2000" b="1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Pool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67702" y="2843621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Flatten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11940" y="4494499"/>
            <a:ext cx="2927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latin typeface="Cambria Math" panose="02040503050406030204"/>
                <a:cs typeface="Cambria Math" panose="02040503050406030204"/>
              </a:rPr>
              <a:t>𝐱</a:t>
            </a:r>
            <a:endParaRPr sz="4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4382" y="2482278"/>
            <a:ext cx="787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Conv, </a:t>
            </a:r>
            <a:r>
              <a:rPr sz="2000" b="1" spc="-2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Pool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252880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lang="en-IN" sz="3600" spc="114" dirty="0"/>
              <a:t>Training</a:t>
            </a:r>
            <a:r>
              <a:rPr lang="en-IN" sz="3600" spc="355" dirty="0"/>
              <a:t> </a:t>
            </a:r>
            <a:r>
              <a:rPr lang="en-IN" sz="3600" spc="125" dirty="0"/>
              <a:t>Siamese</a:t>
            </a:r>
            <a:r>
              <a:rPr lang="en-IN" sz="3600" spc="360" dirty="0"/>
              <a:t> </a:t>
            </a:r>
            <a:r>
              <a:rPr lang="en-IN" sz="3600" spc="155" dirty="0"/>
              <a:t>Network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90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7720" y="5473393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92209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lang="en-IN" sz="3600" spc="114" dirty="0"/>
              <a:t>Training</a:t>
            </a:r>
            <a:r>
              <a:rPr lang="en-IN" sz="3600" spc="355" dirty="0"/>
              <a:t> </a:t>
            </a:r>
            <a:r>
              <a:rPr lang="en-IN" sz="3600" spc="125" dirty="0"/>
              <a:t>Siamese</a:t>
            </a:r>
            <a:r>
              <a:rPr lang="en-IN" sz="3600" spc="360" dirty="0"/>
              <a:t> </a:t>
            </a:r>
            <a:r>
              <a:rPr lang="en-IN" sz="3600" spc="155" dirty="0"/>
              <a:t>Network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120974" y="1708580"/>
            <a:ext cx="2113915" cy="4457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2935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 dirty="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3200" dirty="0">
              <a:latin typeface="Cambria Math" panose="02040503050406030204"/>
              <a:cs typeface="Cambria Math" panose="02040503050406030204"/>
            </a:endParaRPr>
          </a:p>
          <a:p>
            <a:pPr marL="76200">
              <a:lnSpc>
                <a:spcPct val="100000"/>
              </a:lnSpc>
            </a:pPr>
            <a:r>
              <a:rPr sz="4000" spc="90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2515"/>
              </a:spcBef>
            </a:pPr>
            <a:endParaRPr sz="4000" dirty="0">
              <a:latin typeface="Cambria Math" panose="02040503050406030204"/>
              <a:cs typeface="Cambria Math" panose="02040503050406030204"/>
            </a:endParaRPr>
          </a:p>
          <a:p>
            <a:pPr marL="1892935">
              <a:lnSpc>
                <a:spcPct val="100000"/>
              </a:lnSpc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 dirty="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1810"/>
              </a:spcBef>
            </a:pPr>
            <a:endParaRPr sz="3200" dirty="0">
              <a:latin typeface="Cambria Math" panose="02040503050406030204"/>
              <a:cs typeface="Cambria Math" panose="02040503050406030204"/>
            </a:endParaRPr>
          </a:p>
          <a:p>
            <a:pPr marL="64770">
              <a:lnSpc>
                <a:spcPct val="100000"/>
              </a:lnSpc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F8737-3B70-442E-B13B-B6A4BE4D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91" y="0"/>
            <a:ext cx="7430838" cy="68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324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33217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lang="en-IN" sz="3600" spc="114" dirty="0"/>
              <a:t>Training</a:t>
            </a:r>
            <a:r>
              <a:rPr lang="en-IN" sz="3600" spc="355" dirty="0"/>
              <a:t> </a:t>
            </a:r>
            <a:r>
              <a:rPr lang="en-IN" sz="3600" spc="125" dirty="0"/>
              <a:t>Siamese</a:t>
            </a:r>
            <a:r>
              <a:rPr lang="en-IN" sz="3600" spc="360" dirty="0"/>
              <a:t> </a:t>
            </a:r>
            <a:r>
              <a:rPr lang="en-IN" sz="3600" spc="155" dirty="0"/>
              <a:t>Network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90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7720" y="5473393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66696" y="3156837"/>
            <a:ext cx="672465" cy="376555"/>
          </a:xfrm>
          <a:custGeom>
            <a:avLst/>
            <a:gdLst/>
            <a:ahLst/>
            <a:cxnLst/>
            <a:rect l="l" t="t" r="r" b="b"/>
            <a:pathLst>
              <a:path w="672464" h="376554">
                <a:moveTo>
                  <a:pt x="551981" y="0"/>
                </a:moveTo>
                <a:lnTo>
                  <a:pt x="546624" y="15279"/>
                </a:lnTo>
                <a:lnTo>
                  <a:pt x="568415" y="24736"/>
                </a:lnTo>
                <a:lnTo>
                  <a:pt x="587155" y="37826"/>
                </a:lnTo>
                <a:lnTo>
                  <a:pt x="615481" y="74909"/>
                </a:lnTo>
                <a:lnTo>
                  <a:pt x="632150" y="124941"/>
                </a:lnTo>
                <a:lnTo>
                  <a:pt x="637706" y="186333"/>
                </a:lnTo>
                <a:lnTo>
                  <a:pt x="636311" y="219533"/>
                </a:lnTo>
                <a:lnTo>
                  <a:pt x="625149" y="276783"/>
                </a:lnTo>
                <a:lnTo>
                  <a:pt x="602750" y="321493"/>
                </a:lnTo>
                <a:lnTo>
                  <a:pt x="568668" y="351655"/>
                </a:lnTo>
                <a:lnTo>
                  <a:pt x="547218" y="361156"/>
                </a:lnTo>
                <a:lnTo>
                  <a:pt x="551981" y="376435"/>
                </a:lnTo>
                <a:lnTo>
                  <a:pt x="603327" y="352350"/>
                </a:lnTo>
                <a:lnTo>
                  <a:pt x="641080" y="310653"/>
                </a:lnTo>
                <a:lnTo>
                  <a:pt x="664297" y="254818"/>
                </a:lnTo>
                <a:lnTo>
                  <a:pt x="672037" y="188316"/>
                </a:lnTo>
                <a:lnTo>
                  <a:pt x="670095" y="153807"/>
                </a:lnTo>
                <a:lnTo>
                  <a:pt x="654567" y="92639"/>
                </a:lnTo>
                <a:lnTo>
                  <a:pt x="623772" y="42844"/>
                </a:lnTo>
                <a:lnTo>
                  <a:pt x="579272" y="9853"/>
                </a:lnTo>
                <a:lnTo>
                  <a:pt x="551981" y="0"/>
                </a:lnTo>
                <a:close/>
              </a:path>
              <a:path w="672464" h="376554">
                <a:moveTo>
                  <a:pt x="120054" y="0"/>
                </a:moveTo>
                <a:lnTo>
                  <a:pt x="68833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7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65816" y="3042005"/>
            <a:ext cx="1758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79120" algn="l"/>
                <a:tab pos="1333500" algn="l"/>
              </a:tabLst>
            </a:pPr>
            <a:r>
              <a:rPr sz="32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r>
              <a:rPr sz="3450" baseline="-16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3200" spc="1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60" dirty="0">
                <a:latin typeface="Cambria Math" panose="02040503050406030204"/>
                <a:cs typeface="Cambria Math" panose="02040503050406030204"/>
              </a:rPr>
              <a:t>𝐱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73841" y="5748043"/>
            <a:ext cx="681990" cy="376555"/>
          </a:xfrm>
          <a:custGeom>
            <a:avLst/>
            <a:gdLst/>
            <a:ahLst/>
            <a:cxnLst/>
            <a:rect l="l" t="t" r="r" b="b"/>
            <a:pathLst>
              <a:path w="681989" h="376554">
                <a:moveTo>
                  <a:pt x="561379" y="0"/>
                </a:moveTo>
                <a:lnTo>
                  <a:pt x="556021" y="15279"/>
                </a:lnTo>
                <a:lnTo>
                  <a:pt x="577812" y="24736"/>
                </a:lnTo>
                <a:lnTo>
                  <a:pt x="596552" y="37827"/>
                </a:lnTo>
                <a:lnTo>
                  <a:pt x="624879" y="74910"/>
                </a:lnTo>
                <a:lnTo>
                  <a:pt x="641548" y="124941"/>
                </a:lnTo>
                <a:lnTo>
                  <a:pt x="647104" y="186332"/>
                </a:lnTo>
                <a:lnTo>
                  <a:pt x="645709" y="219533"/>
                </a:lnTo>
                <a:lnTo>
                  <a:pt x="634547" y="276783"/>
                </a:lnTo>
                <a:lnTo>
                  <a:pt x="612148" y="321493"/>
                </a:lnTo>
                <a:lnTo>
                  <a:pt x="578066" y="351656"/>
                </a:lnTo>
                <a:lnTo>
                  <a:pt x="556616" y="361156"/>
                </a:lnTo>
                <a:lnTo>
                  <a:pt x="561379" y="376436"/>
                </a:lnTo>
                <a:lnTo>
                  <a:pt x="612724" y="352350"/>
                </a:lnTo>
                <a:lnTo>
                  <a:pt x="650477" y="310653"/>
                </a:lnTo>
                <a:lnTo>
                  <a:pt x="673694" y="254818"/>
                </a:lnTo>
                <a:lnTo>
                  <a:pt x="681433" y="188317"/>
                </a:lnTo>
                <a:lnTo>
                  <a:pt x="679492" y="153807"/>
                </a:lnTo>
                <a:lnTo>
                  <a:pt x="663965" y="92639"/>
                </a:lnTo>
                <a:lnTo>
                  <a:pt x="633170" y="42843"/>
                </a:lnTo>
                <a:lnTo>
                  <a:pt x="588670" y="9853"/>
                </a:lnTo>
                <a:lnTo>
                  <a:pt x="561379" y="0"/>
                </a:lnTo>
                <a:close/>
              </a:path>
              <a:path w="681989" h="376554">
                <a:moveTo>
                  <a:pt x="120054" y="0"/>
                </a:moveTo>
                <a:lnTo>
                  <a:pt x="68833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7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6"/>
                </a:lnTo>
                <a:lnTo>
                  <a:pt x="124816" y="361156"/>
                </a:lnTo>
                <a:lnTo>
                  <a:pt x="103367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2"/>
                </a:lnTo>
                <a:lnTo>
                  <a:pt x="35724" y="154216"/>
                </a:lnTo>
                <a:lnTo>
                  <a:pt x="46887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63563" y="5633211"/>
            <a:ext cx="1778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88010" algn="l"/>
                <a:tab pos="1343025" algn="l"/>
              </a:tabLst>
            </a:pPr>
            <a:r>
              <a:rPr sz="3200" spc="-40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r>
              <a:rPr sz="3450" baseline="-16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3200" spc="1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-350" dirty="0">
                <a:latin typeface="Cambria Math" panose="02040503050406030204"/>
                <a:cs typeface="Cambria Math" panose="02040503050406030204"/>
              </a:rPr>
              <a:t>𝐱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292209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lang="en-IN" sz="3600" spc="114" dirty="0"/>
              <a:t>Training</a:t>
            </a:r>
            <a:r>
              <a:rPr lang="en-IN" sz="3600" spc="355" dirty="0"/>
              <a:t> </a:t>
            </a:r>
            <a:r>
              <a:rPr lang="en-IN" sz="3600" spc="125" dirty="0"/>
              <a:t>Siamese</a:t>
            </a:r>
            <a:r>
              <a:rPr lang="en-IN" sz="3600" spc="360" dirty="0"/>
              <a:t> </a:t>
            </a:r>
            <a:r>
              <a:rPr lang="en-IN" sz="3600" spc="155" dirty="0"/>
              <a:t>Network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90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7720" y="5473393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65816" y="3042005"/>
            <a:ext cx="485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26585" y="4591691"/>
            <a:ext cx="31115" cy="369570"/>
          </a:xfrm>
          <a:custGeom>
            <a:avLst/>
            <a:gdLst/>
            <a:ahLst/>
            <a:cxnLst/>
            <a:rect l="l" t="t" r="r" b="b"/>
            <a:pathLst>
              <a:path w="31115" h="369570">
                <a:moveTo>
                  <a:pt x="30560" y="0"/>
                </a:moveTo>
                <a:lnTo>
                  <a:pt x="0" y="0"/>
                </a:lnTo>
                <a:lnTo>
                  <a:pt x="0" y="369293"/>
                </a:lnTo>
                <a:lnTo>
                  <a:pt x="30560" y="369293"/>
                </a:lnTo>
                <a:lnTo>
                  <a:pt x="30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10428" y="4473319"/>
            <a:ext cx="22644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95350" algn="l"/>
              </a:tabLst>
            </a:pPr>
            <a:r>
              <a:rPr sz="3200" dirty="0">
                <a:solidFill>
                  <a:srgbClr val="7030A0"/>
                </a:solidFill>
                <a:latin typeface="Cambria Math" panose="02040503050406030204"/>
                <a:cs typeface="Cambria Math" panose="02040503050406030204"/>
              </a:rPr>
              <a:t>𝐳</a:t>
            </a:r>
            <a:r>
              <a:rPr sz="3200" spc="175" dirty="0">
                <a:solidFill>
                  <a:srgbClr val="7030A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lang="en-IN" sz="3200" spc="-50" dirty="0">
                <a:latin typeface="Cambria Math" panose="02040503050406030204"/>
                <a:cs typeface="Cambria Math" panose="02040503050406030204"/>
              </a:rPr>
              <a:t>  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r>
              <a:rPr sz="3450" spc="600" baseline="-16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3200" spc="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40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r>
              <a:rPr lang="en-IN" sz="3200" spc="-40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lang="en-IN" sz="3200" spc="-405" dirty="0">
                <a:latin typeface="Cambria Math" panose="02040503050406030204"/>
                <a:cs typeface="Cambria Math" panose="02040503050406030204"/>
              </a:rPr>
              <a:t>| 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63563" y="5633211"/>
            <a:ext cx="494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40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Training</a:t>
            </a:r>
            <a:r>
              <a:rPr sz="3600" spc="355" dirty="0"/>
              <a:t> </a:t>
            </a:r>
            <a:r>
              <a:rPr sz="3600" spc="125" dirty="0"/>
              <a:t>Siamese</a:t>
            </a:r>
            <a:r>
              <a:rPr sz="3600" spc="360" dirty="0"/>
              <a:t> </a:t>
            </a:r>
            <a:r>
              <a:rPr sz="3600" spc="155" dirty="0"/>
              <a:t>Network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90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7720" y="5473393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65816" y="3042005"/>
            <a:ext cx="485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7030A0"/>
                </a:solidFill>
                <a:latin typeface="Cambria Math" panose="02040503050406030204"/>
                <a:cs typeface="Cambria Math" panose="02040503050406030204"/>
              </a:rPr>
              <a:t>𝐳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63563" y="5633211"/>
            <a:ext cx="494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40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Dense Layers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52415" y="35283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11890" y="3553555"/>
            <a:ext cx="239843" cy="23540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Training</a:t>
            </a:r>
            <a:r>
              <a:rPr sz="3600" spc="355" dirty="0"/>
              <a:t> </a:t>
            </a:r>
            <a:r>
              <a:rPr sz="3600" spc="125" dirty="0"/>
              <a:t>Siamese</a:t>
            </a:r>
            <a:r>
              <a:rPr sz="3600" spc="360" dirty="0"/>
              <a:t> </a:t>
            </a:r>
            <a:r>
              <a:rPr sz="3600" spc="155" dirty="0"/>
              <a:t>Network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90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7720" y="5473393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91216" y="3042005"/>
            <a:ext cx="274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7030A0"/>
                </a:solidFill>
                <a:latin typeface="Cambria Math" panose="02040503050406030204"/>
                <a:cs typeface="Cambria Math" panose="02040503050406030204"/>
              </a:rPr>
              <a:t>𝐳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3563" y="5633211"/>
            <a:ext cx="494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40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Dense Layers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5787" y="3325750"/>
            <a:ext cx="1066305" cy="69399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52415" y="35283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39955" y="4093079"/>
            <a:ext cx="927735" cy="282575"/>
          </a:xfrm>
          <a:custGeom>
            <a:avLst/>
            <a:gdLst/>
            <a:ahLst/>
            <a:cxnLst/>
            <a:rect l="l" t="t" r="r" b="b"/>
            <a:pathLst>
              <a:path w="927734" h="282575">
                <a:moveTo>
                  <a:pt x="837468" y="0"/>
                </a:moveTo>
                <a:lnTo>
                  <a:pt x="833450" y="11459"/>
                </a:lnTo>
                <a:lnTo>
                  <a:pt x="849793" y="18552"/>
                </a:lnTo>
                <a:lnTo>
                  <a:pt x="863848" y="28370"/>
                </a:lnTo>
                <a:lnTo>
                  <a:pt x="892386" y="73878"/>
                </a:lnTo>
                <a:lnTo>
                  <a:pt x="900720" y="115662"/>
                </a:lnTo>
                <a:lnTo>
                  <a:pt x="901762" y="139749"/>
                </a:lnTo>
                <a:lnTo>
                  <a:pt x="900715" y="164650"/>
                </a:lnTo>
                <a:lnTo>
                  <a:pt x="892343" y="207587"/>
                </a:lnTo>
                <a:lnTo>
                  <a:pt x="863866" y="253825"/>
                </a:lnTo>
                <a:lnTo>
                  <a:pt x="833895" y="270866"/>
                </a:lnTo>
                <a:lnTo>
                  <a:pt x="837468" y="282326"/>
                </a:lnTo>
                <a:lnTo>
                  <a:pt x="875978" y="264262"/>
                </a:lnTo>
                <a:lnTo>
                  <a:pt x="904292" y="232990"/>
                </a:lnTo>
                <a:lnTo>
                  <a:pt x="921705" y="191113"/>
                </a:lnTo>
                <a:lnTo>
                  <a:pt x="927508" y="141237"/>
                </a:lnTo>
                <a:lnTo>
                  <a:pt x="926053" y="115355"/>
                </a:lnTo>
                <a:lnTo>
                  <a:pt x="914408" y="69479"/>
                </a:lnTo>
                <a:lnTo>
                  <a:pt x="891311" y="32132"/>
                </a:lnTo>
                <a:lnTo>
                  <a:pt x="857936" y="7389"/>
                </a:lnTo>
                <a:lnTo>
                  <a:pt x="837468" y="0"/>
                </a:lnTo>
                <a:close/>
              </a:path>
              <a:path w="927734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6" y="263741"/>
                </a:lnTo>
                <a:lnTo>
                  <a:pt x="63643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05167" y="4003780"/>
            <a:ext cx="1266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43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𝐱,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90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lang="en-IN" sz="2400" spc="-90" dirty="0">
                <a:latin typeface="Cambria Math" panose="02040503050406030204"/>
                <a:cs typeface="Cambria Math" panose="02040503050406030204"/>
              </a:rPr>
              <a:t>)</a:t>
            </a:r>
            <a:endParaRPr sz="270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8523903" y="3544538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299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49"/>
                </a:lnTo>
                <a:lnTo>
                  <a:pt x="1100137" y="285749"/>
                </a:lnTo>
                <a:lnTo>
                  <a:pt x="1385887" y="142874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11890" y="3553555"/>
            <a:ext cx="239843" cy="2354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608744" y="3148438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Sigmoid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134892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lang="en-IN" sz="3600" spc="114" dirty="0"/>
              <a:t>Training</a:t>
            </a:r>
            <a:r>
              <a:rPr lang="en-IN" sz="3600" spc="355" dirty="0"/>
              <a:t> </a:t>
            </a:r>
            <a:r>
              <a:rPr lang="en-IN" sz="3600" spc="125" dirty="0"/>
              <a:t>Siamese</a:t>
            </a:r>
            <a:r>
              <a:rPr lang="en-IN" sz="3600" spc="360" dirty="0"/>
              <a:t> </a:t>
            </a:r>
            <a:r>
              <a:rPr lang="en-IN" sz="3600" spc="155" dirty="0"/>
              <a:t>Network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90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7720" y="5473393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91216" y="3042005"/>
            <a:ext cx="274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7030A0"/>
                </a:solidFill>
                <a:latin typeface="Cambria Math" panose="02040503050406030204"/>
                <a:cs typeface="Cambria Math" panose="02040503050406030204"/>
              </a:rPr>
              <a:t>𝐳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3563" y="5633211"/>
            <a:ext cx="494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40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Dense Layers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5787" y="3325750"/>
            <a:ext cx="1066305" cy="69399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52415" y="35283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39955" y="4093079"/>
            <a:ext cx="927735" cy="282575"/>
          </a:xfrm>
          <a:custGeom>
            <a:avLst/>
            <a:gdLst/>
            <a:ahLst/>
            <a:cxnLst/>
            <a:rect l="l" t="t" r="r" b="b"/>
            <a:pathLst>
              <a:path w="927734" h="282575">
                <a:moveTo>
                  <a:pt x="837468" y="0"/>
                </a:moveTo>
                <a:lnTo>
                  <a:pt x="833450" y="11459"/>
                </a:lnTo>
                <a:lnTo>
                  <a:pt x="849793" y="18552"/>
                </a:lnTo>
                <a:lnTo>
                  <a:pt x="863848" y="28370"/>
                </a:lnTo>
                <a:lnTo>
                  <a:pt x="892386" y="73878"/>
                </a:lnTo>
                <a:lnTo>
                  <a:pt x="900720" y="115662"/>
                </a:lnTo>
                <a:lnTo>
                  <a:pt x="901762" y="139749"/>
                </a:lnTo>
                <a:lnTo>
                  <a:pt x="900715" y="164650"/>
                </a:lnTo>
                <a:lnTo>
                  <a:pt x="892343" y="207587"/>
                </a:lnTo>
                <a:lnTo>
                  <a:pt x="863866" y="253825"/>
                </a:lnTo>
                <a:lnTo>
                  <a:pt x="833895" y="270866"/>
                </a:lnTo>
                <a:lnTo>
                  <a:pt x="837468" y="282326"/>
                </a:lnTo>
                <a:lnTo>
                  <a:pt x="875978" y="264262"/>
                </a:lnTo>
                <a:lnTo>
                  <a:pt x="904292" y="232990"/>
                </a:lnTo>
                <a:lnTo>
                  <a:pt x="921705" y="191113"/>
                </a:lnTo>
                <a:lnTo>
                  <a:pt x="927508" y="141237"/>
                </a:lnTo>
                <a:lnTo>
                  <a:pt x="926053" y="115355"/>
                </a:lnTo>
                <a:lnTo>
                  <a:pt x="914408" y="69479"/>
                </a:lnTo>
                <a:lnTo>
                  <a:pt x="891311" y="32132"/>
                </a:lnTo>
                <a:lnTo>
                  <a:pt x="857936" y="7389"/>
                </a:lnTo>
                <a:lnTo>
                  <a:pt x="837468" y="0"/>
                </a:lnTo>
                <a:close/>
              </a:path>
              <a:path w="927734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6" y="263741"/>
                </a:lnTo>
                <a:lnTo>
                  <a:pt x="63643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05167" y="4003780"/>
            <a:ext cx="1266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43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𝐱,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90" dirty="0">
                <a:latin typeface="Cambria Math" panose="02040503050406030204"/>
                <a:cs typeface="Cambria Math" panose="02040503050406030204"/>
              </a:rPr>
              <a:t>𝐱</a:t>
            </a:r>
            <a:endParaRPr sz="270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8523903" y="3544538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299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49"/>
                </a:lnTo>
                <a:lnTo>
                  <a:pt x="1100137" y="285749"/>
                </a:lnTo>
                <a:lnTo>
                  <a:pt x="1385887" y="142874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11890" y="3553555"/>
            <a:ext cx="239843" cy="2354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608744" y="3148438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Sigmoid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20" dirty="0">
                <a:latin typeface="Courier New" panose="02070309020205020404"/>
                <a:cs typeface="Courier New" panose="02070309020205020404"/>
              </a:rPr>
              <a:t>Loss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42593" y="1332545"/>
            <a:ext cx="233299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</a:pP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Target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spc="-5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1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695203" y="14512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87563" y="1929077"/>
            <a:ext cx="285750" cy="1257300"/>
          </a:xfrm>
          <a:custGeom>
            <a:avLst/>
            <a:gdLst/>
            <a:ahLst/>
            <a:cxnLst/>
            <a:rect l="l" t="t" r="r" b="b"/>
            <a:pathLst>
              <a:path w="285750" h="1257300">
                <a:moveTo>
                  <a:pt x="142875" y="0"/>
                </a:moveTo>
                <a:lnTo>
                  <a:pt x="0" y="285750"/>
                </a:lnTo>
                <a:lnTo>
                  <a:pt x="114300" y="194310"/>
                </a:lnTo>
                <a:lnTo>
                  <a:pt x="114298" y="1256709"/>
                </a:lnTo>
                <a:lnTo>
                  <a:pt x="171448" y="1256709"/>
                </a:lnTo>
                <a:lnTo>
                  <a:pt x="171450" y="194310"/>
                </a:lnTo>
                <a:lnTo>
                  <a:pt x="285750" y="285750"/>
                </a:lnTo>
                <a:lnTo>
                  <a:pt x="14287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Training</a:t>
            </a:r>
            <a:r>
              <a:rPr sz="3600" spc="355" dirty="0"/>
              <a:t> </a:t>
            </a:r>
            <a:r>
              <a:rPr sz="3600" spc="125" dirty="0"/>
              <a:t>Siamese</a:t>
            </a:r>
            <a:r>
              <a:rPr sz="3600" spc="360" dirty="0"/>
              <a:t> </a:t>
            </a:r>
            <a:r>
              <a:rPr sz="3600" spc="15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85820" y="1399722"/>
            <a:ext cx="10173335" cy="480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7945">
              <a:lnSpc>
                <a:spcPts val="2890"/>
              </a:lnSpc>
            </a:pP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Target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spc="-5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1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630"/>
              </a:spcBef>
            </a:pP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0795">
              <a:lnSpc>
                <a:spcPct val="100000"/>
              </a:lnSpc>
              <a:spcBef>
                <a:spcPts val="5"/>
              </a:spcBef>
              <a:tabLst>
                <a:tab pos="2717800" algn="l"/>
                <a:tab pos="7435215" algn="l"/>
              </a:tabLst>
            </a:pPr>
            <a:r>
              <a:rPr sz="6000" spc="135" baseline="15000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4350" spc="135" baseline="6000" dirty="0">
                <a:latin typeface="Cambria Math" panose="02040503050406030204"/>
                <a:cs typeface="Cambria Math" panose="02040503050406030204"/>
              </a:rPr>
              <a:t>$</a:t>
            </a:r>
            <a:r>
              <a:rPr sz="4350" baseline="6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4800" spc="-37" baseline="-6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r>
              <a:rPr sz="3450" spc="-37" baseline="-24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$</a:t>
            </a:r>
            <a:r>
              <a:rPr sz="3450" baseline="-24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Sigmoid</a:t>
            </a:r>
            <a:endParaRPr sz="20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665"/>
              </a:spcBef>
            </a:pPr>
            <a:endParaRPr sz="2000">
              <a:latin typeface="Courier New" panose="02070309020205020404"/>
              <a:cs typeface="Courier New" panose="02070309020205020404"/>
            </a:endParaRPr>
          </a:p>
          <a:p>
            <a:pPr marL="8856980" algn="ctr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43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2700" spc="97" baseline="-15000" dirty="0">
                <a:latin typeface="Cambria Math" panose="02040503050406030204"/>
                <a:cs typeface="Cambria Math" panose="02040503050406030204"/>
              </a:rPr>
              <a:t>$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35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2700" spc="-352" baseline="-15000" dirty="0">
                <a:latin typeface="Cambria Math" panose="02040503050406030204"/>
                <a:cs typeface="Cambria Math" panose="02040503050406030204"/>
              </a:rPr>
              <a:t>%</a:t>
            </a:r>
            <a:endParaRPr sz="2700" baseline="-15000">
              <a:latin typeface="Cambria Math" panose="02040503050406030204"/>
              <a:cs typeface="Cambria Math" panose="02040503050406030204"/>
            </a:endParaRPr>
          </a:p>
          <a:p>
            <a:pPr marR="238760" algn="ctr">
              <a:lnSpc>
                <a:spcPct val="100000"/>
              </a:lnSpc>
              <a:spcBef>
                <a:spcPts val="820"/>
              </a:spcBef>
            </a:pPr>
            <a:r>
              <a:rPr sz="3200" spc="-50" dirty="0">
                <a:solidFill>
                  <a:srgbClr val="7030A0"/>
                </a:solidFill>
                <a:latin typeface="Cambria Math" panose="02040503050406030204"/>
                <a:cs typeface="Cambria Math" panose="02040503050406030204"/>
              </a:rPr>
              <a:t>𝐳</a:t>
            </a:r>
            <a:endParaRPr sz="32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endParaRPr sz="32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2715260" algn="l"/>
              </a:tabLst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4350" spc="-622" baseline="-15000" dirty="0">
                <a:latin typeface="Cambria Math" panose="02040503050406030204"/>
                <a:cs typeface="Cambria Math" panose="02040503050406030204"/>
              </a:rPr>
              <a:t>%</a:t>
            </a:r>
            <a:r>
              <a:rPr sz="4350" baseline="-15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4800" spc="-607" baseline="-8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r>
              <a:rPr sz="3450" spc="-607" baseline="-27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%</a:t>
            </a:r>
            <a:endParaRPr sz="3450" baseline="-27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5479" y="1743405"/>
            <a:ext cx="10727055" cy="3774440"/>
            <a:chOff x="545479" y="1743405"/>
            <a:chExt cx="10727055" cy="3774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5787" y="3325750"/>
              <a:ext cx="1066305" cy="6939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479" y="4310410"/>
              <a:ext cx="1811491" cy="12069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480" y="1743405"/>
              <a:ext cx="1811490" cy="1206637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235628" y="766484"/>
            <a:ext cx="11627485" cy="5647055"/>
          </a:xfrm>
          <a:custGeom>
            <a:avLst/>
            <a:gdLst/>
            <a:ahLst/>
            <a:cxnLst/>
            <a:rect l="l" t="t" r="r" b="b"/>
            <a:pathLst>
              <a:path w="11627485" h="5647055">
                <a:moveTo>
                  <a:pt x="11627187" y="0"/>
                </a:moveTo>
                <a:lnTo>
                  <a:pt x="0" y="0"/>
                </a:lnTo>
                <a:lnTo>
                  <a:pt x="0" y="5646507"/>
                </a:lnTo>
                <a:lnTo>
                  <a:pt x="11627187" y="5646507"/>
                </a:lnTo>
                <a:lnTo>
                  <a:pt x="11627187" y="0"/>
                </a:lnTo>
                <a:close/>
              </a:path>
            </a:pathLst>
          </a:custGeom>
          <a:solidFill>
            <a:srgbClr val="FFFFFF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ourier New" panose="02070309020205020404"/>
                <a:cs typeface="Courier New" panose="02070309020205020404"/>
              </a:rPr>
              <a:t>Dense Layers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20" dirty="0">
                <a:latin typeface="Courier New" panose="02070309020205020404"/>
                <a:cs typeface="Courier New" panose="02070309020205020404"/>
              </a:rPr>
              <a:t>Loss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Training</a:t>
            </a:r>
            <a:r>
              <a:rPr sz="3600" spc="355" dirty="0"/>
              <a:t> </a:t>
            </a:r>
            <a:r>
              <a:rPr sz="3600" spc="125" dirty="0"/>
              <a:t>Siamese</a:t>
            </a:r>
            <a:r>
              <a:rPr sz="3600" spc="360" dirty="0"/>
              <a:t> </a:t>
            </a:r>
            <a:r>
              <a:rPr sz="3600" spc="15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85820" y="1399722"/>
            <a:ext cx="10173335" cy="480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7945">
              <a:lnSpc>
                <a:spcPts val="2890"/>
              </a:lnSpc>
            </a:pP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Target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spc="-5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1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630"/>
              </a:spcBef>
            </a:pP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0795">
              <a:lnSpc>
                <a:spcPct val="100000"/>
              </a:lnSpc>
              <a:spcBef>
                <a:spcPts val="5"/>
              </a:spcBef>
              <a:tabLst>
                <a:tab pos="2717800" algn="l"/>
                <a:tab pos="7435215" algn="l"/>
              </a:tabLst>
            </a:pPr>
            <a:r>
              <a:rPr sz="6000" spc="135" baseline="15000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4350" spc="135" baseline="6000" dirty="0">
                <a:latin typeface="Cambria Math" panose="02040503050406030204"/>
                <a:cs typeface="Cambria Math" panose="02040503050406030204"/>
              </a:rPr>
              <a:t>$</a:t>
            </a:r>
            <a:r>
              <a:rPr sz="4350" baseline="6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4800" spc="-37" baseline="-6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r>
              <a:rPr sz="3450" spc="-37" baseline="-24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$</a:t>
            </a:r>
            <a:r>
              <a:rPr sz="3450" baseline="-24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Sigmoid</a:t>
            </a:r>
            <a:endParaRPr sz="20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665"/>
              </a:spcBef>
            </a:pPr>
            <a:endParaRPr sz="2000">
              <a:latin typeface="Courier New" panose="02070309020205020404"/>
              <a:cs typeface="Courier New" panose="02070309020205020404"/>
            </a:endParaRPr>
          </a:p>
          <a:p>
            <a:pPr algn="r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43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2700" spc="97" baseline="-15000" dirty="0">
                <a:latin typeface="Cambria Math" panose="02040503050406030204"/>
                <a:cs typeface="Cambria Math" panose="02040503050406030204"/>
              </a:rPr>
              <a:t>$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2700" spc="-37" baseline="-15000" dirty="0">
                <a:latin typeface="Cambria Math" panose="02040503050406030204"/>
                <a:cs typeface="Cambria Math" panose="02040503050406030204"/>
              </a:rPr>
              <a:t>%</a:t>
            </a:r>
            <a:endParaRPr sz="2700" baseline="-150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2715260" algn="l"/>
              </a:tabLst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4350" spc="-622" baseline="-15000" dirty="0">
                <a:latin typeface="Cambria Math" panose="02040503050406030204"/>
                <a:cs typeface="Cambria Math" panose="02040503050406030204"/>
              </a:rPr>
              <a:t>%</a:t>
            </a:r>
            <a:r>
              <a:rPr sz="4350" baseline="-15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4800" spc="-607" baseline="-8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r>
              <a:rPr sz="3450" spc="-607" baseline="-27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%</a:t>
            </a:r>
            <a:endParaRPr sz="3450" baseline="-27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5479" y="1743405"/>
            <a:ext cx="10727055" cy="3774440"/>
            <a:chOff x="545479" y="1743405"/>
            <a:chExt cx="10727055" cy="3774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5787" y="3325750"/>
              <a:ext cx="1066305" cy="6939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479" y="4310410"/>
              <a:ext cx="1811491" cy="12069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480" y="1743405"/>
              <a:ext cx="1811490" cy="1206637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235628" y="766484"/>
            <a:ext cx="11627485" cy="5647055"/>
          </a:xfrm>
          <a:custGeom>
            <a:avLst/>
            <a:gdLst/>
            <a:ahLst/>
            <a:cxnLst/>
            <a:rect l="l" t="t" r="r" b="b"/>
            <a:pathLst>
              <a:path w="11627485" h="5647055">
                <a:moveTo>
                  <a:pt x="11627187" y="0"/>
                </a:moveTo>
                <a:lnTo>
                  <a:pt x="0" y="0"/>
                </a:lnTo>
                <a:lnTo>
                  <a:pt x="0" y="5646507"/>
                </a:lnTo>
                <a:lnTo>
                  <a:pt x="11627187" y="5646507"/>
                </a:lnTo>
                <a:lnTo>
                  <a:pt x="11627187" y="0"/>
                </a:lnTo>
                <a:close/>
              </a:path>
            </a:pathLst>
          </a:custGeom>
          <a:solidFill>
            <a:srgbClr val="FFFFFF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ourier New" panose="02070309020205020404"/>
                <a:cs typeface="Courier New" panose="02070309020205020404"/>
              </a:rPr>
              <a:t>Dense Layers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20" dirty="0">
                <a:latin typeface="Courier New" panose="02070309020205020404"/>
                <a:cs typeface="Courier New" panose="02070309020205020404"/>
              </a:rPr>
              <a:t>Loss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43147" y="1901911"/>
            <a:ext cx="4822190" cy="3059430"/>
            <a:chOff x="6143147" y="1901911"/>
            <a:chExt cx="4822190" cy="3059430"/>
          </a:xfrm>
        </p:grpSpPr>
        <p:sp>
          <p:nvSpPr>
            <p:cNvPr id="14" name="object 14"/>
            <p:cNvSpPr/>
            <p:nvPr/>
          </p:nvSpPr>
          <p:spPr>
            <a:xfrm>
              <a:off x="6327648" y="1901913"/>
              <a:ext cx="4637405" cy="1886585"/>
            </a:xfrm>
            <a:custGeom>
              <a:avLst/>
              <a:gdLst/>
              <a:ahLst/>
              <a:cxnLst/>
              <a:rect l="l" t="t" r="r" b="b"/>
              <a:pathLst>
                <a:path w="4637405" h="1886585">
                  <a:moveTo>
                    <a:pt x="4637151" y="88"/>
                  </a:moveTo>
                  <a:lnTo>
                    <a:pt x="4580001" y="0"/>
                  </a:lnTo>
                  <a:lnTo>
                    <a:pt x="4579620" y="270687"/>
                  </a:lnTo>
                  <a:lnTo>
                    <a:pt x="4578705" y="402183"/>
                  </a:lnTo>
                  <a:lnTo>
                    <a:pt x="4576953" y="529094"/>
                  </a:lnTo>
                  <a:lnTo>
                    <a:pt x="4574057" y="649922"/>
                  </a:lnTo>
                  <a:lnTo>
                    <a:pt x="4569739" y="763041"/>
                  </a:lnTo>
                  <a:lnTo>
                    <a:pt x="4563732" y="867041"/>
                  </a:lnTo>
                  <a:lnTo>
                    <a:pt x="4555744" y="960412"/>
                  </a:lnTo>
                  <a:lnTo>
                    <a:pt x="4546663" y="1041933"/>
                  </a:lnTo>
                  <a:lnTo>
                    <a:pt x="4537176" y="1112215"/>
                  </a:lnTo>
                  <a:lnTo>
                    <a:pt x="4526686" y="1172832"/>
                  </a:lnTo>
                  <a:lnTo>
                    <a:pt x="4514634" y="1225638"/>
                  </a:lnTo>
                  <a:lnTo>
                    <a:pt x="4500435" y="1272552"/>
                  </a:lnTo>
                  <a:lnTo>
                    <a:pt x="4483455" y="1315669"/>
                  </a:lnTo>
                  <a:lnTo>
                    <a:pt x="4462958" y="1357122"/>
                  </a:lnTo>
                  <a:lnTo>
                    <a:pt x="4438396" y="1398549"/>
                  </a:lnTo>
                  <a:lnTo>
                    <a:pt x="4408843" y="1438884"/>
                  </a:lnTo>
                  <a:lnTo>
                    <a:pt x="4374502" y="1476171"/>
                  </a:lnTo>
                  <a:lnTo>
                    <a:pt x="4292917" y="1544396"/>
                  </a:lnTo>
                  <a:lnTo>
                    <a:pt x="4205046" y="1600733"/>
                  </a:lnTo>
                  <a:lnTo>
                    <a:pt x="4121035" y="1644408"/>
                  </a:lnTo>
                  <a:lnTo>
                    <a:pt x="4084218" y="1659534"/>
                  </a:lnTo>
                  <a:lnTo>
                    <a:pt x="3978465" y="1680756"/>
                  </a:lnTo>
                  <a:lnTo>
                    <a:pt x="3901922" y="1684972"/>
                  </a:lnTo>
                  <a:lnTo>
                    <a:pt x="3813695" y="1690636"/>
                  </a:lnTo>
                  <a:lnTo>
                    <a:pt x="3771036" y="1695094"/>
                  </a:lnTo>
                  <a:lnTo>
                    <a:pt x="3703180" y="1702676"/>
                  </a:lnTo>
                  <a:lnTo>
                    <a:pt x="3666883" y="1705864"/>
                  </a:lnTo>
                  <a:lnTo>
                    <a:pt x="3621494" y="1708683"/>
                  </a:lnTo>
                  <a:lnTo>
                    <a:pt x="3561677" y="1711134"/>
                  </a:lnTo>
                  <a:lnTo>
                    <a:pt x="3432835" y="1714119"/>
                  </a:lnTo>
                  <a:lnTo>
                    <a:pt x="3344557" y="1715287"/>
                  </a:lnTo>
                  <a:lnTo>
                    <a:pt x="3122472" y="1716430"/>
                  </a:lnTo>
                  <a:lnTo>
                    <a:pt x="2893631" y="1716722"/>
                  </a:lnTo>
                  <a:lnTo>
                    <a:pt x="2519959" y="1716443"/>
                  </a:lnTo>
                  <a:lnTo>
                    <a:pt x="2010829" y="1715274"/>
                  </a:lnTo>
                  <a:lnTo>
                    <a:pt x="1787613" y="1715236"/>
                  </a:lnTo>
                  <a:lnTo>
                    <a:pt x="1715655" y="1621790"/>
                  </a:lnTo>
                  <a:lnTo>
                    <a:pt x="1643786" y="1534934"/>
                  </a:lnTo>
                  <a:lnTo>
                    <a:pt x="1577111" y="1457604"/>
                  </a:lnTo>
                  <a:lnTo>
                    <a:pt x="1546313" y="1423784"/>
                  </a:lnTo>
                  <a:lnTo>
                    <a:pt x="1517700" y="1394066"/>
                  </a:lnTo>
                  <a:lnTo>
                    <a:pt x="1467231" y="1348143"/>
                  </a:lnTo>
                  <a:lnTo>
                    <a:pt x="1425295" y="1317866"/>
                  </a:lnTo>
                  <a:lnTo>
                    <a:pt x="1415783" y="1312430"/>
                  </a:lnTo>
                  <a:lnTo>
                    <a:pt x="1545120" y="1236383"/>
                  </a:lnTo>
                  <a:lnTo>
                    <a:pt x="1227213" y="1268006"/>
                  </a:lnTo>
                  <a:lnTo>
                    <a:pt x="1443266" y="1503362"/>
                  </a:lnTo>
                  <a:lnTo>
                    <a:pt x="1400695" y="1370596"/>
                  </a:lnTo>
                  <a:lnTo>
                    <a:pt x="1431810" y="1393050"/>
                  </a:lnTo>
                  <a:lnTo>
                    <a:pt x="1477352" y="1434566"/>
                  </a:lnTo>
                  <a:lnTo>
                    <a:pt x="1504594" y="1462849"/>
                  </a:lnTo>
                  <a:lnTo>
                    <a:pt x="1534325" y="1495513"/>
                  </a:lnTo>
                  <a:lnTo>
                    <a:pt x="1600123" y="1571815"/>
                  </a:lnTo>
                  <a:lnTo>
                    <a:pt x="1671459" y="1658035"/>
                  </a:lnTo>
                  <a:lnTo>
                    <a:pt x="1717929" y="1715223"/>
                  </a:lnTo>
                  <a:lnTo>
                    <a:pt x="194297" y="1714919"/>
                  </a:lnTo>
                  <a:lnTo>
                    <a:pt x="285750" y="1600619"/>
                  </a:lnTo>
                  <a:lnTo>
                    <a:pt x="0" y="1743494"/>
                  </a:lnTo>
                  <a:lnTo>
                    <a:pt x="285750" y="1886369"/>
                  </a:lnTo>
                  <a:lnTo>
                    <a:pt x="194297" y="1772069"/>
                  </a:lnTo>
                  <a:lnTo>
                    <a:pt x="1901875" y="1772069"/>
                  </a:lnTo>
                  <a:lnTo>
                    <a:pt x="2770200" y="1773859"/>
                  </a:lnTo>
                  <a:lnTo>
                    <a:pt x="3122663" y="1773580"/>
                  </a:lnTo>
                  <a:lnTo>
                    <a:pt x="3308273" y="1772742"/>
                  </a:lnTo>
                  <a:lnTo>
                    <a:pt x="3377539" y="1772069"/>
                  </a:lnTo>
                  <a:lnTo>
                    <a:pt x="3483064" y="1770354"/>
                  </a:lnTo>
                  <a:lnTo>
                    <a:pt x="3563569" y="1768246"/>
                  </a:lnTo>
                  <a:lnTo>
                    <a:pt x="3624567" y="1765744"/>
                  </a:lnTo>
                  <a:lnTo>
                    <a:pt x="3671163" y="1762848"/>
                  </a:lnTo>
                  <a:lnTo>
                    <a:pt x="3777259" y="1751901"/>
                  </a:lnTo>
                  <a:lnTo>
                    <a:pt x="3818496" y="1747596"/>
                  </a:lnTo>
                  <a:lnTo>
                    <a:pt x="3905326" y="1742020"/>
                  </a:lnTo>
                  <a:lnTo>
                    <a:pt x="3984421" y="1737664"/>
                  </a:lnTo>
                  <a:lnTo>
                    <a:pt x="4062082" y="1725637"/>
                  </a:lnTo>
                  <a:lnTo>
                    <a:pt x="4103205" y="1713522"/>
                  </a:lnTo>
                  <a:lnTo>
                    <a:pt x="4145127" y="1696288"/>
                  </a:lnTo>
                  <a:lnTo>
                    <a:pt x="4233710" y="1650238"/>
                  </a:lnTo>
                  <a:lnTo>
                    <a:pt x="4326814" y="1590560"/>
                  </a:lnTo>
                  <a:lnTo>
                    <a:pt x="4414012" y="1517624"/>
                  </a:lnTo>
                  <a:lnTo>
                    <a:pt x="4453052" y="1475257"/>
                  </a:lnTo>
                  <a:lnTo>
                    <a:pt x="4486135" y="1430083"/>
                  </a:lnTo>
                  <a:lnTo>
                    <a:pt x="4513224" y="1384401"/>
                  </a:lnTo>
                  <a:lnTo>
                    <a:pt x="4535754" y="1338846"/>
                  </a:lnTo>
                  <a:lnTo>
                    <a:pt x="4554461" y="1291336"/>
                  </a:lnTo>
                  <a:lnTo>
                    <a:pt x="4569917" y="1240282"/>
                  </a:lnTo>
                  <a:lnTo>
                    <a:pt x="4582744" y="1184071"/>
                  </a:lnTo>
                  <a:lnTo>
                    <a:pt x="4593666" y="1120914"/>
                  </a:lnTo>
                  <a:lnTo>
                    <a:pt x="4603394" y="1048931"/>
                  </a:lnTo>
                  <a:lnTo>
                    <a:pt x="4612627" y="966012"/>
                  </a:lnTo>
                  <a:lnTo>
                    <a:pt x="4620742" y="871105"/>
                  </a:lnTo>
                  <a:lnTo>
                    <a:pt x="4626826" y="765797"/>
                  </a:lnTo>
                  <a:lnTo>
                    <a:pt x="4631182" y="651662"/>
                  </a:lnTo>
                  <a:lnTo>
                    <a:pt x="4634090" y="530174"/>
                  </a:lnTo>
                  <a:lnTo>
                    <a:pt x="4635855" y="402780"/>
                  </a:lnTo>
                  <a:lnTo>
                    <a:pt x="4636770" y="270954"/>
                  </a:lnTo>
                  <a:lnTo>
                    <a:pt x="4637151" y="8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43147" y="2950554"/>
              <a:ext cx="100330" cy="1441450"/>
            </a:xfrm>
            <a:custGeom>
              <a:avLst/>
              <a:gdLst/>
              <a:ahLst/>
              <a:cxnLst/>
              <a:rect l="l" t="t" r="r" b="b"/>
              <a:pathLst>
                <a:path w="100329" h="1441450">
                  <a:moveTo>
                    <a:pt x="100012" y="0"/>
                  </a:moveTo>
                  <a:lnTo>
                    <a:pt x="0" y="0"/>
                  </a:lnTo>
                  <a:lnTo>
                    <a:pt x="0" y="1441406"/>
                  </a:lnTo>
                  <a:lnTo>
                    <a:pt x="100012" y="1441406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26580" y="4591697"/>
              <a:ext cx="1508760" cy="369570"/>
            </a:xfrm>
            <a:custGeom>
              <a:avLst/>
              <a:gdLst/>
              <a:ahLst/>
              <a:cxnLst/>
              <a:rect l="l" t="t" r="r" b="b"/>
              <a:pathLst>
                <a:path w="1508759" h="369570">
                  <a:moveTo>
                    <a:pt x="30556" y="0"/>
                  </a:moveTo>
                  <a:lnTo>
                    <a:pt x="0" y="0"/>
                  </a:lnTo>
                  <a:lnTo>
                    <a:pt x="0" y="369290"/>
                  </a:lnTo>
                  <a:lnTo>
                    <a:pt x="30556" y="369290"/>
                  </a:lnTo>
                  <a:lnTo>
                    <a:pt x="30556" y="0"/>
                  </a:lnTo>
                  <a:close/>
                </a:path>
                <a:path w="1508759" h="369570">
                  <a:moveTo>
                    <a:pt x="1508709" y="0"/>
                  </a:moveTo>
                  <a:lnTo>
                    <a:pt x="1478153" y="0"/>
                  </a:lnTo>
                  <a:lnTo>
                    <a:pt x="1478153" y="369290"/>
                  </a:lnTo>
                  <a:lnTo>
                    <a:pt x="1508709" y="369290"/>
                  </a:lnTo>
                  <a:lnTo>
                    <a:pt x="1508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7030A0"/>
                </a:solidFill>
                <a:latin typeface="Cambria Math" panose="02040503050406030204"/>
                <a:cs typeface="Cambria Math" panose="02040503050406030204"/>
              </a:rPr>
              <a:t>𝐳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Training</a:t>
            </a:r>
            <a:r>
              <a:rPr sz="3600" spc="355" dirty="0"/>
              <a:t> </a:t>
            </a:r>
            <a:r>
              <a:rPr sz="3600" spc="125" dirty="0"/>
              <a:t>Siamese</a:t>
            </a:r>
            <a:r>
              <a:rPr sz="3600" spc="360" dirty="0"/>
              <a:t> </a:t>
            </a:r>
            <a:r>
              <a:rPr sz="3600" spc="155" dirty="0"/>
              <a:t>Network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85820" y="1399722"/>
            <a:ext cx="10173335" cy="480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7945">
              <a:lnSpc>
                <a:spcPts val="2890"/>
              </a:lnSpc>
            </a:pP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Target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spc="-5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1</a:t>
            </a:r>
            <a:endParaRPr sz="2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630"/>
              </a:spcBef>
            </a:pPr>
            <a:endParaRPr sz="2800">
              <a:latin typeface="Courier New" panose="02070309020205020404"/>
              <a:cs typeface="Courier New" panose="02070309020205020404"/>
            </a:endParaRPr>
          </a:p>
          <a:p>
            <a:pPr marL="10795">
              <a:lnSpc>
                <a:spcPct val="100000"/>
              </a:lnSpc>
              <a:spcBef>
                <a:spcPts val="5"/>
              </a:spcBef>
              <a:tabLst>
                <a:tab pos="2717800" algn="l"/>
                <a:tab pos="7435215" algn="l"/>
              </a:tabLst>
            </a:pPr>
            <a:r>
              <a:rPr sz="6000" spc="135" baseline="15000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4350" spc="135" baseline="6000" dirty="0">
                <a:latin typeface="Cambria Math" panose="02040503050406030204"/>
                <a:cs typeface="Cambria Math" panose="02040503050406030204"/>
              </a:rPr>
              <a:t>$</a:t>
            </a:r>
            <a:r>
              <a:rPr sz="4350" baseline="6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4800" spc="-37" baseline="-6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r>
              <a:rPr sz="3450" spc="-37" baseline="-24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$</a:t>
            </a:r>
            <a:r>
              <a:rPr sz="3450" baseline="-24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Sigmoid</a:t>
            </a:r>
            <a:endParaRPr sz="20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665"/>
              </a:spcBef>
            </a:pPr>
            <a:endParaRPr sz="2000">
              <a:latin typeface="Courier New" panose="02070309020205020404"/>
              <a:cs typeface="Courier New" panose="02070309020205020404"/>
            </a:endParaRPr>
          </a:p>
          <a:p>
            <a:pPr algn="r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43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2700" spc="97" baseline="-15000" dirty="0">
                <a:latin typeface="Cambria Math" panose="02040503050406030204"/>
                <a:cs typeface="Cambria Math" panose="02040503050406030204"/>
              </a:rPr>
              <a:t>$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2700" spc="-37" baseline="-15000" dirty="0">
                <a:latin typeface="Cambria Math" panose="02040503050406030204"/>
                <a:cs typeface="Cambria Math" panose="02040503050406030204"/>
              </a:rPr>
              <a:t>%</a:t>
            </a:r>
            <a:endParaRPr sz="2700" baseline="-150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250"/>
              </a:spcBef>
            </a:pP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2715260" algn="l"/>
              </a:tabLst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r>
              <a:rPr sz="4350" spc="-622" baseline="-15000" dirty="0">
                <a:latin typeface="Cambria Math" panose="02040503050406030204"/>
                <a:cs typeface="Cambria Math" panose="02040503050406030204"/>
              </a:rPr>
              <a:t>%</a:t>
            </a:r>
            <a:r>
              <a:rPr sz="4350" baseline="-15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4800" spc="-607" baseline="-8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r>
              <a:rPr sz="3450" spc="-607" baseline="-27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%</a:t>
            </a:r>
            <a:endParaRPr sz="3450" baseline="-27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5479" y="1743405"/>
            <a:ext cx="10727055" cy="3774440"/>
            <a:chOff x="545479" y="1743405"/>
            <a:chExt cx="10727055" cy="3774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5787" y="3325750"/>
              <a:ext cx="1066305" cy="6939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479" y="4310410"/>
              <a:ext cx="1811491" cy="12069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480" y="1743405"/>
              <a:ext cx="1811490" cy="1206637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235628" y="766484"/>
            <a:ext cx="11627485" cy="5647055"/>
          </a:xfrm>
          <a:custGeom>
            <a:avLst/>
            <a:gdLst/>
            <a:ahLst/>
            <a:cxnLst/>
            <a:rect l="l" t="t" r="r" b="b"/>
            <a:pathLst>
              <a:path w="11627485" h="5647055">
                <a:moveTo>
                  <a:pt x="11627187" y="0"/>
                </a:moveTo>
                <a:lnTo>
                  <a:pt x="0" y="0"/>
                </a:lnTo>
                <a:lnTo>
                  <a:pt x="0" y="5646507"/>
                </a:lnTo>
                <a:lnTo>
                  <a:pt x="11627187" y="5646507"/>
                </a:lnTo>
                <a:lnTo>
                  <a:pt x="11627187" y="0"/>
                </a:lnTo>
                <a:close/>
              </a:path>
            </a:pathLst>
          </a:custGeom>
          <a:solidFill>
            <a:srgbClr val="FFFFFF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ourier New" panose="02070309020205020404"/>
                <a:cs typeface="Courier New" panose="02070309020205020404"/>
              </a:rPr>
              <a:t>Dense Layers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20" dirty="0">
                <a:latin typeface="Courier New" panose="02070309020205020404"/>
                <a:cs typeface="Courier New" panose="02070309020205020404"/>
              </a:rPr>
              <a:t>Loss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47420" y="1901911"/>
            <a:ext cx="7617459" cy="2757805"/>
            <a:chOff x="3347420" y="1901911"/>
            <a:chExt cx="7617459" cy="2757805"/>
          </a:xfrm>
        </p:grpSpPr>
        <p:sp>
          <p:nvSpPr>
            <p:cNvPr id="14" name="object 14"/>
            <p:cNvSpPr/>
            <p:nvPr/>
          </p:nvSpPr>
          <p:spPr>
            <a:xfrm>
              <a:off x="3347415" y="1901913"/>
              <a:ext cx="7617459" cy="2757805"/>
            </a:xfrm>
            <a:custGeom>
              <a:avLst/>
              <a:gdLst/>
              <a:ahLst/>
              <a:cxnLst/>
              <a:rect l="l" t="t" r="r" b="b"/>
              <a:pathLst>
                <a:path w="7617459" h="2757804">
                  <a:moveTo>
                    <a:pt x="2815742" y="1703603"/>
                  </a:moveTo>
                  <a:lnTo>
                    <a:pt x="2705519" y="1675676"/>
                  </a:lnTo>
                  <a:lnTo>
                    <a:pt x="2647619" y="1657934"/>
                  </a:lnTo>
                  <a:lnTo>
                    <a:pt x="2585199" y="1635353"/>
                  </a:lnTo>
                  <a:lnTo>
                    <a:pt x="2516708" y="1606296"/>
                  </a:lnTo>
                  <a:lnTo>
                    <a:pt x="2440521" y="1569072"/>
                  </a:lnTo>
                  <a:lnTo>
                    <a:pt x="2355050" y="1521968"/>
                  </a:lnTo>
                  <a:lnTo>
                    <a:pt x="2258707" y="1463306"/>
                  </a:lnTo>
                  <a:lnTo>
                    <a:pt x="2204732" y="1427949"/>
                  </a:lnTo>
                  <a:lnTo>
                    <a:pt x="2145042" y="1386992"/>
                  </a:lnTo>
                  <a:lnTo>
                    <a:pt x="2011641" y="1291234"/>
                  </a:lnTo>
                  <a:lnTo>
                    <a:pt x="1865604" y="1182522"/>
                  </a:lnTo>
                  <a:lnTo>
                    <a:pt x="1713509" y="1066990"/>
                  </a:lnTo>
                  <a:lnTo>
                    <a:pt x="1417447" y="840105"/>
                  </a:lnTo>
                  <a:lnTo>
                    <a:pt x="1349883" y="788720"/>
                  </a:lnTo>
                  <a:lnTo>
                    <a:pt x="1286522" y="740994"/>
                  </a:lnTo>
                  <a:lnTo>
                    <a:pt x="1228178" y="697687"/>
                  </a:lnTo>
                  <a:lnTo>
                    <a:pt x="1175740" y="659625"/>
                  </a:lnTo>
                  <a:lnTo>
                    <a:pt x="1129296" y="626287"/>
                  </a:lnTo>
                  <a:lnTo>
                    <a:pt x="958062" y="502246"/>
                  </a:lnTo>
                  <a:lnTo>
                    <a:pt x="906856" y="466369"/>
                  </a:lnTo>
                  <a:lnTo>
                    <a:pt x="858583" y="434606"/>
                  </a:lnTo>
                  <a:lnTo>
                    <a:pt x="808824" y="404583"/>
                  </a:lnTo>
                  <a:lnTo>
                    <a:pt x="753186" y="373938"/>
                  </a:lnTo>
                  <a:lnTo>
                    <a:pt x="687120" y="340169"/>
                  </a:lnTo>
                  <a:lnTo>
                    <a:pt x="647204" y="321208"/>
                  </a:lnTo>
                  <a:lnTo>
                    <a:pt x="601764" y="301104"/>
                  </a:lnTo>
                  <a:lnTo>
                    <a:pt x="499414" y="258965"/>
                  </a:lnTo>
                  <a:lnTo>
                    <a:pt x="388391" y="216090"/>
                  </a:lnTo>
                  <a:lnTo>
                    <a:pt x="277609" y="175120"/>
                  </a:lnTo>
                  <a:lnTo>
                    <a:pt x="198069" y="146596"/>
                  </a:lnTo>
                  <a:lnTo>
                    <a:pt x="322173" y="68414"/>
                  </a:lnTo>
                  <a:lnTo>
                    <a:pt x="5384" y="109766"/>
                  </a:lnTo>
                  <a:lnTo>
                    <a:pt x="228536" y="338391"/>
                  </a:lnTo>
                  <a:lnTo>
                    <a:pt x="179705" y="200723"/>
                  </a:lnTo>
                  <a:lnTo>
                    <a:pt x="258051" y="228828"/>
                  </a:lnTo>
                  <a:lnTo>
                    <a:pt x="368185" y="269557"/>
                  </a:lnTo>
                  <a:lnTo>
                    <a:pt x="478243" y="312051"/>
                  </a:lnTo>
                  <a:lnTo>
                    <a:pt x="579310" y="353669"/>
                  </a:lnTo>
                  <a:lnTo>
                    <a:pt x="623379" y="373164"/>
                  </a:lnTo>
                  <a:lnTo>
                    <a:pt x="661860" y="391439"/>
                  </a:lnTo>
                  <a:lnTo>
                    <a:pt x="726389" y="424421"/>
                  </a:lnTo>
                  <a:lnTo>
                    <a:pt x="780262" y="454088"/>
                  </a:lnTo>
                  <a:lnTo>
                    <a:pt x="828103" y="482955"/>
                  </a:lnTo>
                  <a:lnTo>
                    <a:pt x="874737" y="513651"/>
                  </a:lnTo>
                  <a:lnTo>
                    <a:pt x="924928" y="548805"/>
                  </a:lnTo>
                  <a:lnTo>
                    <a:pt x="1054265" y="642581"/>
                  </a:lnTo>
                  <a:lnTo>
                    <a:pt x="1142288" y="705967"/>
                  </a:lnTo>
                  <a:lnTo>
                    <a:pt x="1194358" y="743750"/>
                  </a:lnTo>
                  <a:lnTo>
                    <a:pt x="1252308" y="786765"/>
                  </a:lnTo>
                  <a:lnTo>
                    <a:pt x="1315389" y="834288"/>
                  </a:lnTo>
                  <a:lnTo>
                    <a:pt x="1382763" y="885520"/>
                  </a:lnTo>
                  <a:lnTo>
                    <a:pt x="1678851" y="1112418"/>
                  </a:lnTo>
                  <a:lnTo>
                    <a:pt x="1831263" y="1228204"/>
                  </a:lnTo>
                  <a:lnTo>
                    <a:pt x="1977910" y="1337373"/>
                  </a:lnTo>
                  <a:lnTo>
                    <a:pt x="2112213" y="1433779"/>
                  </a:lnTo>
                  <a:lnTo>
                    <a:pt x="2172906" y="1475422"/>
                  </a:lnTo>
                  <a:lnTo>
                    <a:pt x="2228177" y="1511630"/>
                  </a:lnTo>
                  <a:lnTo>
                    <a:pt x="2326386" y="1571434"/>
                  </a:lnTo>
                  <a:lnTo>
                    <a:pt x="2414168" y="1619796"/>
                  </a:lnTo>
                  <a:lnTo>
                    <a:pt x="2492984" y="1658315"/>
                  </a:lnTo>
                  <a:lnTo>
                    <a:pt x="2564295" y="1688579"/>
                  </a:lnTo>
                  <a:lnTo>
                    <a:pt x="2629509" y="1712163"/>
                  </a:lnTo>
                  <a:lnTo>
                    <a:pt x="2690114" y="1730730"/>
                  </a:lnTo>
                  <a:lnTo>
                    <a:pt x="2796971" y="1757819"/>
                  </a:lnTo>
                  <a:lnTo>
                    <a:pt x="2688132" y="1772869"/>
                  </a:lnTo>
                  <a:lnTo>
                    <a:pt x="2628061" y="1782902"/>
                  </a:lnTo>
                  <a:lnTo>
                    <a:pt x="2563380" y="1795665"/>
                  </a:lnTo>
                  <a:lnTo>
                    <a:pt x="2492565" y="1812048"/>
                  </a:lnTo>
                  <a:lnTo>
                    <a:pt x="2414168" y="1832940"/>
                  </a:lnTo>
                  <a:lnTo>
                    <a:pt x="2326716" y="1859229"/>
                  </a:lnTo>
                  <a:lnTo>
                    <a:pt x="2228748" y="1891766"/>
                  </a:lnTo>
                  <a:lnTo>
                    <a:pt x="2173630" y="1911451"/>
                  </a:lnTo>
                  <a:lnTo>
                    <a:pt x="2113026" y="1934133"/>
                  </a:lnTo>
                  <a:lnTo>
                    <a:pt x="1978812" y="1986686"/>
                  </a:lnTo>
                  <a:lnTo>
                    <a:pt x="1832216" y="2046198"/>
                  </a:lnTo>
                  <a:lnTo>
                    <a:pt x="1679829" y="2109343"/>
                  </a:lnTo>
                  <a:lnTo>
                    <a:pt x="1383715" y="2233104"/>
                  </a:lnTo>
                  <a:lnTo>
                    <a:pt x="1253236" y="2286965"/>
                  </a:lnTo>
                  <a:lnTo>
                    <a:pt x="1195273" y="2310434"/>
                  </a:lnTo>
                  <a:lnTo>
                    <a:pt x="925779" y="2416784"/>
                  </a:lnTo>
                  <a:lnTo>
                    <a:pt x="875487" y="2435999"/>
                  </a:lnTo>
                  <a:lnTo>
                    <a:pt x="828675" y="2452801"/>
                  </a:lnTo>
                  <a:lnTo>
                    <a:pt x="780580" y="2468626"/>
                  </a:lnTo>
                  <a:lnTo>
                    <a:pt x="726465" y="2484882"/>
                  </a:lnTo>
                  <a:lnTo>
                    <a:pt x="661695" y="2502941"/>
                  </a:lnTo>
                  <a:lnTo>
                    <a:pt x="622973" y="2512974"/>
                  </a:lnTo>
                  <a:lnTo>
                    <a:pt x="578675" y="2523667"/>
                  </a:lnTo>
                  <a:lnTo>
                    <a:pt x="477367" y="2546413"/>
                  </a:lnTo>
                  <a:lnTo>
                    <a:pt x="367131" y="2569629"/>
                  </a:lnTo>
                  <a:lnTo>
                    <a:pt x="256882" y="2591866"/>
                  </a:lnTo>
                  <a:lnTo>
                    <a:pt x="185674" y="2605786"/>
                  </a:lnTo>
                  <a:lnTo>
                    <a:pt x="254165" y="2476627"/>
                  </a:lnTo>
                  <a:lnTo>
                    <a:pt x="0" y="2670175"/>
                  </a:lnTo>
                  <a:lnTo>
                    <a:pt x="307340" y="2757386"/>
                  </a:lnTo>
                  <a:lnTo>
                    <a:pt x="196100" y="2661983"/>
                  </a:lnTo>
                  <a:lnTo>
                    <a:pt x="268020" y="2647924"/>
                  </a:lnTo>
                  <a:lnTo>
                    <a:pt x="378675" y="2625598"/>
                  </a:lnTo>
                  <a:lnTo>
                    <a:pt x="489521" y="2602255"/>
                  </a:lnTo>
                  <a:lnTo>
                    <a:pt x="591642" y="2579319"/>
                  </a:lnTo>
                  <a:lnTo>
                    <a:pt x="636841" y="2568410"/>
                  </a:lnTo>
                  <a:lnTo>
                    <a:pt x="676529" y="2558135"/>
                  </a:lnTo>
                  <a:lnTo>
                    <a:pt x="742353" y="2539784"/>
                  </a:lnTo>
                  <a:lnTo>
                    <a:pt x="797737" y="2523147"/>
                  </a:lnTo>
                  <a:lnTo>
                    <a:pt x="847255" y="2506853"/>
                  </a:lnTo>
                  <a:lnTo>
                    <a:pt x="895350" y="2489593"/>
                  </a:lnTo>
                  <a:lnTo>
                    <a:pt x="946454" y="2470061"/>
                  </a:lnTo>
                  <a:lnTo>
                    <a:pt x="1216507" y="2363495"/>
                  </a:lnTo>
                  <a:lnTo>
                    <a:pt x="1274826" y="2339886"/>
                  </a:lnTo>
                  <a:lnTo>
                    <a:pt x="1405750" y="2285835"/>
                  </a:lnTo>
                  <a:lnTo>
                    <a:pt x="1701787" y="2162098"/>
                  </a:lnTo>
                  <a:lnTo>
                    <a:pt x="1853895" y="2099081"/>
                  </a:lnTo>
                  <a:lnTo>
                    <a:pt x="1999983" y="2039759"/>
                  </a:lnTo>
                  <a:lnTo>
                    <a:pt x="2133460" y="1987511"/>
                  </a:lnTo>
                  <a:lnTo>
                    <a:pt x="2193252" y="1965134"/>
                  </a:lnTo>
                  <a:lnTo>
                    <a:pt x="2247366" y="1945792"/>
                  </a:lnTo>
                  <a:lnTo>
                    <a:pt x="2343950" y="1913724"/>
                  </a:lnTo>
                  <a:lnTo>
                    <a:pt x="2429764" y="1887931"/>
                  </a:lnTo>
                  <a:lnTo>
                    <a:pt x="2506370" y="1867522"/>
                  </a:lnTo>
                  <a:lnTo>
                    <a:pt x="2575356" y="1851545"/>
                  </a:lnTo>
                  <a:lnTo>
                    <a:pt x="2638310" y="1839137"/>
                  </a:lnTo>
                  <a:lnTo>
                    <a:pt x="2696756" y="1829358"/>
                  </a:lnTo>
                  <a:lnTo>
                    <a:pt x="2807258" y="1814093"/>
                  </a:lnTo>
                  <a:lnTo>
                    <a:pt x="2799562" y="1758480"/>
                  </a:lnTo>
                  <a:lnTo>
                    <a:pt x="2801709" y="1759013"/>
                  </a:lnTo>
                  <a:lnTo>
                    <a:pt x="2815742" y="1703603"/>
                  </a:lnTo>
                  <a:close/>
                </a:path>
                <a:path w="7617459" h="2757804">
                  <a:moveTo>
                    <a:pt x="7617384" y="88"/>
                  </a:moveTo>
                  <a:lnTo>
                    <a:pt x="7560234" y="0"/>
                  </a:lnTo>
                  <a:lnTo>
                    <a:pt x="7559853" y="270687"/>
                  </a:lnTo>
                  <a:lnTo>
                    <a:pt x="7558938" y="402183"/>
                  </a:lnTo>
                  <a:lnTo>
                    <a:pt x="7557186" y="529094"/>
                  </a:lnTo>
                  <a:lnTo>
                    <a:pt x="7554290" y="649922"/>
                  </a:lnTo>
                  <a:lnTo>
                    <a:pt x="7549972" y="763041"/>
                  </a:lnTo>
                  <a:lnTo>
                    <a:pt x="7543965" y="867041"/>
                  </a:lnTo>
                  <a:lnTo>
                    <a:pt x="7535977" y="960412"/>
                  </a:lnTo>
                  <a:lnTo>
                    <a:pt x="7526896" y="1041933"/>
                  </a:lnTo>
                  <a:lnTo>
                    <a:pt x="7517409" y="1112215"/>
                  </a:lnTo>
                  <a:lnTo>
                    <a:pt x="7506919" y="1172832"/>
                  </a:lnTo>
                  <a:lnTo>
                    <a:pt x="7494867" y="1225638"/>
                  </a:lnTo>
                  <a:lnTo>
                    <a:pt x="7480668" y="1272552"/>
                  </a:lnTo>
                  <a:lnTo>
                    <a:pt x="7463688" y="1315669"/>
                  </a:lnTo>
                  <a:lnTo>
                    <a:pt x="7443190" y="1357122"/>
                  </a:lnTo>
                  <a:lnTo>
                    <a:pt x="7418629" y="1398549"/>
                  </a:lnTo>
                  <a:lnTo>
                    <a:pt x="7389076" y="1438884"/>
                  </a:lnTo>
                  <a:lnTo>
                    <a:pt x="7354735" y="1476171"/>
                  </a:lnTo>
                  <a:lnTo>
                    <a:pt x="7273150" y="1544396"/>
                  </a:lnTo>
                  <a:lnTo>
                    <a:pt x="7185279" y="1600733"/>
                  </a:lnTo>
                  <a:lnTo>
                    <a:pt x="7101268" y="1644408"/>
                  </a:lnTo>
                  <a:lnTo>
                    <a:pt x="7064451" y="1659534"/>
                  </a:lnTo>
                  <a:lnTo>
                    <a:pt x="6958698" y="1680756"/>
                  </a:lnTo>
                  <a:lnTo>
                    <a:pt x="6882155" y="1684972"/>
                  </a:lnTo>
                  <a:lnTo>
                    <a:pt x="6793928" y="1690636"/>
                  </a:lnTo>
                  <a:lnTo>
                    <a:pt x="6751269" y="1695094"/>
                  </a:lnTo>
                  <a:lnTo>
                    <a:pt x="6683413" y="1702676"/>
                  </a:lnTo>
                  <a:lnTo>
                    <a:pt x="6647116" y="1705864"/>
                  </a:lnTo>
                  <a:lnTo>
                    <a:pt x="6601727" y="1708683"/>
                  </a:lnTo>
                  <a:lnTo>
                    <a:pt x="6541910" y="1711134"/>
                  </a:lnTo>
                  <a:lnTo>
                    <a:pt x="6413068" y="1714119"/>
                  </a:lnTo>
                  <a:lnTo>
                    <a:pt x="6324790" y="1715287"/>
                  </a:lnTo>
                  <a:lnTo>
                    <a:pt x="6102705" y="1716430"/>
                  </a:lnTo>
                  <a:lnTo>
                    <a:pt x="5873864" y="1716722"/>
                  </a:lnTo>
                  <a:lnTo>
                    <a:pt x="5500192" y="1716443"/>
                  </a:lnTo>
                  <a:lnTo>
                    <a:pt x="4991062" y="1715274"/>
                  </a:lnTo>
                  <a:lnTo>
                    <a:pt x="4767846" y="1715236"/>
                  </a:lnTo>
                  <a:lnTo>
                    <a:pt x="4695888" y="1621790"/>
                  </a:lnTo>
                  <a:lnTo>
                    <a:pt x="4624019" y="1534934"/>
                  </a:lnTo>
                  <a:lnTo>
                    <a:pt x="4557344" y="1457604"/>
                  </a:lnTo>
                  <a:lnTo>
                    <a:pt x="4526546" y="1423784"/>
                  </a:lnTo>
                  <a:lnTo>
                    <a:pt x="4497933" y="1394066"/>
                  </a:lnTo>
                  <a:lnTo>
                    <a:pt x="4447464" y="1348143"/>
                  </a:lnTo>
                  <a:lnTo>
                    <a:pt x="4405528" y="1317866"/>
                  </a:lnTo>
                  <a:lnTo>
                    <a:pt x="4396016" y="1312430"/>
                  </a:lnTo>
                  <a:lnTo>
                    <a:pt x="4525353" y="1236383"/>
                  </a:lnTo>
                  <a:lnTo>
                    <a:pt x="4207446" y="1268006"/>
                  </a:lnTo>
                  <a:lnTo>
                    <a:pt x="4423499" y="1503362"/>
                  </a:lnTo>
                  <a:lnTo>
                    <a:pt x="4380928" y="1370596"/>
                  </a:lnTo>
                  <a:lnTo>
                    <a:pt x="4412043" y="1393050"/>
                  </a:lnTo>
                  <a:lnTo>
                    <a:pt x="4457585" y="1434566"/>
                  </a:lnTo>
                  <a:lnTo>
                    <a:pt x="4484827" y="1462849"/>
                  </a:lnTo>
                  <a:lnTo>
                    <a:pt x="4514558" y="1495513"/>
                  </a:lnTo>
                  <a:lnTo>
                    <a:pt x="4580356" y="1571815"/>
                  </a:lnTo>
                  <a:lnTo>
                    <a:pt x="4651692" y="1658035"/>
                  </a:lnTo>
                  <a:lnTo>
                    <a:pt x="4698162" y="1715223"/>
                  </a:lnTo>
                  <a:lnTo>
                    <a:pt x="3174530" y="1714919"/>
                  </a:lnTo>
                  <a:lnTo>
                    <a:pt x="3265982" y="1600619"/>
                  </a:lnTo>
                  <a:lnTo>
                    <a:pt x="2980232" y="1743494"/>
                  </a:lnTo>
                  <a:lnTo>
                    <a:pt x="3265982" y="1886369"/>
                  </a:lnTo>
                  <a:lnTo>
                    <a:pt x="3174530" y="1772069"/>
                  </a:lnTo>
                  <a:lnTo>
                    <a:pt x="4882108" y="1772069"/>
                  </a:lnTo>
                  <a:lnTo>
                    <a:pt x="5750433" y="1773859"/>
                  </a:lnTo>
                  <a:lnTo>
                    <a:pt x="6102896" y="1773580"/>
                  </a:lnTo>
                  <a:lnTo>
                    <a:pt x="6288506" y="1772742"/>
                  </a:lnTo>
                  <a:lnTo>
                    <a:pt x="6357772" y="1772069"/>
                  </a:lnTo>
                  <a:lnTo>
                    <a:pt x="6463297" y="1770354"/>
                  </a:lnTo>
                  <a:lnTo>
                    <a:pt x="6543802" y="1768246"/>
                  </a:lnTo>
                  <a:lnTo>
                    <a:pt x="6604800" y="1765744"/>
                  </a:lnTo>
                  <a:lnTo>
                    <a:pt x="6651396" y="1762848"/>
                  </a:lnTo>
                  <a:lnTo>
                    <a:pt x="6757492" y="1751901"/>
                  </a:lnTo>
                  <a:lnTo>
                    <a:pt x="6798729" y="1747596"/>
                  </a:lnTo>
                  <a:lnTo>
                    <a:pt x="6885559" y="1742020"/>
                  </a:lnTo>
                  <a:lnTo>
                    <a:pt x="6964654" y="1737664"/>
                  </a:lnTo>
                  <a:lnTo>
                    <a:pt x="7042315" y="1725637"/>
                  </a:lnTo>
                  <a:lnTo>
                    <a:pt x="7083438" y="1713522"/>
                  </a:lnTo>
                  <a:lnTo>
                    <a:pt x="7125360" y="1696288"/>
                  </a:lnTo>
                  <a:lnTo>
                    <a:pt x="7213943" y="1650238"/>
                  </a:lnTo>
                  <a:lnTo>
                    <a:pt x="7307046" y="1590560"/>
                  </a:lnTo>
                  <a:lnTo>
                    <a:pt x="7394245" y="1517624"/>
                  </a:lnTo>
                  <a:lnTo>
                    <a:pt x="7433284" y="1475257"/>
                  </a:lnTo>
                  <a:lnTo>
                    <a:pt x="7466368" y="1430083"/>
                  </a:lnTo>
                  <a:lnTo>
                    <a:pt x="7493457" y="1384401"/>
                  </a:lnTo>
                  <a:lnTo>
                    <a:pt x="7515987" y="1338846"/>
                  </a:lnTo>
                  <a:lnTo>
                    <a:pt x="7534694" y="1291336"/>
                  </a:lnTo>
                  <a:lnTo>
                    <a:pt x="7550150" y="1240282"/>
                  </a:lnTo>
                  <a:lnTo>
                    <a:pt x="7562977" y="1184071"/>
                  </a:lnTo>
                  <a:lnTo>
                    <a:pt x="7573899" y="1120914"/>
                  </a:lnTo>
                  <a:lnTo>
                    <a:pt x="7583627" y="1048931"/>
                  </a:lnTo>
                  <a:lnTo>
                    <a:pt x="7592860" y="966012"/>
                  </a:lnTo>
                  <a:lnTo>
                    <a:pt x="7600975" y="871105"/>
                  </a:lnTo>
                  <a:lnTo>
                    <a:pt x="7607059" y="765797"/>
                  </a:lnTo>
                  <a:lnTo>
                    <a:pt x="7611415" y="651662"/>
                  </a:lnTo>
                  <a:lnTo>
                    <a:pt x="7614323" y="530174"/>
                  </a:lnTo>
                  <a:lnTo>
                    <a:pt x="7616088" y="402780"/>
                  </a:lnTo>
                  <a:lnTo>
                    <a:pt x="7617003" y="270954"/>
                  </a:lnTo>
                  <a:lnTo>
                    <a:pt x="7617384" y="8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43147" y="2950554"/>
              <a:ext cx="100330" cy="1441450"/>
            </a:xfrm>
            <a:custGeom>
              <a:avLst/>
              <a:gdLst/>
              <a:ahLst/>
              <a:cxnLst/>
              <a:rect l="l" t="t" r="r" b="b"/>
              <a:pathLst>
                <a:path w="100329" h="1441450">
                  <a:moveTo>
                    <a:pt x="100012" y="0"/>
                  </a:moveTo>
                  <a:lnTo>
                    <a:pt x="0" y="0"/>
                  </a:lnTo>
                  <a:lnTo>
                    <a:pt x="0" y="1441406"/>
                  </a:lnTo>
                  <a:lnTo>
                    <a:pt x="100012" y="1441406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7030A0"/>
                </a:solidFill>
                <a:latin typeface="Cambria Math" panose="02040503050406030204"/>
                <a:cs typeface="Cambria Math" panose="02040503050406030204"/>
              </a:rPr>
              <a:t>𝐳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26580" y="4591697"/>
            <a:ext cx="1508760" cy="369570"/>
          </a:xfrm>
          <a:custGeom>
            <a:avLst/>
            <a:gdLst/>
            <a:ahLst/>
            <a:cxnLst/>
            <a:rect l="l" t="t" r="r" b="b"/>
            <a:pathLst>
              <a:path w="1508759" h="369570">
                <a:moveTo>
                  <a:pt x="30556" y="0"/>
                </a:moveTo>
                <a:lnTo>
                  <a:pt x="0" y="0"/>
                </a:lnTo>
                <a:lnTo>
                  <a:pt x="0" y="369290"/>
                </a:lnTo>
                <a:lnTo>
                  <a:pt x="30556" y="369290"/>
                </a:lnTo>
                <a:lnTo>
                  <a:pt x="30556" y="0"/>
                </a:lnTo>
                <a:close/>
              </a:path>
              <a:path w="1508759" h="369570">
                <a:moveTo>
                  <a:pt x="1508709" y="0"/>
                </a:moveTo>
                <a:lnTo>
                  <a:pt x="1478153" y="0"/>
                </a:lnTo>
                <a:lnTo>
                  <a:pt x="1478153" y="369290"/>
                </a:lnTo>
                <a:lnTo>
                  <a:pt x="1508709" y="369290"/>
                </a:lnTo>
                <a:lnTo>
                  <a:pt x="15087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164" y="318464"/>
            <a:ext cx="110836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0080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Training</a:t>
            </a:r>
            <a:r>
              <a:rPr sz="3600" spc="355" dirty="0"/>
              <a:t> </a:t>
            </a:r>
            <a:r>
              <a:rPr sz="3600" spc="125" dirty="0"/>
              <a:t>Siamese</a:t>
            </a:r>
            <a:r>
              <a:rPr sz="3600" spc="360" dirty="0"/>
              <a:t> </a:t>
            </a:r>
            <a:r>
              <a:rPr sz="3600" spc="155" dirty="0"/>
              <a:t>Network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91216" y="3042005"/>
            <a:ext cx="274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solidFill>
                  <a:srgbClr val="7030A0"/>
                </a:solidFill>
                <a:latin typeface="Cambria Math" panose="02040503050406030204"/>
                <a:cs typeface="Cambria Math" panose="02040503050406030204"/>
              </a:rPr>
              <a:t>𝐳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3563" y="5633211"/>
            <a:ext cx="494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-40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𝐡</a:t>
            </a:r>
            <a:endParaRPr sz="3450" baseline="-16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Dense Layers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5787" y="3325750"/>
            <a:ext cx="1066305" cy="69399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352415" y="35283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39955" y="4093079"/>
            <a:ext cx="927735" cy="282575"/>
          </a:xfrm>
          <a:custGeom>
            <a:avLst/>
            <a:gdLst/>
            <a:ahLst/>
            <a:cxnLst/>
            <a:rect l="l" t="t" r="r" b="b"/>
            <a:pathLst>
              <a:path w="927734" h="282575">
                <a:moveTo>
                  <a:pt x="837468" y="0"/>
                </a:moveTo>
                <a:lnTo>
                  <a:pt x="833450" y="11459"/>
                </a:lnTo>
                <a:lnTo>
                  <a:pt x="849793" y="18552"/>
                </a:lnTo>
                <a:lnTo>
                  <a:pt x="863848" y="28370"/>
                </a:lnTo>
                <a:lnTo>
                  <a:pt x="892386" y="73878"/>
                </a:lnTo>
                <a:lnTo>
                  <a:pt x="900720" y="115662"/>
                </a:lnTo>
                <a:lnTo>
                  <a:pt x="901762" y="139749"/>
                </a:lnTo>
                <a:lnTo>
                  <a:pt x="900715" y="164650"/>
                </a:lnTo>
                <a:lnTo>
                  <a:pt x="892343" y="207587"/>
                </a:lnTo>
                <a:lnTo>
                  <a:pt x="863866" y="253825"/>
                </a:lnTo>
                <a:lnTo>
                  <a:pt x="833895" y="270866"/>
                </a:lnTo>
                <a:lnTo>
                  <a:pt x="837468" y="282326"/>
                </a:lnTo>
                <a:lnTo>
                  <a:pt x="875978" y="264262"/>
                </a:lnTo>
                <a:lnTo>
                  <a:pt x="904292" y="232990"/>
                </a:lnTo>
                <a:lnTo>
                  <a:pt x="921705" y="191113"/>
                </a:lnTo>
                <a:lnTo>
                  <a:pt x="927508" y="141237"/>
                </a:lnTo>
                <a:lnTo>
                  <a:pt x="926053" y="115355"/>
                </a:lnTo>
                <a:lnTo>
                  <a:pt x="914408" y="69479"/>
                </a:lnTo>
                <a:lnTo>
                  <a:pt x="891311" y="32132"/>
                </a:lnTo>
                <a:lnTo>
                  <a:pt x="857936" y="7389"/>
                </a:lnTo>
                <a:lnTo>
                  <a:pt x="837468" y="0"/>
                </a:lnTo>
                <a:close/>
              </a:path>
              <a:path w="927734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6" y="263741"/>
                </a:lnTo>
                <a:lnTo>
                  <a:pt x="63643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05167" y="4003780"/>
            <a:ext cx="139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43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𝐱,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90" dirty="0">
                <a:latin typeface="Cambria Math" panose="02040503050406030204"/>
                <a:cs typeface="Cambria Math" panose="02040503050406030204"/>
              </a:rPr>
              <a:t>𝐱</a:t>
            </a:r>
            <a:endParaRPr sz="270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23903" y="3544538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299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49"/>
                </a:lnTo>
                <a:lnTo>
                  <a:pt x="1100137" y="285749"/>
                </a:lnTo>
                <a:lnTo>
                  <a:pt x="1385887" y="142874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1890" y="3553555"/>
            <a:ext cx="239843" cy="23540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608744" y="3148438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7F7F7F"/>
                </a:solidFill>
                <a:latin typeface="Courier New" panose="02070309020205020404"/>
                <a:cs typeface="Courier New" panose="02070309020205020404"/>
              </a:rPr>
              <a:t>Sigmoid</a:t>
            </a:r>
            <a:endParaRPr sz="2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20" dirty="0">
                <a:latin typeface="Courier New" panose="02070309020205020404"/>
                <a:cs typeface="Courier New" panose="02070309020205020404"/>
              </a:rPr>
              <a:t>Loss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42593" y="1332545"/>
            <a:ext cx="233299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</a:pP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Target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800" b="1" spc="-4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800" b="1" spc="-50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0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695203" y="14512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87563" y="1929077"/>
            <a:ext cx="285750" cy="1257300"/>
          </a:xfrm>
          <a:custGeom>
            <a:avLst/>
            <a:gdLst/>
            <a:ahLst/>
            <a:cxnLst/>
            <a:rect l="l" t="t" r="r" b="b"/>
            <a:pathLst>
              <a:path w="285750" h="1257300">
                <a:moveTo>
                  <a:pt x="142875" y="0"/>
                </a:moveTo>
                <a:lnTo>
                  <a:pt x="0" y="285750"/>
                </a:lnTo>
                <a:lnTo>
                  <a:pt x="114300" y="194310"/>
                </a:lnTo>
                <a:lnTo>
                  <a:pt x="114298" y="1256709"/>
                </a:lnTo>
                <a:lnTo>
                  <a:pt x="171448" y="1256709"/>
                </a:lnTo>
                <a:lnTo>
                  <a:pt x="171450" y="194310"/>
                </a:lnTo>
                <a:lnTo>
                  <a:pt x="285750" y="285750"/>
                </a:lnTo>
                <a:lnTo>
                  <a:pt x="14287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508" y="1740289"/>
            <a:ext cx="1859110" cy="113652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90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47720" y="5473393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415" dirty="0">
                <a:latin typeface="Cambria Math" panose="02040503050406030204"/>
                <a:cs typeface="Cambria Math" panose="02040503050406030204"/>
              </a:rPr>
              <a:t>𝐱</a:t>
            </a:r>
            <a:endParaRPr sz="4350" baseline="-15000" dirty="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480" y="4424206"/>
            <a:ext cx="1773389" cy="110304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336" y="204164"/>
            <a:ext cx="1105246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One-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2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96703" y="5265785"/>
            <a:ext cx="3773170" cy="1210310"/>
            <a:chOff x="4196703" y="5265785"/>
            <a:chExt cx="3773170" cy="12103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6703" y="5265785"/>
              <a:ext cx="1817938" cy="12100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9025" y="5265785"/>
              <a:ext cx="1810584" cy="120765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605192" y="478252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438586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7158" y="4638675"/>
            <a:ext cx="11903075" cy="2095500"/>
            <a:chOff x="177158" y="4638675"/>
            <a:chExt cx="11903075" cy="2095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2729" y="5265785"/>
              <a:ext cx="1801770" cy="12011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6208" y="4657725"/>
              <a:ext cx="11864975" cy="2057400"/>
            </a:xfrm>
            <a:custGeom>
              <a:avLst/>
              <a:gdLst/>
              <a:ahLst/>
              <a:cxnLst/>
              <a:rect l="l" t="t" r="r" b="b"/>
              <a:pathLst>
                <a:path w="11864975" h="2057400">
                  <a:moveTo>
                    <a:pt x="0" y="342908"/>
                  </a:moveTo>
                  <a:lnTo>
                    <a:pt x="3130" y="296378"/>
                  </a:lnTo>
                  <a:lnTo>
                    <a:pt x="12249" y="251749"/>
                  </a:lnTo>
                  <a:lnTo>
                    <a:pt x="26947" y="209433"/>
                  </a:lnTo>
                  <a:lnTo>
                    <a:pt x="46816" y="169836"/>
                  </a:lnTo>
                  <a:lnTo>
                    <a:pt x="71449" y="133367"/>
                  </a:lnTo>
                  <a:lnTo>
                    <a:pt x="100435" y="100435"/>
                  </a:lnTo>
                  <a:lnTo>
                    <a:pt x="133367" y="71449"/>
                  </a:lnTo>
                  <a:lnTo>
                    <a:pt x="169835" y="46817"/>
                  </a:lnTo>
                  <a:lnTo>
                    <a:pt x="209432" y="26947"/>
                  </a:lnTo>
                  <a:lnTo>
                    <a:pt x="251749" y="12249"/>
                  </a:lnTo>
                  <a:lnTo>
                    <a:pt x="296377" y="3130"/>
                  </a:lnTo>
                  <a:lnTo>
                    <a:pt x="342907" y="0"/>
                  </a:lnTo>
                  <a:lnTo>
                    <a:pt x="11521592" y="0"/>
                  </a:lnTo>
                  <a:lnTo>
                    <a:pt x="11568122" y="3130"/>
                  </a:lnTo>
                  <a:lnTo>
                    <a:pt x="11612750" y="12249"/>
                  </a:lnTo>
                  <a:lnTo>
                    <a:pt x="11655067" y="26947"/>
                  </a:lnTo>
                  <a:lnTo>
                    <a:pt x="11694664" y="46817"/>
                  </a:lnTo>
                  <a:lnTo>
                    <a:pt x="11731133" y="71449"/>
                  </a:lnTo>
                  <a:lnTo>
                    <a:pt x="11764064" y="100435"/>
                  </a:lnTo>
                  <a:lnTo>
                    <a:pt x="11793051" y="133367"/>
                  </a:lnTo>
                  <a:lnTo>
                    <a:pt x="11817683" y="169836"/>
                  </a:lnTo>
                  <a:lnTo>
                    <a:pt x="11837552" y="209433"/>
                  </a:lnTo>
                  <a:lnTo>
                    <a:pt x="11852251" y="251749"/>
                  </a:lnTo>
                  <a:lnTo>
                    <a:pt x="11861369" y="296378"/>
                  </a:lnTo>
                  <a:lnTo>
                    <a:pt x="11864500" y="342908"/>
                  </a:lnTo>
                  <a:lnTo>
                    <a:pt x="11864500" y="1714491"/>
                  </a:lnTo>
                  <a:lnTo>
                    <a:pt x="11861369" y="1761021"/>
                  </a:lnTo>
                  <a:lnTo>
                    <a:pt x="11852251" y="1805650"/>
                  </a:lnTo>
                  <a:lnTo>
                    <a:pt x="11837552" y="1847966"/>
                  </a:lnTo>
                  <a:lnTo>
                    <a:pt x="11817683" y="1887564"/>
                  </a:lnTo>
                  <a:lnTo>
                    <a:pt x="11793051" y="1924032"/>
                  </a:lnTo>
                  <a:lnTo>
                    <a:pt x="11764064" y="1956964"/>
                  </a:lnTo>
                  <a:lnTo>
                    <a:pt x="11731133" y="1985950"/>
                  </a:lnTo>
                  <a:lnTo>
                    <a:pt x="11694664" y="2010583"/>
                  </a:lnTo>
                  <a:lnTo>
                    <a:pt x="11655067" y="2030452"/>
                  </a:lnTo>
                  <a:lnTo>
                    <a:pt x="11612750" y="2045151"/>
                  </a:lnTo>
                  <a:lnTo>
                    <a:pt x="11568122" y="2054269"/>
                  </a:lnTo>
                  <a:lnTo>
                    <a:pt x="11521592" y="2057400"/>
                  </a:lnTo>
                  <a:lnTo>
                    <a:pt x="342907" y="2057400"/>
                  </a:lnTo>
                  <a:lnTo>
                    <a:pt x="296377" y="2054269"/>
                  </a:lnTo>
                  <a:lnTo>
                    <a:pt x="251749" y="2045151"/>
                  </a:lnTo>
                  <a:lnTo>
                    <a:pt x="209432" y="2030452"/>
                  </a:lnTo>
                  <a:lnTo>
                    <a:pt x="169835" y="2010583"/>
                  </a:lnTo>
                  <a:lnTo>
                    <a:pt x="133367" y="1985950"/>
                  </a:lnTo>
                  <a:lnTo>
                    <a:pt x="100435" y="1956964"/>
                  </a:lnTo>
                  <a:lnTo>
                    <a:pt x="71449" y="1924032"/>
                  </a:lnTo>
                  <a:lnTo>
                    <a:pt x="46816" y="1887564"/>
                  </a:lnTo>
                  <a:lnTo>
                    <a:pt x="26947" y="1847966"/>
                  </a:lnTo>
                  <a:lnTo>
                    <a:pt x="12249" y="1805650"/>
                  </a:lnTo>
                  <a:lnTo>
                    <a:pt x="3130" y="1761021"/>
                  </a:lnTo>
                  <a:lnTo>
                    <a:pt x="0" y="1714491"/>
                  </a:lnTo>
                  <a:lnTo>
                    <a:pt x="0" y="34290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06118" y="3984471"/>
            <a:ext cx="3112135" cy="125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055" algn="ctr">
              <a:lnSpc>
                <a:spcPct val="100000"/>
              </a:lnSpc>
              <a:spcBef>
                <a:spcPts val="100"/>
              </a:spcBef>
            </a:pPr>
            <a:r>
              <a:rPr sz="3200" b="1" spc="12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Support</a:t>
            </a:r>
            <a:r>
              <a:rPr sz="3200" b="1" spc="30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3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Set:</a:t>
            </a:r>
            <a:endParaRPr sz="3200">
              <a:latin typeface="Cambria" panose="02040503050406030204"/>
              <a:cs typeface="Cambria" panose="02040503050406030204"/>
            </a:endParaRPr>
          </a:p>
          <a:p>
            <a:pPr algn="ctr">
              <a:lnSpc>
                <a:spcPct val="100000"/>
              </a:lnSpc>
              <a:spcBef>
                <a:spcPts val="2440"/>
              </a:spcBef>
              <a:tabLst>
                <a:tab pos="1833880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6939" y="1112075"/>
            <a:ext cx="10248265" cy="1734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6-</a:t>
            </a:r>
            <a:r>
              <a:rPr sz="2800" dirty="0">
                <a:latin typeface="Calibri" panose="020F0502020204030204"/>
                <a:cs typeface="Calibri" panose="020F0502020204030204"/>
              </a:rPr>
              <a:t>way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1-</a:t>
            </a:r>
            <a:r>
              <a:rPr sz="2800" dirty="0">
                <a:latin typeface="Calibri" panose="020F0502020204030204"/>
                <a:cs typeface="Calibri" panose="020F0502020204030204"/>
              </a:rPr>
              <a:t>shot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prediction: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support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set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has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6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test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classes;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class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has </a:t>
            </a:r>
            <a:r>
              <a:rPr sz="2800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sample.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marR="398780" indent="-228600">
              <a:lnSpc>
                <a:spcPts val="3100"/>
              </a:lnSpc>
              <a:spcBef>
                <a:spcPts val="92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(for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Siamese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network)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does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not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contain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6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classes.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199479" y="888958"/>
            <a:ext cx="7916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5410">
              <a:lnSpc>
                <a:spcPct val="100000"/>
              </a:lnSpc>
              <a:spcBef>
                <a:spcPts val="100"/>
              </a:spcBef>
            </a:pPr>
            <a:r>
              <a:rPr sz="4400" spc="90" dirty="0"/>
              <a:t>Few-</a:t>
            </a:r>
            <a:r>
              <a:rPr sz="4400" spc="170" dirty="0"/>
              <a:t>Shot</a:t>
            </a:r>
            <a:r>
              <a:rPr sz="4400" spc="420" dirty="0"/>
              <a:t> </a:t>
            </a:r>
            <a:r>
              <a:rPr sz="4400" spc="125" dirty="0"/>
              <a:t>Learning</a:t>
            </a:r>
            <a:endParaRPr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A2EC4-0D1D-4660-8AF9-BE9D99F0440B}"/>
              </a:ext>
            </a:extLst>
          </p:cNvPr>
          <p:cNvSpPr txBox="1"/>
          <p:nvPr/>
        </p:nvSpPr>
        <p:spPr>
          <a:xfrm>
            <a:off x="530935" y="2831294"/>
            <a:ext cx="116610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r>
              <a:rPr lang="en-US" sz="24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 short introduction to few-shot learning.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400" b="0" i="0" u="none" strike="noStrike" baseline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b="0" i="0" u="none" strike="noStrike" baseline="0" dirty="0">
                <a:latin typeface="Verdana" panose="020B0604030504040204" pitchFamily="34" charset="0"/>
                <a:ea typeface="Verdana" panose="020B0604030504040204" pitchFamily="34" charset="0"/>
              </a:rPr>
              <a:t>Few-shot learning means making classification or regression based on a very small number of samples.</a:t>
            </a: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208" y="6738"/>
            <a:ext cx="1115759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One-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2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96703" y="5265785"/>
            <a:ext cx="3773170" cy="1210310"/>
            <a:chOff x="4196703" y="5265785"/>
            <a:chExt cx="3773170" cy="12103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6703" y="5265785"/>
              <a:ext cx="1817938" cy="12100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9025" y="5265785"/>
              <a:ext cx="1810584" cy="120765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605192" y="478252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438586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7158" y="4638675"/>
            <a:ext cx="11903075" cy="2095500"/>
            <a:chOff x="177158" y="4638675"/>
            <a:chExt cx="11903075" cy="2095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2729" y="5265785"/>
              <a:ext cx="1801770" cy="12011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6208" y="4657725"/>
              <a:ext cx="11864975" cy="2057400"/>
            </a:xfrm>
            <a:custGeom>
              <a:avLst/>
              <a:gdLst/>
              <a:ahLst/>
              <a:cxnLst/>
              <a:rect l="l" t="t" r="r" b="b"/>
              <a:pathLst>
                <a:path w="11864975" h="2057400">
                  <a:moveTo>
                    <a:pt x="0" y="342908"/>
                  </a:moveTo>
                  <a:lnTo>
                    <a:pt x="3130" y="296378"/>
                  </a:lnTo>
                  <a:lnTo>
                    <a:pt x="12249" y="251749"/>
                  </a:lnTo>
                  <a:lnTo>
                    <a:pt x="26947" y="209433"/>
                  </a:lnTo>
                  <a:lnTo>
                    <a:pt x="46816" y="169836"/>
                  </a:lnTo>
                  <a:lnTo>
                    <a:pt x="71449" y="133367"/>
                  </a:lnTo>
                  <a:lnTo>
                    <a:pt x="100435" y="100435"/>
                  </a:lnTo>
                  <a:lnTo>
                    <a:pt x="133367" y="71449"/>
                  </a:lnTo>
                  <a:lnTo>
                    <a:pt x="169835" y="46817"/>
                  </a:lnTo>
                  <a:lnTo>
                    <a:pt x="209432" y="26947"/>
                  </a:lnTo>
                  <a:lnTo>
                    <a:pt x="251749" y="12249"/>
                  </a:lnTo>
                  <a:lnTo>
                    <a:pt x="296377" y="3130"/>
                  </a:lnTo>
                  <a:lnTo>
                    <a:pt x="342907" y="0"/>
                  </a:lnTo>
                  <a:lnTo>
                    <a:pt x="11521592" y="0"/>
                  </a:lnTo>
                  <a:lnTo>
                    <a:pt x="11568122" y="3130"/>
                  </a:lnTo>
                  <a:lnTo>
                    <a:pt x="11612750" y="12249"/>
                  </a:lnTo>
                  <a:lnTo>
                    <a:pt x="11655067" y="26947"/>
                  </a:lnTo>
                  <a:lnTo>
                    <a:pt x="11694664" y="46817"/>
                  </a:lnTo>
                  <a:lnTo>
                    <a:pt x="11731133" y="71449"/>
                  </a:lnTo>
                  <a:lnTo>
                    <a:pt x="11764064" y="100435"/>
                  </a:lnTo>
                  <a:lnTo>
                    <a:pt x="11793051" y="133367"/>
                  </a:lnTo>
                  <a:lnTo>
                    <a:pt x="11817683" y="169836"/>
                  </a:lnTo>
                  <a:lnTo>
                    <a:pt x="11837552" y="209433"/>
                  </a:lnTo>
                  <a:lnTo>
                    <a:pt x="11852251" y="251749"/>
                  </a:lnTo>
                  <a:lnTo>
                    <a:pt x="11861369" y="296378"/>
                  </a:lnTo>
                  <a:lnTo>
                    <a:pt x="11864500" y="342908"/>
                  </a:lnTo>
                  <a:lnTo>
                    <a:pt x="11864500" y="1714491"/>
                  </a:lnTo>
                  <a:lnTo>
                    <a:pt x="11861369" y="1761021"/>
                  </a:lnTo>
                  <a:lnTo>
                    <a:pt x="11852251" y="1805650"/>
                  </a:lnTo>
                  <a:lnTo>
                    <a:pt x="11837552" y="1847966"/>
                  </a:lnTo>
                  <a:lnTo>
                    <a:pt x="11817683" y="1887564"/>
                  </a:lnTo>
                  <a:lnTo>
                    <a:pt x="11793051" y="1924032"/>
                  </a:lnTo>
                  <a:lnTo>
                    <a:pt x="11764064" y="1956964"/>
                  </a:lnTo>
                  <a:lnTo>
                    <a:pt x="11731133" y="1985950"/>
                  </a:lnTo>
                  <a:lnTo>
                    <a:pt x="11694664" y="2010583"/>
                  </a:lnTo>
                  <a:lnTo>
                    <a:pt x="11655067" y="2030452"/>
                  </a:lnTo>
                  <a:lnTo>
                    <a:pt x="11612750" y="2045151"/>
                  </a:lnTo>
                  <a:lnTo>
                    <a:pt x="11568122" y="2054269"/>
                  </a:lnTo>
                  <a:lnTo>
                    <a:pt x="11521592" y="2057400"/>
                  </a:lnTo>
                  <a:lnTo>
                    <a:pt x="342907" y="2057400"/>
                  </a:lnTo>
                  <a:lnTo>
                    <a:pt x="296377" y="2054269"/>
                  </a:lnTo>
                  <a:lnTo>
                    <a:pt x="251749" y="2045151"/>
                  </a:lnTo>
                  <a:lnTo>
                    <a:pt x="209432" y="2030452"/>
                  </a:lnTo>
                  <a:lnTo>
                    <a:pt x="169835" y="2010583"/>
                  </a:lnTo>
                  <a:lnTo>
                    <a:pt x="133367" y="1985950"/>
                  </a:lnTo>
                  <a:lnTo>
                    <a:pt x="100435" y="1956964"/>
                  </a:lnTo>
                  <a:lnTo>
                    <a:pt x="71449" y="1924032"/>
                  </a:lnTo>
                  <a:lnTo>
                    <a:pt x="46816" y="1887564"/>
                  </a:lnTo>
                  <a:lnTo>
                    <a:pt x="26947" y="1847966"/>
                  </a:lnTo>
                  <a:lnTo>
                    <a:pt x="12249" y="1805650"/>
                  </a:lnTo>
                  <a:lnTo>
                    <a:pt x="3130" y="1761021"/>
                  </a:lnTo>
                  <a:lnTo>
                    <a:pt x="0" y="1714491"/>
                  </a:lnTo>
                  <a:lnTo>
                    <a:pt x="0" y="34290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06118" y="3984471"/>
            <a:ext cx="3112135" cy="125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055" algn="ctr">
              <a:lnSpc>
                <a:spcPct val="100000"/>
              </a:lnSpc>
              <a:spcBef>
                <a:spcPts val="100"/>
              </a:spcBef>
            </a:pPr>
            <a:r>
              <a:rPr sz="3200" b="1" spc="12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Support</a:t>
            </a:r>
            <a:r>
              <a:rPr sz="3200" b="1" spc="30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3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Set:</a:t>
            </a:r>
            <a:endParaRPr sz="3200">
              <a:latin typeface="Cambria" panose="02040503050406030204"/>
              <a:cs typeface="Cambria" panose="02040503050406030204"/>
            </a:endParaRPr>
          </a:p>
          <a:p>
            <a:pPr algn="ctr">
              <a:lnSpc>
                <a:spcPct val="100000"/>
              </a:lnSpc>
              <a:spcBef>
                <a:spcPts val="2440"/>
              </a:spcBef>
              <a:tabLst>
                <a:tab pos="1833880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656" y="131426"/>
            <a:ext cx="108991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One-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2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Squirrel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3006" y="2548197"/>
            <a:ext cx="3737610" cy="2226945"/>
          </a:xfrm>
          <a:custGeom>
            <a:avLst/>
            <a:gdLst/>
            <a:ahLst/>
            <a:cxnLst/>
            <a:rect l="l" t="t" r="r" b="b"/>
            <a:pathLst>
              <a:path w="3737610" h="2226945">
                <a:moveTo>
                  <a:pt x="3622285" y="0"/>
                </a:moveTo>
                <a:lnTo>
                  <a:pt x="3622978" y="38094"/>
                </a:lnTo>
                <a:lnTo>
                  <a:pt x="3564108" y="39166"/>
                </a:lnTo>
                <a:lnTo>
                  <a:pt x="3390964" y="48513"/>
                </a:lnTo>
                <a:lnTo>
                  <a:pt x="3218515" y="63847"/>
                </a:lnTo>
                <a:lnTo>
                  <a:pt x="3047095" y="84968"/>
                </a:lnTo>
                <a:lnTo>
                  <a:pt x="2877042" y="111673"/>
                </a:lnTo>
                <a:lnTo>
                  <a:pt x="2708690" y="143766"/>
                </a:lnTo>
                <a:lnTo>
                  <a:pt x="2542374" y="181046"/>
                </a:lnTo>
                <a:lnTo>
                  <a:pt x="2378431" y="223312"/>
                </a:lnTo>
                <a:lnTo>
                  <a:pt x="2217197" y="270370"/>
                </a:lnTo>
                <a:lnTo>
                  <a:pt x="2058861" y="322066"/>
                </a:lnTo>
                <a:lnTo>
                  <a:pt x="1753090" y="438293"/>
                </a:lnTo>
                <a:lnTo>
                  <a:pt x="1463523" y="570503"/>
                </a:lnTo>
                <a:lnTo>
                  <a:pt x="1325438" y="642223"/>
                </a:lnTo>
                <a:lnTo>
                  <a:pt x="1192550" y="717282"/>
                </a:lnTo>
                <a:lnTo>
                  <a:pt x="1065051" y="795557"/>
                </a:lnTo>
                <a:lnTo>
                  <a:pt x="943279" y="876857"/>
                </a:lnTo>
                <a:lnTo>
                  <a:pt x="827570" y="960987"/>
                </a:lnTo>
                <a:lnTo>
                  <a:pt x="718258" y="1047758"/>
                </a:lnTo>
                <a:lnTo>
                  <a:pt x="615682" y="1136981"/>
                </a:lnTo>
                <a:lnTo>
                  <a:pt x="520178" y="1228464"/>
                </a:lnTo>
                <a:lnTo>
                  <a:pt x="432087" y="1322024"/>
                </a:lnTo>
                <a:lnTo>
                  <a:pt x="351750" y="1417474"/>
                </a:lnTo>
                <a:lnTo>
                  <a:pt x="279514" y="1514632"/>
                </a:lnTo>
                <a:lnTo>
                  <a:pt x="215727" y="1613314"/>
                </a:lnTo>
                <a:lnTo>
                  <a:pt x="160742" y="1713335"/>
                </a:lnTo>
                <a:lnTo>
                  <a:pt x="114922" y="1814509"/>
                </a:lnTo>
                <a:lnTo>
                  <a:pt x="78633" y="1916644"/>
                </a:lnTo>
                <a:lnTo>
                  <a:pt x="52211" y="2019683"/>
                </a:lnTo>
                <a:lnTo>
                  <a:pt x="39398" y="2111510"/>
                </a:lnTo>
                <a:lnTo>
                  <a:pt x="0" y="2109003"/>
                </a:lnTo>
                <a:lnTo>
                  <a:pt x="49772" y="2226703"/>
                </a:lnTo>
                <a:lnTo>
                  <a:pt x="114068" y="2116264"/>
                </a:lnTo>
                <a:lnTo>
                  <a:pt x="77529" y="2113939"/>
                </a:lnTo>
                <a:lnTo>
                  <a:pt x="89650" y="2027071"/>
                </a:lnTo>
                <a:lnTo>
                  <a:pt x="115111" y="1927777"/>
                </a:lnTo>
                <a:lnTo>
                  <a:pt x="150287" y="1828772"/>
                </a:lnTo>
                <a:lnTo>
                  <a:pt x="194840" y="1730396"/>
                </a:lnTo>
                <a:lnTo>
                  <a:pt x="248460" y="1632858"/>
                </a:lnTo>
                <a:lnTo>
                  <a:pt x="310833" y="1536364"/>
                </a:lnTo>
                <a:lnTo>
                  <a:pt x="381640" y="1441131"/>
                </a:lnTo>
                <a:lnTo>
                  <a:pt x="460554" y="1347370"/>
                </a:lnTo>
                <a:lnTo>
                  <a:pt x="547244" y="1255298"/>
                </a:lnTo>
                <a:lnTo>
                  <a:pt x="641376" y="1165127"/>
                </a:lnTo>
                <a:lnTo>
                  <a:pt x="742615" y="1077069"/>
                </a:lnTo>
                <a:lnTo>
                  <a:pt x="850629" y="991327"/>
                </a:lnTo>
                <a:lnTo>
                  <a:pt x="965066" y="908122"/>
                </a:lnTo>
                <a:lnTo>
                  <a:pt x="1085603" y="827647"/>
                </a:lnTo>
                <a:lnTo>
                  <a:pt x="1211893" y="750112"/>
                </a:lnTo>
                <a:lnTo>
                  <a:pt x="1343592" y="675727"/>
                </a:lnTo>
                <a:lnTo>
                  <a:pt x="1480229" y="604760"/>
                </a:lnTo>
                <a:lnTo>
                  <a:pt x="1767785" y="473467"/>
                </a:lnTo>
                <a:lnTo>
                  <a:pt x="2071550" y="358002"/>
                </a:lnTo>
                <a:lnTo>
                  <a:pt x="2228448" y="306776"/>
                </a:lnTo>
                <a:lnTo>
                  <a:pt x="2388529" y="260055"/>
                </a:lnTo>
                <a:lnTo>
                  <a:pt x="2551299" y="218090"/>
                </a:lnTo>
                <a:lnTo>
                  <a:pt x="2716427" y="181077"/>
                </a:lnTo>
                <a:lnTo>
                  <a:pt x="2883565" y="149216"/>
                </a:lnTo>
                <a:lnTo>
                  <a:pt x="3052380" y="122704"/>
                </a:lnTo>
                <a:lnTo>
                  <a:pt x="3222528" y="101742"/>
                </a:lnTo>
                <a:lnTo>
                  <a:pt x="3393683" y="86522"/>
                </a:lnTo>
                <a:lnTo>
                  <a:pt x="3565484" y="77247"/>
                </a:lnTo>
                <a:lnTo>
                  <a:pt x="3623671" y="76187"/>
                </a:lnTo>
                <a:lnTo>
                  <a:pt x="3624366" y="114280"/>
                </a:lnTo>
                <a:lnTo>
                  <a:pt x="3737606" y="55059"/>
                </a:lnTo>
                <a:lnTo>
                  <a:pt x="362228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0.2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656" y="141819"/>
            <a:ext cx="108991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One-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46425" y="2628407"/>
            <a:ext cx="1754505" cy="2146935"/>
          </a:xfrm>
          <a:custGeom>
            <a:avLst/>
            <a:gdLst/>
            <a:ahLst/>
            <a:cxnLst/>
            <a:rect l="l" t="t" r="r" b="b"/>
            <a:pathLst>
              <a:path w="1754504" h="2146935">
                <a:moveTo>
                  <a:pt x="1629749" y="0"/>
                </a:moveTo>
                <a:lnTo>
                  <a:pt x="1595464" y="41518"/>
                </a:lnTo>
                <a:lnTo>
                  <a:pt x="1544182" y="46076"/>
                </a:lnTo>
                <a:lnTo>
                  <a:pt x="1487263" y="50342"/>
                </a:lnTo>
                <a:lnTo>
                  <a:pt x="1425309" y="54270"/>
                </a:lnTo>
                <a:lnTo>
                  <a:pt x="1359024" y="57812"/>
                </a:lnTo>
                <a:lnTo>
                  <a:pt x="1215698" y="63581"/>
                </a:lnTo>
                <a:lnTo>
                  <a:pt x="1062452" y="67292"/>
                </a:lnTo>
                <a:lnTo>
                  <a:pt x="903425" y="68611"/>
                </a:lnTo>
                <a:lnTo>
                  <a:pt x="861597" y="71746"/>
                </a:lnTo>
                <a:lnTo>
                  <a:pt x="819275" y="81144"/>
                </a:lnTo>
                <a:lnTo>
                  <a:pt x="777435" y="96447"/>
                </a:lnTo>
                <a:lnTo>
                  <a:pt x="736177" y="117356"/>
                </a:lnTo>
                <a:lnTo>
                  <a:pt x="695556" y="143597"/>
                </a:lnTo>
                <a:lnTo>
                  <a:pt x="655609" y="174920"/>
                </a:lnTo>
                <a:lnTo>
                  <a:pt x="616364" y="211104"/>
                </a:lnTo>
                <a:lnTo>
                  <a:pt x="577672" y="252138"/>
                </a:lnTo>
                <a:lnTo>
                  <a:pt x="503213" y="346781"/>
                </a:lnTo>
                <a:lnTo>
                  <a:pt x="432059" y="458033"/>
                </a:lnTo>
                <a:lnTo>
                  <a:pt x="364892" y="584178"/>
                </a:lnTo>
                <a:lnTo>
                  <a:pt x="302248" y="723755"/>
                </a:lnTo>
                <a:lnTo>
                  <a:pt x="244699" y="875295"/>
                </a:lnTo>
                <a:lnTo>
                  <a:pt x="192835" y="1037324"/>
                </a:lnTo>
                <a:lnTo>
                  <a:pt x="147256" y="1208358"/>
                </a:lnTo>
                <a:lnTo>
                  <a:pt x="108574" y="1386909"/>
                </a:lnTo>
                <a:lnTo>
                  <a:pt x="77405" y="1571492"/>
                </a:lnTo>
                <a:lnTo>
                  <a:pt x="54367" y="1760613"/>
                </a:lnTo>
                <a:lnTo>
                  <a:pt x="40085" y="1952782"/>
                </a:lnTo>
                <a:lnTo>
                  <a:pt x="38087" y="2031748"/>
                </a:lnTo>
                <a:lnTo>
                  <a:pt x="0" y="2030784"/>
                </a:lnTo>
                <a:lnTo>
                  <a:pt x="54241" y="2146494"/>
                </a:lnTo>
                <a:lnTo>
                  <a:pt x="114263" y="2033676"/>
                </a:lnTo>
                <a:lnTo>
                  <a:pt x="76175" y="2032712"/>
                </a:lnTo>
                <a:lnTo>
                  <a:pt x="78149" y="1954677"/>
                </a:lnTo>
                <a:lnTo>
                  <a:pt x="92297" y="1764330"/>
                </a:lnTo>
                <a:lnTo>
                  <a:pt x="115119" y="1576970"/>
                </a:lnTo>
                <a:lnTo>
                  <a:pt x="145996" y="1394119"/>
                </a:lnTo>
                <a:lnTo>
                  <a:pt x="184302" y="1217301"/>
                </a:lnTo>
                <a:lnTo>
                  <a:pt x="229407" y="1048043"/>
                </a:lnTo>
                <a:lnTo>
                  <a:pt x="280677" y="887874"/>
                </a:lnTo>
                <a:lnTo>
                  <a:pt x="337468" y="738332"/>
                </a:lnTo>
                <a:lnTo>
                  <a:pt x="399125" y="600950"/>
                </a:lnTo>
                <a:lnTo>
                  <a:pt x="464974" y="477279"/>
                </a:lnTo>
                <a:lnTo>
                  <a:pt x="534308" y="368876"/>
                </a:lnTo>
                <a:lnTo>
                  <a:pt x="606562" y="277036"/>
                </a:lnTo>
                <a:lnTo>
                  <a:pt x="643171" y="238211"/>
                </a:lnTo>
                <a:lnTo>
                  <a:pt x="680316" y="203963"/>
                </a:lnTo>
                <a:lnTo>
                  <a:pt x="717694" y="174654"/>
                </a:lnTo>
                <a:lnTo>
                  <a:pt x="755176" y="150441"/>
                </a:lnTo>
                <a:lnTo>
                  <a:pt x="792643" y="131453"/>
                </a:lnTo>
                <a:lnTo>
                  <a:pt x="829995" y="117792"/>
                </a:lnTo>
                <a:lnTo>
                  <a:pt x="905008" y="106700"/>
                </a:lnTo>
                <a:lnTo>
                  <a:pt x="1063066" y="105388"/>
                </a:lnTo>
                <a:lnTo>
                  <a:pt x="1216930" y="101662"/>
                </a:lnTo>
                <a:lnTo>
                  <a:pt x="1360807" y="95872"/>
                </a:lnTo>
                <a:lnTo>
                  <a:pt x="1427534" y="92306"/>
                </a:lnTo>
                <a:lnTo>
                  <a:pt x="1489887" y="88352"/>
                </a:lnTo>
                <a:lnTo>
                  <a:pt x="1547299" y="84051"/>
                </a:lnTo>
                <a:lnTo>
                  <a:pt x="1599166" y="79439"/>
                </a:lnTo>
                <a:lnTo>
                  <a:pt x="1645869" y="74452"/>
                </a:lnTo>
                <a:lnTo>
                  <a:pt x="1647422" y="74085"/>
                </a:lnTo>
                <a:lnTo>
                  <a:pt x="1656271" y="111180"/>
                </a:lnTo>
                <a:lnTo>
                  <a:pt x="1754191" y="29067"/>
                </a:lnTo>
                <a:lnTo>
                  <a:pt x="162974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54656" y="3922185"/>
          <a:ext cx="11051538" cy="1323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41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5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86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0.2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0.9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25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Fox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8257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Squirrel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511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Rabbit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330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Hamster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559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Otter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238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Beaver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945" y="79474"/>
            <a:ext cx="110628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sz="3600" spc="114" dirty="0"/>
              <a:t>One-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4656" y="3922183"/>
          <a:ext cx="11412851" cy="1323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1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7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11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39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110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477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06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0.2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0.9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0.7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0.5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0.3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20" marB="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latin typeface="Cambria Math" panose="02040503050406030204"/>
                          <a:cs typeface="Cambria Math" panose="02040503050406030204"/>
                        </a:rPr>
                        <a:t>0.4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20" marB="0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25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Fox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8257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Squirrel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Rabbit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92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Hamster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Otter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Beaver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656" y="204164"/>
            <a:ext cx="1089914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1445">
              <a:lnSpc>
                <a:spcPct val="100000"/>
              </a:lnSpc>
              <a:spcBef>
                <a:spcPts val="100"/>
              </a:spcBef>
            </a:pPr>
            <a:r>
              <a:rPr lang="en-IN" sz="3600" spc="114" dirty="0"/>
              <a:t>       </a:t>
            </a:r>
            <a:r>
              <a:rPr sz="3600" spc="114" dirty="0"/>
              <a:t>One-</a:t>
            </a:r>
            <a:r>
              <a:rPr sz="3600" spc="135" dirty="0"/>
              <a:t>Shot</a:t>
            </a:r>
            <a:r>
              <a:rPr sz="3600" spc="340" dirty="0"/>
              <a:t> </a:t>
            </a:r>
            <a:r>
              <a:rPr sz="3600" spc="85" dirty="0"/>
              <a:t>Prediction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2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Fox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07588" y="3698120"/>
          <a:ext cx="1835150" cy="2836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645">
                <a:tc>
                  <a:txBody>
                    <a:bodyPr/>
                    <a:lstStyle/>
                    <a:p>
                      <a:pPr marR="279400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sim</a:t>
                      </a:r>
                      <a:r>
                        <a:rPr sz="2400" spc="130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=</a:t>
                      </a:r>
                      <a:r>
                        <a:rPr sz="2400" spc="125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 </a:t>
                      </a:r>
                      <a:r>
                        <a:rPr sz="2400" spc="-25" dirty="0">
                          <a:solidFill>
                            <a:srgbClr val="FF0000"/>
                          </a:solidFill>
                          <a:latin typeface="Cambria Math" panose="02040503050406030204"/>
                          <a:cs typeface="Cambria Math" panose="02040503050406030204"/>
                        </a:rPr>
                        <a:t>0.9</a:t>
                      </a:r>
                      <a:endParaRPr sz="2400">
                        <a:latin typeface="Cambria Math" panose="02040503050406030204"/>
                        <a:cs typeface="Cambria Math" panose="02040503050406030204"/>
                      </a:endParaRPr>
                    </a:p>
                  </a:txBody>
                  <a:tcPr marL="0" marR="0" marT="3301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89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29654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 panose="020F0502020204030204"/>
                          <a:cs typeface="Calibri" panose="020F0502020204030204"/>
                        </a:rPr>
                        <a:t>Squirrel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90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Rabbit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Hamster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Otter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7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Beaver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C00000"/>
                </a:solidFill>
                <a:latin typeface="Calibri" panose="020F0502020204030204"/>
                <a:cs typeface="Calibri" panose="020F0502020204030204"/>
              </a:rPr>
              <a:t>Query: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0.2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3830" y="3922185"/>
            <a:ext cx="182118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0.7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59026" y="3922185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0.5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03472" y="3922184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0.3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58440" y="3922183"/>
            <a:ext cx="180657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sim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0.4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1543" y="2571718"/>
            <a:ext cx="27679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186021" y="4463732"/>
            <a:ext cx="9653905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 panose="020F0502020204030204"/>
                <a:cs typeface="Calibri" panose="020F0502020204030204"/>
              </a:rPr>
              <a:t>Reference: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 marL="297815" indent="-285115">
              <a:lnSpc>
                <a:spcPct val="100000"/>
              </a:lnSpc>
              <a:spcBef>
                <a:spcPts val="2100"/>
              </a:spcBef>
              <a:buFont typeface="Arial" panose="020B0604020202020204"/>
              <a:buChar char="•"/>
              <a:tabLst>
                <a:tab pos="297815" algn="l"/>
              </a:tabLst>
            </a:pPr>
            <a:r>
              <a:rPr sz="1800" spc="-20" dirty="0">
                <a:latin typeface="Calibri" panose="020F0502020204030204"/>
                <a:cs typeface="Calibri" panose="020F0502020204030204"/>
              </a:rPr>
              <a:t>Schroff,</a:t>
            </a:r>
            <a:r>
              <a:rPr sz="1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Kalenichenko,</a:t>
            </a:r>
            <a:r>
              <a:rPr sz="1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&amp;</a:t>
            </a:r>
            <a:r>
              <a:rPr sz="1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Philbin.</a:t>
            </a:r>
            <a:r>
              <a:rPr sz="1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Facenet:</a:t>
            </a:r>
            <a:r>
              <a:rPr sz="1800" spc="-4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5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unified</a:t>
            </a:r>
            <a:r>
              <a:rPr sz="1800" spc="-4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embedding</a:t>
            </a:r>
            <a:r>
              <a:rPr sz="1800" spc="-5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for</a:t>
            </a:r>
            <a:r>
              <a:rPr sz="1800" spc="-5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face</a:t>
            </a:r>
            <a:r>
              <a:rPr sz="1800" spc="-4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recognition</a:t>
            </a:r>
            <a:r>
              <a:rPr sz="1800" spc="-5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1800" spc="-4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clustering.</a:t>
            </a:r>
            <a:r>
              <a:rPr sz="1800" spc="-45" dirty="0">
                <a:solidFill>
                  <a:srgbClr val="2F5597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In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98450">
              <a:lnSpc>
                <a:spcPct val="100000"/>
              </a:lnSpc>
              <a:spcBef>
                <a:spcPts val="40"/>
              </a:spcBef>
            </a:pPr>
            <a:r>
              <a:rPr sz="1800" i="1" dirty="0">
                <a:latin typeface="Calibri" panose="020F0502020204030204"/>
                <a:cs typeface="Calibri" panose="020F0502020204030204"/>
              </a:rPr>
              <a:t>CVPR</a:t>
            </a:r>
            <a:r>
              <a:rPr sz="1800" dirty="0">
                <a:latin typeface="Calibri" panose="020F0502020204030204"/>
                <a:cs typeface="Calibri" panose="020F0502020204030204"/>
              </a:rPr>
              <a:t>,</a:t>
            </a:r>
            <a:r>
              <a:rPr sz="1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2015.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18" y="266509"/>
            <a:ext cx="112602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Data</a:t>
            </a:r>
            <a:r>
              <a:rPr sz="3600" spc="345" dirty="0"/>
              <a:t> </a:t>
            </a:r>
            <a:r>
              <a:rPr sz="3600" spc="160" dirty="0"/>
              <a:t>for</a:t>
            </a:r>
            <a:r>
              <a:rPr sz="3600" spc="350" dirty="0"/>
              <a:t> </a:t>
            </a:r>
            <a:r>
              <a:rPr sz="3600" spc="114" dirty="0"/>
              <a:t>Training</a:t>
            </a:r>
            <a:r>
              <a:rPr sz="3600" spc="350" dirty="0"/>
              <a:t> </a:t>
            </a:r>
            <a:r>
              <a:rPr sz="3600" spc="125" dirty="0"/>
              <a:t>Siamese</a:t>
            </a:r>
            <a:r>
              <a:rPr sz="3600" spc="350" dirty="0"/>
              <a:t> </a:t>
            </a:r>
            <a:r>
              <a:rPr sz="3600" spc="155" dirty="0"/>
              <a:t>Network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7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17852" y="1052683"/>
            <a:ext cx="5478780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9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Training</a:t>
            </a:r>
            <a:r>
              <a:rPr sz="3200" b="1" spc="31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7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</a:t>
            </a:r>
            <a:endParaRPr sz="3200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Elephant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2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864" y="370419"/>
            <a:ext cx="111979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Data</a:t>
            </a:r>
            <a:r>
              <a:rPr sz="3600" spc="345" dirty="0"/>
              <a:t> </a:t>
            </a:r>
            <a:r>
              <a:rPr sz="3600" spc="160" dirty="0"/>
              <a:t>for</a:t>
            </a:r>
            <a:r>
              <a:rPr sz="3600" spc="350" dirty="0"/>
              <a:t> </a:t>
            </a:r>
            <a:r>
              <a:rPr sz="3600" spc="114" dirty="0"/>
              <a:t>Training</a:t>
            </a:r>
            <a:r>
              <a:rPr sz="3600" spc="350" dirty="0"/>
              <a:t> </a:t>
            </a:r>
            <a:r>
              <a:rPr sz="3600" spc="125" dirty="0"/>
              <a:t>Siamese</a:t>
            </a:r>
            <a:r>
              <a:rPr sz="3600" spc="350" dirty="0"/>
              <a:t> </a:t>
            </a:r>
            <a:r>
              <a:rPr sz="3600" spc="155" dirty="0"/>
              <a:t>Network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7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17852" y="1052683"/>
            <a:ext cx="5478780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9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Training</a:t>
            </a:r>
            <a:r>
              <a:rPr sz="3200" b="1" spc="31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7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</a:t>
            </a:r>
            <a:endParaRPr sz="3200" dirty="0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Elephant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2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95753" y="4597543"/>
            <a:ext cx="1974214" cy="1494790"/>
          </a:xfrm>
          <a:custGeom>
            <a:avLst/>
            <a:gdLst/>
            <a:ahLst/>
            <a:cxnLst/>
            <a:rect l="l" t="t" r="r" b="b"/>
            <a:pathLst>
              <a:path w="1974215" h="1494789">
                <a:moveTo>
                  <a:pt x="0" y="0"/>
                </a:moveTo>
                <a:lnTo>
                  <a:pt x="1973701" y="0"/>
                </a:lnTo>
                <a:lnTo>
                  <a:pt x="1973701" y="1494280"/>
                </a:lnTo>
                <a:lnTo>
                  <a:pt x="0" y="149428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44486" y="5308293"/>
            <a:ext cx="1343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anchor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764" y="318464"/>
            <a:ext cx="1085503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Data</a:t>
            </a:r>
            <a:r>
              <a:rPr sz="3600" spc="345" dirty="0"/>
              <a:t> </a:t>
            </a:r>
            <a:r>
              <a:rPr sz="3600" spc="160" dirty="0"/>
              <a:t>for</a:t>
            </a:r>
            <a:r>
              <a:rPr sz="3600" spc="350" dirty="0"/>
              <a:t> </a:t>
            </a:r>
            <a:r>
              <a:rPr sz="3600" spc="114" dirty="0"/>
              <a:t>Training</a:t>
            </a:r>
            <a:r>
              <a:rPr sz="3600" spc="350" dirty="0"/>
              <a:t> </a:t>
            </a:r>
            <a:r>
              <a:rPr sz="3600" spc="125" dirty="0"/>
              <a:t>Siamese</a:t>
            </a:r>
            <a:r>
              <a:rPr sz="3600" spc="350" dirty="0"/>
              <a:t> </a:t>
            </a:r>
            <a:r>
              <a:rPr sz="3600" spc="155" dirty="0"/>
              <a:t>Network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7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17852" y="1052683"/>
            <a:ext cx="5478780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9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Training</a:t>
            </a:r>
            <a:r>
              <a:rPr sz="3200" b="1" spc="31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7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</a:t>
            </a:r>
            <a:endParaRPr sz="3200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Elephant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2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95753" y="4597543"/>
            <a:ext cx="1974214" cy="1494790"/>
          </a:xfrm>
          <a:custGeom>
            <a:avLst/>
            <a:gdLst/>
            <a:ahLst/>
            <a:cxnLst/>
            <a:rect l="l" t="t" r="r" b="b"/>
            <a:pathLst>
              <a:path w="1974215" h="1494789">
                <a:moveTo>
                  <a:pt x="0" y="0"/>
                </a:moveTo>
                <a:lnTo>
                  <a:pt x="1973701" y="0"/>
                </a:lnTo>
                <a:lnTo>
                  <a:pt x="1973701" y="1494280"/>
                </a:lnTo>
                <a:lnTo>
                  <a:pt x="0" y="149428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44486" y="5308293"/>
            <a:ext cx="1343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anchor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A381F0-FD69-40D1-BCD6-1F812FF26FA8}"/>
              </a:ext>
            </a:extLst>
          </p:cNvPr>
          <p:cNvSpPr txBox="1"/>
          <p:nvPr/>
        </p:nvSpPr>
        <p:spPr>
          <a:xfrm>
            <a:off x="802698" y="2496186"/>
            <a:ext cx="390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spc="125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177" y="204167"/>
            <a:ext cx="110666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Data</a:t>
            </a:r>
            <a:r>
              <a:rPr sz="3600" spc="345" dirty="0"/>
              <a:t> </a:t>
            </a:r>
            <a:r>
              <a:rPr sz="3600" spc="160" dirty="0"/>
              <a:t>for</a:t>
            </a:r>
            <a:r>
              <a:rPr sz="3600" spc="350" dirty="0"/>
              <a:t> </a:t>
            </a:r>
            <a:r>
              <a:rPr sz="3600" spc="114" dirty="0"/>
              <a:t>Training</a:t>
            </a:r>
            <a:r>
              <a:rPr sz="3600" spc="350" dirty="0"/>
              <a:t> </a:t>
            </a:r>
            <a:r>
              <a:rPr sz="3600" spc="125" dirty="0"/>
              <a:t>Siamese</a:t>
            </a:r>
            <a:r>
              <a:rPr sz="3600" spc="350" dirty="0"/>
              <a:t> </a:t>
            </a:r>
            <a:r>
              <a:rPr sz="3600" spc="155" dirty="0"/>
              <a:t>Network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7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95753" y="2293974"/>
              <a:ext cx="1974214" cy="1240790"/>
            </a:xfrm>
            <a:custGeom>
              <a:avLst/>
              <a:gdLst/>
              <a:ahLst/>
              <a:cxnLst/>
              <a:rect l="l" t="t" r="r" b="b"/>
              <a:pathLst>
                <a:path w="1974215" h="1240789">
                  <a:moveTo>
                    <a:pt x="0" y="0"/>
                  </a:moveTo>
                  <a:lnTo>
                    <a:pt x="1973701" y="0"/>
                  </a:lnTo>
                  <a:lnTo>
                    <a:pt x="1973701" y="1240381"/>
                  </a:lnTo>
                  <a:lnTo>
                    <a:pt x="0" y="1240381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xfrm>
            <a:off x="1082352" y="1157153"/>
            <a:ext cx="10645524" cy="2346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Training</a:t>
            </a:r>
            <a:r>
              <a:rPr spc="315" dirty="0"/>
              <a:t> </a:t>
            </a:r>
            <a:r>
              <a:rPr spc="70" dirty="0"/>
              <a:t>Set</a:t>
            </a:r>
          </a:p>
          <a:p>
            <a:pPr marL="0" indent="0">
              <a:lnSpc>
                <a:spcPct val="100000"/>
              </a:lnSpc>
              <a:spcBef>
                <a:spcPts val="2240"/>
              </a:spcBef>
              <a:buNone/>
              <a:tabLst>
                <a:tab pos="2458085" algn="l"/>
                <a:tab pos="4391025" algn="l"/>
              </a:tabLst>
            </a:pPr>
            <a:r>
              <a:rPr lang="en-IN" sz="2800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                                </a:t>
            </a:r>
            <a:r>
              <a:rPr sz="2800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Elephant</a:t>
            </a:r>
            <a:r>
              <a:rPr sz="280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lang="en-IN" sz="280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        </a:t>
            </a:r>
            <a:r>
              <a:rPr sz="2800" spc="-2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r>
              <a:rPr sz="280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lang="en-IN" sz="280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         </a:t>
            </a:r>
            <a:r>
              <a:rPr sz="2800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17475" algn="ctr">
              <a:lnSpc>
                <a:spcPct val="100000"/>
              </a:lnSpc>
            </a:pPr>
            <a:r>
              <a:rPr sz="36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Positive</a:t>
            </a:r>
            <a:endParaRPr sz="36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5501" y="2032876"/>
            <a:ext cx="5949950" cy="3810000"/>
            <a:chOff x="631539" y="2032876"/>
            <a:chExt cx="5949950" cy="3810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539" y="2032876"/>
              <a:ext cx="2717988" cy="18525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9843" y="4022232"/>
              <a:ext cx="2881603" cy="18202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9843" y="2096583"/>
              <a:ext cx="2881603" cy="161981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98153" y="1485840"/>
            <a:ext cx="4536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52470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Armadillo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Pangolin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34912" y="1242532"/>
            <a:ext cx="7210425" cy="4997450"/>
            <a:chOff x="-19050" y="1242532"/>
            <a:chExt cx="7210425" cy="4997450"/>
          </a:xfrm>
        </p:grpSpPr>
        <p:sp>
          <p:nvSpPr>
            <p:cNvPr id="8" name="object 8"/>
            <p:cNvSpPr/>
            <p:nvPr/>
          </p:nvSpPr>
          <p:spPr>
            <a:xfrm>
              <a:off x="0" y="1261582"/>
              <a:ext cx="7172325" cy="4959350"/>
            </a:xfrm>
            <a:custGeom>
              <a:avLst/>
              <a:gdLst/>
              <a:ahLst/>
              <a:cxnLst/>
              <a:rect l="l" t="t" r="r" b="b"/>
              <a:pathLst>
                <a:path w="7172325" h="4959350">
                  <a:moveTo>
                    <a:pt x="0" y="826575"/>
                  </a:moveTo>
                  <a:lnTo>
                    <a:pt x="1403" y="778008"/>
                  </a:lnTo>
                  <a:lnTo>
                    <a:pt x="5560" y="730179"/>
                  </a:lnTo>
                  <a:lnTo>
                    <a:pt x="12395" y="683167"/>
                  </a:lnTo>
                  <a:lnTo>
                    <a:pt x="21830" y="637049"/>
                  </a:lnTo>
                  <a:lnTo>
                    <a:pt x="33787" y="591903"/>
                  </a:lnTo>
                  <a:lnTo>
                    <a:pt x="48188" y="547805"/>
                  </a:lnTo>
                  <a:lnTo>
                    <a:pt x="64956" y="504835"/>
                  </a:lnTo>
                  <a:lnTo>
                    <a:pt x="84013" y="463068"/>
                  </a:lnTo>
                  <a:lnTo>
                    <a:pt x="105283" y="422583"/>
                  </a:lnTo>
                  <a:lnTo>
                    <a:pt x="128687" y="383458"/>
                  </a:lnTo>
                  <a:lnTo>
                    <a:pt x="154148" y="345769"/>
                  </a:lnTo>
                  <a:lnTo>
                    <a:pt x="181589" y="309594"/>
                  </a:lnTo>
                  <a:lnTo>
                    <a:pt x="210931" y="275011"/>
                  </a:lnTo>
                  <a:lnTo>
                    <a:pt x="242098" y="242098"/>
                  </a:lnTo>
                  <a:lnTo>
                    <a:pt x="275011" y="210931"/>
                  </a:lnTo>
                  <a:lnTo>
                    <a:pt x="309594" y="181589"/>
                  </a:lnTo>
                  <a:lnTo>
                    <a:pt x="345768" y="154148"/>
                  </a:lnTo>
                  <a:lnTo>
                    <a:pt x="383457" y="128687"/>
                  </a:lnTo>
                  <a:lnTo>
                    <a:pt x="422583" y="105283"/>
                  </a:lnTo>
                  <a:lnTo>
                    <a:pt x="463067" y="84014"/>
                  </a:lnTo>
                  <a:lnTo>
                    <a:pt x="504834" y="64956"/>
                  </a:lnTo>
                  <a:lnTo>
                    <a:pt x="547804" y="48188"/>
                  </a:lnTo>
                  <a:lnTo>
                    <a:pt x="591902" y="33787"/>
                  </a:lnTo>
                  <a:lnTo>
                    <a:pt x="637048" y="21830"/>
                  </a:lnTo>
                  <a:lnTo>
                    <a:pt x="683166" y="12395"/>
                  </a:lnTo>
                  <a:lnTo>
                    <a:pt x="730178" y="5560"/>
                  </a:lnTo>
                  <a:lnTo>
                    <a:pt x="778006" y="1403"/>
                  </a:lnTo>
                  <a:lnTo>
                    <a:pt x="826574" y="0"/>
                  </a:lnTo>
                  <a:lnTo>
                    <a:pt x="6345751" y="0"/>
                  </a:lnTo>
                  <a:lnTo>
                    <a:pt x="6394318" y="1403"/>
                  </a:lnTo>
                  <a:lnTo>
                    <a:pt x="6442147" y="5560"/>
                  </a:lnTo>
                  <a:lnTo>
                    <a:pt x="6489158" y="12395"/>
                  </a:lnTo>
                  <a:lnTo>
                    <a:pt x="6535276" y="21830"/>
                  </a:lnTo>
                  <a:lnTo>
                    <a:pt x="6580423" y="33787"/>
                  </a:lnTo>
                  <a:lnTo>
                    <a:pt x="6624520" y="48188"/>
                  </a:lnTo>
                  <a:lnTo>
                    <a:pt x="6667490" y="64956"/>
                  </a:lnTo>
                  <a:lnTo>
                    <a:pt x="6709257" y="84014"/>
                  </a:lnTo>
                  <a:lnTo>
                    <a:pt x="6749742" y="105283"/>
                  </a:lnTo>
                  <a:lnTo>
                    <a:pt x="6788867" y="128687"/>
                  </a:lnTo>
                  <a:lnTo>
                    <a:pt x="6826556" y="154148"/>
                  </a:lnTo>
                  <a:lnTo>
                    <a:pt x="6862730" y="181589"/>
                  </a:lnTo>
                  <a:lnTo>
                    <a:pt x="6897313" y="210931"/>
                  </a:lnTo>
                  <a:lnTo>
                    <a:pt x="6930227" y="242098"/>
                  </a:lnTo>
                  <a:lnTo>
                    <a:pt x="6961393" y="275011"/>
                  </a:lnTo>
                  <a:lnTo>
                    <a:pt x="6990736" y="309594"/>
                  </a:lnTo>
                  <a:lnTo>
                    <a:pt x="7018176" y="345769"/>
                  </a:lnTo>
                  <a:lnTo>
                    <a:pt x="7043637" y="383458"/>
                  </a:lnTo>
                  <a:lnTo>
                    <a:pt x="7067041" y="422583"/>
                  </a:lnTo>
                  <a:lnTo>
                    <a:pt x="7088311" y="463068"/>
                  </a:lnTo>
                  <a:lnTo>
                    <a:pt x="7107368" y="504835"/>
                  </a:lnTo>
                  <a:lnTo>
                    <a:pt x="7124136" y="547805"/>
                  </a:lnTo>
                  <a:lnTo>
                    <a:pt x="7138538" y="591903"/>
                  </a:lnTo>
                  <a:lnTo>
                    <a:pt x="7150494" y="637049"/>
                  </a:lnTo>
                  <a:lnTo>
                    <a:pt x="7159929" y="683167"/>
                  </a:lnTo>
                  <a:lnTo>
                    <a:pt x="7166764" y="730179"/>
                  </a:lnTo>
                  <a:lnTo>
                    <a:pt x="7170921" y="778008"/>
                  </a:lnTo>
                  <a:lnTo>
                    <a:pt x="7172325" y="826575"/>
                  </a:lnTo>
                  <a:lnTo>
                    <a:pt x="7172325" y="4132760"/>
                  </a:lnTo>
                  <a:lnTo>
                    <a:pt x="7170921" y="4181327"/>
                  </a:lnTo>
                  <a:lnTo>
                    <a:pt x="7166764" y="4229156"/>
                  </a:lnTo>
                  <a:lnTo>
                    <a:pt x="7159929" y="4276168"/>
                  </a:lnTo>
                  <a:lnTo>
                    <a:pt x="7150494" y="4322286"/>
                  </a:lnTo>
                  <a:lnTo>
                    <a:pt x="7138538" y="4367432"/>
                  </a:lnTo>
                  <a:lnTo>
                    <a:pt x="7124136" y="4411529"/>
                  </a:lnTo>
                  <a:lnTo>
                    <a:pt x="7107368" y="4454500"/>
                  </a:lnTo>
                  <a:lnTo>
                    <a:pt x="7088311" y="4496267"/>
                  </a:lnTo>
                  <a:lnTo>
                    <a:pt x="7067041" y="4536751"/>
                  </a:lnTo>
                  <a:lnTo>
                    <a:pt x="7043637" y="4575877"/>
                  </a:lnTo>
                  <a:lnTo>
                    <a:pt x="7018176" y="4613566"/>
                  </a:lnTo>
                  <a:lnTo>
                    <a:pt x="6990736" y="4649741"/>
                  </a:lnTo>
                  <a:lnTo>
                    <a:pt x="6961393" y="4684323"/>
                  </a:lnTo>
                  <a:lnTo>
                    <a:pt x="6930227" y="4717237"/>
                  </a:lnTo>
                  <a:lnTo>
                    <a:pt x="6897313" y="4748404"/>
                  </a:lnTo>
                  <a:lnTo>
                    <a:pt x="6862730" y="4777746"/>
                  </a:lnTo>
                  <a:lnTo>
                    <a:pt x="6826556" y="4805186"/>
                  </a:lnTo>
                  <a:lnTo>
                    <a:pt x="6788867" y="4830648"/>
                  </a:lnTo>
                  <a:lnTo>
                    <a:pt x="6749742" y="4854052"/>
                  </a:lnTo>
                  <a:lnTo>
                    <a:pt x="6709257" y="4875321"/>
                  </a:lnTo>
                  <a:lnTo>
                    <a:pt x="6667490" y="4894379"/>
                  </a:lnTo>
                  <a:lnTo>
                    <a:pt x="6624520" y="4911147"/>
                  </a:lnTo>
                  <a:lnTo>
                    <a:pt x="6580423" y="4925548"/>
                  </a:lnTo>
                  <a:lnTo>
                    <a:pt x="6535276" y="4937505"/>
                  </a:lnTo>
                  <a:lnTo>
                    <a:pt x="6489158" y="4946940"/>
                  </a:lnTo>
                  <a:lnTo>
                    <a:pt x="6442147" y="4953775"/>
                  </a:lnTo>
                  <a:lnTo>
                    <a:pt x="6394318" y="4957932"/>
                  </a:lnTo>
                  <a:lnTo>
                    <a:pt x="6345751" y="4959336"/>
                  </a:lnTo>
                  <a:lnTo>
                    <a:pt x="826574" y="4959336"/>
                  </a:lnTo>
                  <a:lnTo>
                    <a:pt x="778006" y="4957932"/>
                  </a:lnTo>
                  <a:lnTo>
                    <a:pt x="730178" y="4953775"/>
                  </a:lnTo>
                  <a:lnTo>
                    <a:pt x="683166" y="4946940"/>
                  </a:lnTo>
                  <a:lnTo>
                    <a:pt x="637048" y="4937505"/>
                  </a:lnTo>
                  <a:lnTo>
                    <a:pt x="591902" y="4925548"/>
                  </a:lnTo>
                  <a:lnTo>
                    <a:pt x="547804" y="4911147"/>
                  </a:lnTo>
                  <a:lnTo>
                    <a:pt x="504834" y="4894379"/>
                  </a:lnTo>
                  <a:lnTo>
                    <a:pt x="463067" y="4875321"/>
                  </a:lnTo>
                  <a:lnTo>
                    <a:pt x="422583" y="4854052"/>
                  </a:lnTo>
                  <a:lnTo>
                    <a:pt x="383457" y="4830648"/>
                  </a:lnTo>
                  <a:lnTo>
                    <a:pt x="345768" y="4805186"/>
                  </a:lnTo>
                  <a:lnTo>
                    <a:pt x="309594" y="4777746"/>
                  </a:lnTo>
                  <a:lnTo>
                    <a:pt x="275011" y="4748404"/>
                  </a:lnTo>
                  <a:lnTo>
                    <a:pt x="242098" y="4717237"/>
                  </a:lnTo>
                  <a:lnTo>
                    <a:pt x="210931" y="4684323"/>
                  </a:lnTo>
                  <a:lnTo>
                    <a:pt x="181589" y="4649741"/>
                  </a:lnTo>
                  <a:lnTo>
                    <a:pt x="154148" y="4613566"/>
                  </a:lnTo>
                  <a:lnTo>
                    <a:pt x="128687" y="4575877"/>
                  </a:lnTo>
                  <a:lnTo>
                    <a:pt x="105283" y="4536751"/>
                  </a:lnTo>
                  <a:lnTo>
                    <a:pt x="84013" y="4496267"/>
                  </a:lnTo>
                  <a:lnTo>
                    <a:pt x="64956" y="4454500"/>
                  </a:lnTo>
                  <a:lnTo>
                    <a:pt x="48188" y="4411529"/>
                  </a:lnTo>
                  <a:lnTo>
                    <a:pt x="33787" y="4367432"/>
                  </a:lnTo>
                  <a:lnTo>
                    <a:pt x="21830" y="4322286"/>
                  </a:lnTo>
                  <a:lnTo>
                    <a:pt x="12395" y="4276168"/>
                  </a:lnTo>
                  <a:lnTo>
                    <a:pt x="5560" y="4229156"/>
                  </a:lnTo>
                  <a:lnTo>
                    <a:pt x="1403" y="4181327"/>
                  </a:lnTo>
                  <a:lnTo>
                    <a:pt x="0" y="4132760"/>
                  </a:lnTo>
                  <a:lnTo>
                    <a:pt x="0" y="826575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539" y="4022232"/>
              <a:ext cx="2717989" cy="180869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394743" y="479116"/>
            <a:ext cx="23825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2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Support</a:t>
            </a:r>
            <a:r>
              <a:rPr sz="3200" b="1" spc="30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7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</a:t>
            </a:r>
            <a:endParaRPr sz="32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FA1268-A455-46B6-97C8-C92E07361731}"/>
              </a:ext>
            </a:extLst>
          </p:cNvPr>
          <p:cNvSpPr txBox="1"/>
          <p:nvPr/>
        </p:nvSpPr>
        <p:spPr>
          <a:xfrm>
            <a:off x="7526288" y="3105835"/>
            <a:ext cx="44752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ejaVuSans"/>
              </a:rPr>
              <a:t>P</a:t>
            </a:r>
            <a:r>
              <a:rPr lang="en-US" sz="1800" b="0" i="0" u="none" strike="noStrike" baseline="0" dirty="0">
                <a:latin typeface="DejaVuSans"/>
              </a:rPr>
              <a:t>ay attention to the differences and try to distinguish the two animals </a:t>
            </a:r>
          </a:p>
          <a:p>
            <a:endParaRPr lang="en-US" sz="1800" b="0" i="0" u="none" strike="noStrike" baseline="0" dirty="0">
              <a:latin typeface="DejaVuSans"/>
            </a:endParaRPr>
          </a:p>
          <a:p>
            <a:pPr algn="l"/>
            <a:r>
              <a:rPr lang="en-US" sz="1800" b="0" i="0" u="none" strike="noStrike" baseline="0" dirty="0">
                <a:latin typeface="DejaVuSans"/>
              </a:rPr>
              <a:t>Look at their ears and size or</a:t>
            </a:r>
          </a:p>
          <a:p>
            <a:pPr algn="l"/>
            <a:r>
              <a:rPr lang="en-IN" sz="1800" b="0" i="0" u="none" strike="noStrike" baseline="0" dirty="0">
                <a:latin typeface="DejaVuSans"/>
              </a:rPr>
              <a:t>scales.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418" y="318464"/>
            <a:ext cx="109173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Data</a:t>
            </a:r>
            <a:r>
              <a:rPr sz="3600" spc="345" dirty="0"/>
              <a:t> </a:t>
            </a:r>
            <a:r>
              <a:rPr sz="3600" spc="160" dirty="0"/>
              <a:t>for</a:t>
            </a:r>
            <a:r>
              <a:rPr sz="3600" spc="350" dirty="0"/>
              <a:t> </a:t>
            </a:r>
            <a:r>
              <a:rPr sz="3600" spc="114" dirty="0"/>
              <a:t>Training</a:t>
            </a:r>
            <a:r>
              <a:rPr sz="3600" spc="350" dirty="0"/>
              <a:t> </a:t>
            </a:r>
            <a:r>
              <a:rPr sz="3600" spc="125" dirty="0"/>
              <a:t>Siamese</a:t>
            </a:r>
            <a:r>
              <a:rPr sz="3600" spc="350" dirty="0"/>
              <a:t> </a:t>
            </a:r>
            <a:r>
              <a:rPr sz="3600" spc="155" dirty="0"/>
              <a:t>Network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7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95753" y="2293974"/>
              <a:ext cx="1974214" cy="1240790"/>
            </a:xfrm>
            <a:custGeom>
              <a:avLst/>
              <a:gdLst/>
              <a:ahLst/>
              <a:cxnLst/>
              <a:rect l="l" t="t" r="r" b="b"/>
              <a:pathLst>
                <a:path w="1974215" h="1240789">
                  <a:moveTo>
                    <a:pt x="0" y="0"/>
                  </a:moveTo>
                  <a:lnTo>
                    <a:pt x="1973701" y="0"/>
                  </a:lnTo>
                  <a:lnTo>
                    <a:pt x="1973701" y="1240381"/>
                  </a:lnTo>
                  <a:lnTo>
                    <a:pt x="0" y="1240381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xfrm>
            <a:off x="0" y="1025523"/>
            <a:ext cx="12874336" cy="23467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Training</a:t>
            </a:r>
            <a:r>
              <a:rPr spc="315" dirty="0"/>
              <a:t> </a:t>
            </a:r>
            <a:r>
              <a:rPr spc="70" dirty="0"/>
              <a:t>Set</a:t>
            </a:r>
          </a:p>
          <a:p>
            <a:pPr marL="0" indent="0">
              <a:lnSpc>
                <a:spcPct val="100000"/>
              </a:lnSpc>
              <a:spcBef>
                <a:spcPts val="2240"/>
              </a:spcBef>
              <a:buNone/>
              <a:tabLst>
                <a:tab pos="2458085" algn="l"/>
                <a:tab pos="4391025" algn="l"/>
              </a:tabLst>
            </a:pPr>
            <a:r>
              <a:rPr lang="en-IN" sz="2800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                                                Elephant</a:t>
            </a:r>
            <a:r>
              <a:rPr lang="en-IN" sz="280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         </a:t>
            </a:r>
            <a:r>
              <a:rPr lang="en-IN" sz="2800" spc="-2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r>
              <a:rPr lang="en-IN" sz="280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         </a:t>
            </a:r>
            <a:r>
              <a:rPr lang="en-IN" sz="2800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lang="en-IN" sz="28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117475" algn="ctr">
              <a:lnSpc>
                <a:spcPct val="100000"/>
              </a:lnSpc>
            </a:pPr>
            <a:r>
              <a:rPr sz="36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Positive</a:t>
            </a:r>
            <a:endParaRPr sz="36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623931"/>
            <a:ext cx="1756596" cy="131744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730" y="2160348"/>
            <a:ext cx="1811490" cy="12066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6E2194-26AD-4381-8C7B-0866C604D91A}"/>
              </a:ext>
            </a:extLst>
          </p:cNvPr>
          <p:cNvSpPr txBox="1"/>
          <p:nvPr/>
        </p:nvSpPr>
        <p:spPr>
          <a:xfrm>
            <a:off x="844258" y="1789601"/>
            <a:ext cx="405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spc="125" dirty="0"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66509"/>
            <a:ext cx="11353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Data</a:t>
            </a:r>
            <a:r>
              <a:rPr sz="3600" spc="345" dirty="0"/>
              <a:t> </a:t>
            </a:r>
            <a:r>
              <a:rPr sz="3600" spc="160" dirty="0"/>
              <a:t>for</a:t>
            </a:r>
            <a:r>
              <a:rPr sz="3600" spc="350" dirty="0"/>
              <a:t> </a:t>
            </a:r>
            <a:r>
              <a:rPr sz="3600" spc="114" dirty="0"/>
              <a:t>Training</a:t>
            </a:r>
            <a:r>
              <a:rPr sz="3600" spc="350" dirty="0"/>
              <a:t> </a:t>
            </a:r>
            <a:r>
              <a:rPr sz="3600" spc="125" dirty="0"/>
              <a:t>Siamese</a:t>
            </a:r>
            <a:r>
              <a:rPr sz="3600" spc="350" dirty="0"/>
              <a:t> </a:t>
            </a:r>
            <a:r>
              <a:rPr sz="3600" spc="155" dirty="0"/>
              <a:t>Network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7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17852" y="1052683"/>
            <a:ext cx="5478780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9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Training</a:t>
            </a:r>
            <a:r>
              <a:rPr sz="3200" b="1" spc="31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7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</a:t>
            </a:r>
            <a:endParaRPr sz="3200" dirty="0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Elephant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2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355195" y="3515350"/>
            <a:ext cx="2116455" cy="1319530"/>
          </a:xfrm>
          <a:custGeom>
            <a:avLst/>
            <a:gdLst/>
            <a:ahLst/>
            <a:cxnLst/>
            <a:rect l="l" t="t" r="r" b="b"/>
            <a:pathLst>
              <a:path w="2116454" h="1319529">
                <a:moveTo>
                  <a:pt x="0" y="0"/>
                </a:moveTo>
                <a:lnTo>
                  <a:pt x="2116363" y="0"/>
                </a:lnTo>
                <a:lnTo>
                  <a:pt x="2116363" y="1319346"/>
                </a:lnTo>
                <a:lnTo>
                  <a:pt x="0" y="1319346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98349" y="4002843"/>
            <a:ext cx="1701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Negative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730" y="318464"/>
            <a:ext cx="110940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043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Data</a:t>
            </a:r>
            <a:r>
              <a:rPr sz="3600" spc="345" dirty="0"/>
              <a:t> </a:t>
            </a:r>
            <a:r>
              <a:rPr sz="3600" spc="160" dirty="0"/>
              <a:t>for</a:t>
            </a:r>
            <a:r>
              <a:rPr sz="3600" spc="350" dirty="0"/>
              <a:t> </a:t>
            </a:r>
            <a:r>
              <a:rPr sz="3600" spc="114" dirty="0"/>
              <a:t>Training</a:t>
            </a:r>
            <a:r>
              <a:rPr sz="3600" spc="350" dirty="0"/>
              <a:t> </a:t>
            </a:r>
            <a:r>
              <a:rPr sz="3600" spc="125" dirty="0"/>
              <a:t>Siamese</a:t>
            </a:r>
            <a:r>
              <a:rPr sz="3600" spc="350" dirty="0"/>
              <a:t> </a:t>
            </a:r>
            <a:r>
              <a:rPr sz="3600" spc="155" dirty="0"/>
              <a:t>Network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75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Car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17852" y="1052683"/>
            <a:ext cx="5478780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9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Training</a:t>
            </a:r>
            <a:r>
              <a:rPr sz="3200" b="1" spc="315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200" b="1" spc="7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Set</a:t>
            </a:r>
            <a:endParaRPr sz="3200">
              <a:latin typeface="Cambria" panose="02040503050406030204"/>
              <a:cs typeface="Cambria" panose="02040503050406030204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Elephant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2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Tiger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Macaw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355195" y="3515350"/>
            <a:ext cx="2116455" cy="1319530"/>
          </a:xfrm>
          <a:custGeom>
            <a:avLst/>
            <a:gdLst/>
            <a:ahLst/>
            <a:cxnLst/>
            <a:rect l="l" t="t" r="r" b="b"/>
            <a:pathLst>
              <a:path w="2116454" h="1319529">
                <a:moveTo>
                  <a:pt x="0" y="0"/>
                </a:moveTo>
                <a:lnTo>
                  <a:pt x="2116363" y="0"/>
                </a:lnTo>
                <a:lnTo>
                  <a:pt x="2116363" y="1319346"/>
                </a:lnTo>
                <a:lnTo>
                  <a:pt x="0" y="1319346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98349" y="4002843"/>
            <a:ext cx="17011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Negative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36ACBE-4144-4CA1-8522-1CD9D403A927}"/>
              </a:ext>
            </a:extLst>
          </p:cNvPr>
          <p:cNvSpPr txBox="1"/>
          <p:nvPr/>
        </p:nvSpPr>
        <p:spPr>
          <a:xfrm>
            <a:off x="781913" y="4470464"/>
            <a:ext cx="405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spc="125" dirty="0">
                <a:latin typeface="Verdana" panose="020B0604030504040204" pitchFamily="34" charset="0"/>
                <a:ea typeface="Verdana" panose="020B0604030504040204" pitchFamily="34" charset="0"/>
              </a:rPr>
              <a:t>N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8106A4-3454-4686-B475-B9AD8EAE803D}"/>
              </a:ext>
            </a:extLst>
          </p:cNvPr>
          <p:cNvSpPr txBox="1"/>
          <p:nvPr/>
        </p:nvSpPr>
        <p:spPr>
          <a:xfrm>
            <a:off x="934313" y="2658980"/>
            <a:ext cx="405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spc="125" dirty="0">
                <a:latin typeface="Verdana" panose="020B0604030504040204" pitchFamily="34" charset="0"/>
                <a:ea typeface="Verdana" panose="020B0604030504040204" pitchFamily="34" charset="0"/>
              </a:rPr>
              <a:t>A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9A075F-F474-4F10-9B40-379739E61292}"/>
              </a:ext>
            </a:extLst>
          </p:cNvPr>
          <p:cNvSpPr txBox="1"/>
          <p:nvPr/>
        </p:nvSpPr>
        <p:spPr>
          <a:xfrm>
            <a:off x="934313" y="954872"/>
            <a:ext cx="405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spc="125" dirty="0"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endParaRPr lang="en-IN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BE67-2928-4E43-9E12-439892C8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Training- triplet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DF876-ADD4-49F4-B434-631C2E418F70}"/>
              </a:ext>
            </a:extLst>
          </p:cNvPr>
          <p:cNvSpPr txBox="1"/>
          <p:nvPr/>
        </p:nvSpPr>
        <p:spPr>
          <a:xfrm>
            <a:off x="1745673" y="2967335"/>
            <a:ext cx="81880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Anchor(A)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An image representing the reference point.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Positive(P)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An image with the same label/class as the anchor.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Negative(N)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An image with a different label/class.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659D0-4071-477F-9DD0-CD6D82A58565}"/>
              </a:ext>
            </a:extLst>
          </p:cNvPr>
          <p:cNvSpPr txBox="1"/>
          <p:nvPr/>
        </p:nvSpPr>
        <p:spPr>
          <a:xfrm>
            <a:off x="953365" y="5360802"/>
            <a:ext cx="101856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Anchor and Positive Pair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Choose an anchor image and then select another image from the same class as the positive pair (based on identical labels).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Anchor and Negative Pair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Choose an image from a different class than the anchor as the negative pair.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ADFEA-0BFF-41F3-8AAE-D232DAEAC864}"/>
              </a:ext>
            </a:extLst>
          </p:cNvPr>
          <p:cNvSpPr txBox="1"/>
          <p:nvPr/>
        </p:nvSpPr>
        <p:spPr>
          <a:xfrm>
            <a:off x="3047134" y="2111724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In triplet loss, explicit labels are not directly 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71635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3305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056660" y="999926"/>
            <a:ext cx="1137920" cy="488632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63500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15"/>
              </a:spcBef>
            </a:pPr>
            <a:endParaRPr sz="2000">
              <a:latin typeface="Calibri" panose="020F0502020204030204"/>
              <a:cs typeface="Calibri" panose="020F0502020204030204"/>
            </a:endParaRPr>
          </a:p>
          <a:p>
            <a:pPr marL="312420">
              <a:lnSpc>
                <a:spcPct val="100000"/>
              </a:lnSpc>
            </a:pPr>
            <a:r>
              <a:rPr sz="5400" spc="52" baseline="-20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102235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225"/>
              </a:spcBef>
            </a:pPr>
            <a:endParaRPr sz="2000">
              <a:latin typeface="Calibri" panose="020F0502020204030204"/>
              <a:cs typeface="Calibri" panose="020F0502020204030204"/>
            </a:endParaRPr>
          </a:p>
          <a:p>
            <a:pPr marL="280035">
              <a:lnSpc>
                <a:spcPct val="100000"/>
              </a:lnSpc>
            </a:pPr>
            <a:r>
              <a:rPr sz="5400" spc="397" baseline="-200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53340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3305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52" baseline="-20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2110" y="4628972"/>
            <a:ext cx="110998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1752600"/>
            <a:ext cx="2527300" cy="381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87980" y="1302665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3556000"/>
            <a:ext cx="2527300" cy="381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87980" y="310169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5346700"/>
            <a:ext cx="2527300" cy="3810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87980" y="4900733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3305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52" baseline="-20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2110" y="4628972"/>
            <a:ext cx="110998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1752600"/>
            <a:ext cx="2527300" cy="381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87980" y="1302665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3556000"/>
            <a:ext cx="2527300" cy="381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87980" y="310169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5346700"/>
            <a:ext cx="2527300" cy="3810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87980" y="4900733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15028" y="1295046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80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7996" y="1746219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5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7"/>
                </a:lnTo>
                <a:lnTo>
                  <a:pt x="672313" y="74910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5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1"/>
                </a:lnTo>
                <a:lnTo>
                  <a:pt x="697911" y="310654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5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4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7"/>
                </a:lnTo>
                <a:lnTo>
                  <a:pt x="46886" y="98506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14315" y="1631387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2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37" baseline="28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29317" y="3094078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4222" y="3545253"/>
            <a:ext cx="676910" cy="376555"/>
          </a:xfrm>
          <a:custGeom>
            <a:avLst/>
            <a:gdLst/>
            <a:ahLst/>
            <a:cxnLst/>
            <a:rect l="l" t="t" r="r" b="b"/>
            <a:pathLst>
              <a:path w="676909" h="376554">
                <a:moveTo>
                  <a:pt x="556426" y="0"/>
                </a:moveTo>
                <a:lnTo>
                  <a:pt x="551068" y="15279"/>
                </a:lnTo>
                <a:lnTo>
                  <a:pt x="572859" y="24736"/>
                </a:lnTo>
                <a:lnTo>
                  <a:pt x="591599" y="37826"/>
                </a:lnTo>
                <a:lnTo>
                  <a:pt x="619926" y="74909"/>
                </a:lnTo>
                <a:lnTo>
                  <a:pt x="636595" y="124940"/>
                </a:lnTo>
                <a:lnTo>
                  <a:pt x="642151" y="186331"/>
                </a:lnTo>
                <a:lnTo>
                  <a:pt x="640756" y="219533"/>
                </a:lnTo>
                <a:lnTo>
                  <a:pt x="629594" y="276782"/>
                </a:lnTo>
                <a:lnTo>
                  <a:pt x="607195" y="321493"/>
                </a:lnTo>
                <a:lnTo>
                  <a:pt x="573113" y="351655"/>
                </a:lnTo>
                <a:lnTo>
                  <a:pt x="551663" y="361156"/>
                </a:lnTo>
                <a:lnTo>
                  <a:pt x="556426" y="376435"/>
                </a:lnTo>
                <a:lnTo>
                  <a:pt x="607771" y="352349"/>
                </a:lnTo>
                <a:lnTo>
                  <a:pt x="645524" y="310653"/>
                </a:lnTo>
                <a:lnTo>
                  <a:pt x="668741" y="254817"/>
                </a:lnTo>
                <a:lnTo>
                  <a:pt x="676480" y="188316"/>
                </a:lnTo>
                <a:lnTo>
                  <a:pt x="674539" y="153807"/>
                </a:lnTo>
                <a:lnTo>
                  <a:pt x="659012" y="92638"/>
                </a:lnTo>
                <a:lnTo>
                  <a:pt x="628217" y="42843"/>
                </a:lnTo>
                <a:lnTo>
                  <a:pt x="583717" y="9853"/>
                </a:lnTo>
                <a:lnTo>
                  <a:pt x="556426" y="0"/>
                </a:lnTo>
                <a:close/>
              </a:path>
              <a:path w="676909" h="376554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8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40541" y="3430420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7" baseline="28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30112" y="4886761"/>
            <a:ext cx="113030" cy="1211580"/>
            <a:chOff x="5930112" y="4886761"/>
            <a:chExt cx="113030" cy="1211580"/>
          </a:xfrm>
        </p:grpSpPr>
        <p:sp>
          <p:nvSpPr>
            <p:cNvPr id="19" name="object 19"/>
            <p:cNvSpPr/>
            <p:nvPr/>
          </p:nvSpPr>
          <p:spPr>
            <a:xfrm>
              <a:off x="5936462" y="4893112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100012" y="0"/>
                  </a:moveTo>
                  <a:lnTo>
                    <a:pt x="0" y="0"/>
                  </a:lnTo>
                  <a:lnTo>
                    <a:pt x="0" y="1198563"/>
                  </a:lnTo>
                  <a:lnTo>
                    <a:pt x="100012" y="1198563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36462" y="4893111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0" y="0"/>
                  </a:moveTo>
                  <a:lnTo>
                    <a:pt x="100012" y="0"/>
                  </a:lnTo>
                  <a:lnTo>
                    <a:pt x="100012" y="1198563"/>
                  </a:lnTo>
                  <a:lnTo>
                    <a:pt x="0" y="11985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457996" y="5322456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4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6"/>
                </a:lnTo>
                <a:lnTo>
                  <a:pt x="672313" y="74909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6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0"/>
                </a:lnTo>
                <a:lnTo>
                  <a:pt x="697911" y="310653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14315" y="5207625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2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37" baseline="28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3305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52" baseline="-20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2110" y="4628972"/>
            <a:ext cx="110998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1752600"/>
            <a:ext cx="2527300" cy="381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87980" y="1302665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3556000"/>
            <a:ext cx="2527300" cy="381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87980" y="310169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5346700"/>
            <a:ext cx="2527300" cy="3810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87980" y="4900733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15028" y="1295046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80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7996" y="1746219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5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7"/>
                </a:lnTo>
                <a:lnTo>
                  <a:pt x="672313" y="74910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5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1"/>
                </a:lnTo>
                <a:lnTo>
                  <a:pt x="697911" y="310654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5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4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7"/>
                </a:lnTo>
                <a:lnTo>
                  <a:pt x="46886" y="98506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14315" y="1631387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2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37" baseline="28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29317" y="3094078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4222" y="3545253"/>
            <a:ext cx="676910" cy="376555"/>
          </a:xfrm>
          <a:custGeom>
            <a:avLst/>
            <a:gdLst/>
            <a:ahLst/>
            <a:cxnLst/>
            <a:rect l="l" t="t" r="r" b="b"/>
            <a:pathLst>
              <a:path w="676909" h="376554">
                <a:moveTo>
                  <a:pt x="556426" y="0"/>
                </a:moveTo>
                <a:lnTo>
                  <a:pt x="551068" y="15279"/>
                </a:lnTo>
                <a:lnTo>
                  <a:pt x="572859" y="24736"/>
                </a:lnTo>
                <a:lnTo>
                  <a:pt x="591599" y="37826"/>
                </a:lnTo>
                <a:lnTo>
                  <a:pt x="619926" y="74909"/>
                </a:lnTo>
                <a:lnTo>
                  <a:pt x="636595" y="124940"/>
                </a:lnTo>
                <a:lnTo>
                  <a:pt x="642151" y="186331"/>
                </a:lnTo>
                <a:lnTo>
                  <a:pt x="640756" y="219533"/>
                </a:lnTo>
                <a:lnTo>
                  <a:pt x="629594" y="276782"/>
                </a:lnTo>
                <a:lnTo>
                  <a:pt x="607195" y="321493"/>
                </a:lnTo>
                <a:lnTo>
                  <a:pt x="573113" y="351655"/>
                </a:lnTo>
                <a:lnTo>
                  <a:pt x="551663" y="361156"/>
                </a:lnTo>
                <a:lnTo>
                  <a:pt x="556426" y="376435"/>
                </a:lnTo>
                <a:lnTo>
                  <a:pt x="607771" y="352349"/>
                </a:lnTo>
                <a:lnTo>
                  <a:pt x="645524" y="310653"/>
                </a:lnTo>
                <a:lnTo>
                  <a:pt x="668741" y="254817"/>
                </a:lnTo>
                <a:lnTo>
                  <a:pt x="676480" y="188316"/>
                </a:lnTo>
                <a:lnTo>
                  <a:pt x="674539" y="153807"/>
                </a:lnTo>
                <a:lnTo>
                  <a:pt x="659012" y="92638"/>
                </a:lnTo>
                <a:lnTo>
                  <a:pt x="628217" y="42843"/>
                </a:lnTo>
                <a:lnTo>
                  <a:pt x="583717" y="9853"/>
                </a:lnTo>
                <a:lnTo>
                  <a:pt x="556426" y="0"/>
                </a:lnTo>
                <a:close/>
              </a:path>
              <a:path w="676909" h="376554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8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40541" y="3430420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7" baseline="28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30112" y="4886761"/>
            <a:ext cx="113030" cy="1211580"/>
            <a:chOff x="5930112" y="4886761"/>
            <a:chExt cx="113030" cy="1211580"/>
          </a:xfrm>
        </p:grpSpPr>
        <p:sp>
          <p:nvSpPr>
            <p:cNvPr id="19" name="object 19"/>
            <p:cNvSpPr/>
            <p:nvPr/>
          </p:nvSpPr>
          <p:spPr>
            <a:xfrm>
              <a:off x="5936462" y="4893112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100012" y="0"/>
                  </a:moveTo>
                  <a:lnTo>
                    <a:pt x="0" y="0"/>
                  </a:lnTo>
                  <a:lnTo>
                    <a:pt x="0" y="1198563"/>
                  </a:lnTo>
                  <a:lnTo>
                    <a:pt x="100012" y="1198563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36462" y="4893111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0" y="0"/>
                  </a:moveTo>
                  <a:lnTo>
                    <a:pt x="100012" y="0"/>
                  </a:lnTo>
                  <a:lnTo>
                    <a:pt x="100012" y="1198563"/>
                  </a:lnTo>
                  <a:lnTo>
                    <a:pt x="0" y="11985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457996" y="5322456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4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6"/>
                </a:lnTo>
                <a:lnTo>
                  <a:pt x="672313" y="74909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6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0"/>
                </a:lnTo>
                <a:lnTo>
                  <a:pt x="697911" y="310653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14315" y="5207625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2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37" baseline="28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508105" y="1836957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361344" y="2508821"/>
            <a:ext cx="862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7</a:t>
            </a:r>
            <a:r>
              <a:rPr sz="3000" spc="72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60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736330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26379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8" y="0"/>
                </a:moveTo>
                <a:lnTo>
                  <a:pt x="0" y="0"/>
                </a:lnTo>
                <a:lnTo>
                  <a:pt x="0" y="429567"/>
                </a:lnTo>
                <a:lnTo>
                  <a:pt x="26738" y="429567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23809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38901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87428" y="2610855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1" y="0"/>
                </a:moveTo>
                <a:lnTo>
                  <a:pt x="527792" y="13369"/>
                </a:lnTo>
                <a:lnTo>
                  <a:pt x="546860" y="21643"/>
                </a:lnTo>
                <a:lnTo>
                  <a:pt x="563257" y="33098"/>
                </a:lnTo>
                <a:lnTo>
                  <a:pt x="588044" y="65545"/>
                </a:lnTo>
                <a:lnTo>
                  <a:pt x="602628" y="109323"/>
                </a:lnTo>
                <a:lnTo>
                  <a:pt x="607490" y="163041"/>
                </a:lnTo>
                <a:lnTo>
                  <a:pt x="606269" y="192092"/>
                </a:lnTo>
                <a:lnTo>
                  <a:pt x="596502" y="242184"/>
                </a:lnTo>
                <a:lnTo>
                  <a:pt x="576904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1" y="329380"/>
                </a:lnTo>
                <a:lnTo>
                  <a:pt x="577408" y="308306"/>
                </a:lnTo>
                <a:lnTo>
                  <a:pt x="610443" y="271821"/>
                </a:lnTo>
                <a:lnTo>
                  <a:pt x="630757" y="222965"/>
                </a:lnTo>
                <a:lnTo>
                  <a:pt x="637529" y="164777"/>
                </a:lnTo>
                <a:lnTo>
                  <a:pt x="635831" y="134581"/>
                </a:lnTo>
                <a:lnTo>
                  <a:pt x="622244" y="81059"/>
                </a:lnTo>
                <a:lnTo>
                  <a:pt x="595298" y="37488"/>
                </a:lnTo>
                <a:lnTo>
                  <a:pt x="556361" y="8621"/>
                </a:lnTo>
                <a:lnTo>
                  <a:pt x="532481" y="0"/>
                </a:lnTo>
                <a:close/>
              </a:path>
              <a:path w="637540" h="329564">
                <a:moveTo>
                  <a:pt x="105046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6" y="320769"/>
                </a:lnTo>
                <a:lnTo>
                  <a:pt x="105046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470435" y="2508821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18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58188" y="2610855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8" y="281306"/>
                </a:lnTo>
                <a:lnTo>
                  <a:pt x="501046" y="307699"/>
                </a:lnTo>
                <a:lnTo>
                  <a:pt x="482278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7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397090" y="2508821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7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34" name="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3305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52" baseline="-20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4144" y="5039310"/>
            <a:ext cx="26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1700" y="4998860"/>
            <a:ext cx="2660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39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7510" y="5555438"/>
            <a:ext cx="1059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1752600"/>
            <a:ext cx="2527300" cy="381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87980" y="1302665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3556000"/>
            <a:ext cx="2527300" cy="3810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87980" y="310169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5346700"/>
            <a:ext cx="2527300" cy="381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387980" y="4900733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15028" y="1295046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80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57996" y="1746219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5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7"/>
                </a:lnTo>
                <a:lnTo>
                  <a:pt x="672313" y="74910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5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1"/>
                </a:lnTo>
                <a:lnTo>
                  <a:pt x="697911" y="310654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5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4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7"/>
                </a:lnTo>
                <a:lnTo>
                  <a:pt x="46886" y="98506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14315" y="1631387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2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37" baseline="28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29317" y="3094078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84222" y="3545253"/>
            <a:ext cx="676910" cy="376555"/>
          </a:xfrm>
          <a:custGeom>
            <a:avLst/>
            <a:gdLst/>
            <a:ahLst/>
            <a:cxnLst/>
            <a:rect l="l" t="t" r="r" b="b"/>
            <a:pathLst>
              <a:path w="676909" h="376554">
                <a:moveTo>
                  <a:pt x="556426" y="0"/>
                </a:moveTo>
                <a:lnTo>
                  <a:pt x="551068" y="15279"/>
                </a:lnTo>
                <a:lnTo>
                  <a:pt x="572859" y="24736"/>
                </a:lnTo>
                <a:lnTo>
                  <a:pt x="591599" y="37826"/>
                </a:lnTo>
                <a:lnTo>
                  <a:pt x="619926" y="74909"/>
                </a:lnTo>
                <a:lnTo>
                  <a:pt x="636595" y="124940"/>
                </a:lnTo>
                <a:lnTo>
                  <a:pt x="642151" y="186331"/>
                </a:lnTo>
                <a:lnTo>
                  <a:pt x="640756" y="219533"/>
                </a:lnTo>
                <a:lnTo>
                  <a:pt x="629594" y="276782"/>
                </a:lnTo>
                <a:lnTo>
                  <a:pt x="607195" y="321493"/>
                </a:lnTo>
                <a:lnTo>
                  <a:pt x="573113" y="351655"/>
                </a:lnTo>
                <a:lnTo>
                  <a:pt x="551663" y="361156"/>
                </a:lnTo>
                <a:lnTo>
                  <a:pt x="556426" y="376435"/>
                </a:lnTo>
                <a:lnTo>
                  <a:pt x="607771" y="352349"/>
                </a:lnTo>
                <a:lnTo>
                  <a:pt x="645524" y="310653"/>
                </a:lnTo>
                <a:lnTo>
                  <a:pt x="668741" y="254817"/>
                </a:lnTo>
                <a:lnTo>
                  <a:pt x="676480" y="188316"/>
                </a:lnTo>
                <a:lnTo>
                  <a:pt x="674539" y="153807"/>
                </a:lnTo>
                <a:lnTo>
                  <a:pt x="659012" y="92638"/>
                </a:lnTo>
                <a:lnTo>
                  <a:pt x="628217" y="42843"/>
                </a:lnTo>
                <a:lnTo>
                  <a:pt x="583717" y="9853"/>
                </a:lnTo>
                <a:lnTo>
                  <a:pt x="556426" y="0"/>
                </a:lnTo>
                <a:close/>
              </a:path>
              <a:path w="676909" h="376554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8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40541" y="3430420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7" baseline="28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930112" y="4886761"/>
            <a:ext cx="113030" cy="1211580"/>
            <a:chOff x="5930112" y="4886761"/>
            <a:chExt cx="113030" cy="1211580"/>
          </a:xfrm>
        </p:grpSpPr>
        <p:sp>
          <p:nvSpPr>
            <p:cNvPr id="21" name="object 21"/>
            <p:cNvSpPr/>
            <p:nvPr/>
          </p:nvSpPr>
          <p:spPr>
            <a:xfrm>
              <a:off x="5936462" y="4893112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100012" y="0"/>
                  </a:moveTo>
                  <a:lnTo>
                    <a:pt x="0" y="0"/>
                  </a:lnTo>
                  <a:lnTo>
                    <a:pt x="0" y="1198563"/>
                  </a:lnTo>
                  <a:lnTo>
                    <a:pt x="100012" y="1198563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36462" y="4893111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0" y="0"/>
                  </a:moveTo>
                  <a:lnTo>
                    <a:pt x="100012" y="0"/>
                  </a:lnTo>
                  <a:lnTo>
                    <a:pt x="100012" y="1198563"/>
                  </a:lnTo>
                  <a:lnTo>
                    <a:pt x="0" y="11985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6457996" y="5322456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4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6"/>
                </a:lnTo>
                <a:lnTo>
                  <a:pt x="672313" y="74909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6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0"/>
                </a:lnTo>
                <a:lnTo>
                  <a:pt x="697911" y="310653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214315" y="5207625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2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37" baseline="28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508105" y="1836957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361344" y="2508821"/>
            <a:ext cx="862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7</a:t>
            </a:r>
            <a:r>
              <a:rPr sz="3000" spc="72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60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736330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326379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8" y="0"/>
                </a:moveTo>
                <a:lnTo>
                  <a:pt x="0" y="0"/>
                </a:lnTo>
                <a:lnTo>
                  <a:pt x="0" y="429567"/>
                </a:lnTo>
                <a:lnTo>
                  <a:pt x="26738" y="429567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623809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38901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87428" y="2610855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1" y="0"/>
                </a:moveTo>
                <a:lnTo>
                  <a:pt x="527792" y="13369"/>
                </a:lnTo>
                <a:lnTo>
                  <a:pt x="546860" y="21643"/>
                </a:lnTo>
                <a:lnTo>
                  <a:pt x="563257" y="33098"/>
                </a:lnTo>
                <a:lnTo>
                  <a:pt x="588044" y="65545"/>
                </a:lnTo>
                <a:lnTo>
                  <a:pt x="602628" y="109323"/>
                </a:lnTo>
                <a:lnTo>
                  <a:pt x="607490" y="163041"/>
                </a:lnTo>
                <a:lnTo>
                  <a:pt x="606269" y="192092"/>
                </a:lnTo>
                <a:lnTo>
                  <a:pt x="596502" y="242184"/>
                </a:lnTo>
                <a:lnTo>
                  <a:pt x="576904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1" y="329380"/>
                </a:lnTo>
                <a:lnTo>
                  <a:pt x="577408" y="308306"/>
                </a:lnTo>
                <a:lnTo>
                  <a:pt x="610443" y="271821"/>
                </a:lnTo>
                <a:lnTo>
                  <a:pt x="630757" y="222965"/>
                </a:lnTo>
                <a:lnTo>
                  <a:pt x="637529" y="164777"/>
                </a:lnTo>
                <a:lnTo>
                  <a:pt x="635831" y="134581"/>
                </a:lnTo>
                <a:lnTo>
                  <a:pt x="622244" y="81059"/>
                </a:lnTo>
                <a:lnTo>
                  <a:pt x="595298" y="37488"/>
                </a:lnTo>
                <a:lnTo>
                  <a:pt x="556361" y="8621"/>
                </a:lnTo>
                <a:lnTo>
                  <a:pt x="532481" y="0"/>
                </a:lnTo>
                <a:close/>
              </a:path>
              <a:path w="637540" h="329564">
                <a:moveTo>
                  <a:pt x="105046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6" y="320769"/>
                </a:lnTo>
                <a:lnTo>
                  <a:pt x="105046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470435" y="2508821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18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958188" y="2610855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8" y="281306"/>
                </a:lnTo>
                <a:lnTo>
                  <a:pt x="501046" y="307699"/>
                </a:lnTo>
                <a:lnTo>
                  <a:pt x="482278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7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397090" y="2508821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7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08105" y="3878879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361344" y="4553131"/>
            <a:ext cx="862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8</a:t>
            </a:r>
            <a:r>
              <a:rPr sz="3000" spc="72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60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736330" y="460507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5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26379" y="460507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5">
                <a:moveTo>
                  <a:pt x="26738" y="0"/>
                </a:moveTo>
                <a:lnTo>
                  <a:pt x="0" y="0"/>
                </a:lnTo>
                <a:lnTo>
                  <a:pt x="0" y="429567"/>
                </a:lnTo>
                <a:lnTo>
                  <a:pt x="26738" y="429567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623809" y="465829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438901" y="465829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687428" y="4655165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4" y="0"/>
                </a:moveTo>
                <a:lnTo>
                  <a:pt x="481755" y="13369"/>
                </a:lnTo>
                <a:lnTo>
                  <a:pt x="500822" y="21643"/>
                </a:lnTo>
                <a:lnTo>
                  <a:pt x="517220" y="33098"/>
                </a:lnTo>
                <a:lnTo>
                  <a:pt x="542006" y="65545"/>
                </a:lnTo>
                <a:lnTo>
                  <a:pt x="556591" y="109323"/>
                </a:lnTo>
                <a:lnTo>
                  <a:pt x="561453" y="163041"/>
                </a:lnTo>
                <a:lnTo>
                  <a:pt x="560232" y="192092"/>
                </a:lnTo>
                <a:lnTo>
                  <a:pt x="550465" y="242184"/>
                </a:lnTo>
                <a:lnTo>
                  <a:pt x="530866" y="281306"/>
                </a:lnTo>
                <a:lnTo>
                  <a:pt x="501045" y="307699"/>
                </a:lnTo>
                <a:lnTo>
                  <a:pt x="482277" y="316011"/>
                </a:lnTo>
                <a:lnTo>
                  <a:pt x="486444" y="329380"/>
                </a:lnTo>
                <a:lnTo>
                  <a:pt x="531371" y="308306"/>
                </a:lnTo>
                <a:lnTo>
                  <a:pt x="564405" y="271821"/>
                </a:lnTo>
                <a:lnTo>
                  <a:pt x="584720" y="222965"/>
                </a:lnTo>
                <a:lnTo>
                  <a:pt x="591492" y="164777"/>
                </a:lnTo>
                <a:lnTo>
                  <a:pt x="589793" y="134581"/>
                </a:lnTo>
                <a:lnTo>
                  <a:pt x="576206" y="81059"/>
                </a:lnTo>
                <a:lnTo>
                  <a:pt x="549261" y="37488"/>
                </a:lnTo>
                <a:lnTo>
                  <a:pt x="510323" y="8621"/>
                </a:lnTo>
                <a:lnTo>
                  <a:pt x="486444" y="0"/>
                </a:lnTo>
                <a:close/>
              </a:path>
              <a:path w="591820" h="329564">
                <a:moveTo>
                  <a:pt x="105046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6" y="320769"/>
                </a:lnTo>
                <a:lnTo>
                  <a:pt x="105046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9470435" y="4553131"/>
            <a:ext cx="713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7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0912150" y="4655165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4" y="307699"/>
                </a:lnTo>
                <a:lnTo>
                  <a:pt x="528316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4" y="271821"/>
                </a:lnTo>
                <a:lnTo>
                  <a:pt x="630759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351053" y="4553131"/>
            <a:ext cx="1101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18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47" name="object 4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89865"/>
            <a:ext cx="10896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3305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52" baseline="-20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2110" y="4628972"/>
            <a:ext cx="110998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03788" y="1631744"/>
            <a:ext cx="6061075" cy="4690110"/>
            <a:chOff x="4903788" y="1631744"/>
            <a:chExt cx="6061075" cy="4690110"/>
          </a:xfrm>
        </p:grpSpPr>
        <p:sp>
          <p:nvSpPr>
            <p:cNvPr id="7" name="object 7"/>
            <p:cNvSpPr/>
            <p:nvPr/>
          </p:nvSpPr>
          <p:spPr>
            <a:xfrm>
              <a:off x="4903787" y="1631746"/>
              <a:ext cx="6061075" cy="4690110"/>
            </a:xfrm>
            <a:custGeom>
              <a:avLst/>
              <a:gdLst/>
              <a:ahLst/>
              <a:cxnLst/>
              <a:rect l="l" t="t" r="r" b="b"/>
              <a:pathLst>
                <a:path w="6061075" h="4690110">
                  <a:moveTo>
                    <a:pt x="6061075" y="2482088"/>
                  </a:moveTo>
                  <a:lnTo>
                    <a:pt x="5870575" y="2386838"/>
                  </a:lnTo>
                  <a:lnTo>
                    <a:pt x="5931535" y="2463038"/>
                  </a:lnTo>
                  <a:lnTo>
                    <a:pt x="3049587" y="2463038"/>
                  </a:lnTo>
                  <a:lnTo>
                    <a:pt x="3049587" y="129540"/>
                  </a:lnTo>
                  <a:lnTo>
                    <a:pt x="3125787" y="190500"/>
                  </a:lnTo>
                  <a:lnTo>
                    <a:pt x="3095307" y="129540"/>
                  </a:lnTo>
                  <a:lnTo>
                    <a:pt x="3030537" y="0"/>
                  </a:lnTo>
                  <a:lnTo>
                    <a:pt x="2935287" y="190500"/>
                  </a:lnTo>
                  <a:lnTo>
                    <a:pt x="3011487" y="129540"/>
                  </a:lnTo>
                  <a:lnTo>
                    <a:pt x="3011487" y="2463038"/>
                  </a:lnTo>
                  <a:lnTo>
                    <a:pt x="0" y="2463038"/>
                  </a:lnTo>
                  <a:lnTo>
                    <a:pt x="0" y="2501138"/>
                  </a:lnTo>
                  <a:lnTo>
                    <a:pt x="3011487" y="2501138"/>
                  </a:lnTo>
                  <a:lnTo>
                    <a:pt x="3011487" y="4690046"/>
                  </a:lnTo>
                  <a:lnTo>
                    <a:pt x="3049587" y="4690046"/>
                  </a:lnTo>
                  <a:lnTo>
                    <a:pt x="3049587" y="2501138"/>
                  </a:lnTo>
                  <a:lnTo>
                    <a:pt x="5931535" y="2501138"/>
                  </a:lnTo>
                  <a:lnTo>
                    <a:pt x="5870575" y="2577338"/>
                  </a:lnTo>
                  <a:lnTo>
                    <a:pt x="6061075" y="2482088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0871" y="4797418"/>
              <a:ext cx="127000" cy="127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55175" y="5097674"/>
              <a:ext cx="676910" cy="376555"/>
            </a:xfrm>
            <a:custGeom>
              <a:avLst/>
              <a:gdLst/>
              <a:ahLst/>
              <a:cxnLst/>
              <a:rect l="l" t="t" r="r" b="b"/>
              <a:pathLst>
                <a:path w="676909" h="376554">
                  <a:moveTo>
                    <a:pt x="556427" y="0"/>
                  </a:moveTo>
                  <a:lnTo>
                    <a:pt x="551069" y="15280"/>
                  </a:lnTo>
                  <a:lnTo>
                    <a:pt x="572860" y="24736"/>
                  </a:lnTo>
                  <a:lnTo>
                    <a:pt x="591600" y="37827"/>
                  </a:lnTo>
                  <a:lnTo>
                    <a:pt x="619927" y="74910"/>
                  </a:lnTo>
                  <a:lnTo>
                    <a:pt x="636596" y="124941"/>
                  </a:lnTo>
                  <a:lnTo>
                    <a:pt x="642152" y="186333"/>
                  </a:lnTo>
                  <a:lnTo>
                    <a:pt x="640757" y="219533"/>
                  </a:lnTo>
                  <a:lnTo>
                    <a:pt x="629594" y="276783"/>
                  </a:lnTo>
                  <a:lnTo>
                    <a:pt x="607196" y="321493"/>
                  </a:lnTo>
                  <a:lnTo>
                    <a:pt x="573114" y="351655"/>
                  </a:lnTo>
                  <a:lnTo>
                    <a:pt x="551665" y="361156"/>
                  </a:lnTo>
                  <a:lnTo>
                    <a:pt x="556427" y="376436"/>
                  </a:lnTo>
                  <a:lnTo>
                    <a:pt x="607772" y="352351"/>
                  </a:lnTo>
                  <a:lnTo>
                    <a:pt x="645525" y="310654"/>
                  </a:lnTo>
                  <a:lnTo>
                    <a:pt x="668742" y="254818"/>
                  </a:lnTo>
                  <a:lnTo>
                    <a:pt x="676482" y="188318"/>
                  </a:lnTo>
                  <a:lnTo>
                    <a:pt x="674541" y="153808"/>
                  </a:lnTo>
                  <a:lnTo>
                    <a:pt x="659013" y="92639"/>
                  </a:lnTo>
                  <a:lnTo>
                    <a:pt x="628218" y="42844"/>
                  </a:lnTo>
                  <a:lnTo>
                    <a:pt x="583718" y="9853"/>
                  </a:lnTo>
                  <a:lnTo>
                    <a:pt x="556427" y="0"/>
                  </a:lnTo>
                  <a:close/>
                </a:path>
                <a:path w="676909" h="376554">
                  <a:moveTo>
                    <a:pt x="120055" y="0"/>
                  </a:moveTo>
                  <a:lnTo>
                    <a:pt x="68833" y="24135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8"/>
                  </a:lnTo>
                  <a:lnTo>
                    <a:pt x="1934" y="222901"/>
                  </a:lnTo>
                  <a:lnTo>
                    <a:pt x="17412" y="284069"/>
                  </a:lnTo>
                  <a:lnTo>
                    <a:pt x="48133" y="333704"/>
                  </a:lnTo>
                  <a:lnTo>
                    <a:pt x="92683" y="366595"/>
                  </a:lnTo>
                  <a:lnTo>
                    <a:pt x="120055" y="376436"/>
                  </a:lnTo>
                  <a:lnTo>
                    <a:pt x="124818" y="361156"/>
                  </a:lnTo>
                  <a:lnTo>
                    <a:pt x="103367" y="351655"/>
                  </a:lnTo>
                  <a:lnTo>
                    <a:pt x="84857" y="338435"/>
                  </a:lnTo>
                  <a:lnTo>
                    <a:pt x="56654" y="300831"/>
                  </a:lnTo>
                  <a:lnTo>
                    <a:pt x="39911" y="249683"/>
                  </a:lnTo>
                  <a:lnTo>
                    <a:pt x="34330" y="186333"/>
                  </a:lnTo>
                  <a:lnTo>
                    <a:pt x="35725" y="154217"/>
                  </a:lnTo>
                  <a:lnTo>
                    <a:pt x="46887" y="98506"/>
                  </a:lnTo>
                  <a:lnTo>
                    <a:pt x="69323" y="54551"/>
                  </a:lnTo>
                  <a:lnTo>
                    <a:pt x="103702" y="24736"/>
                  </a:lnTo>
                  <a:lnTo>
                    <a:pt x="125412" y="15280"/>
                  </a:lnTo>
                  <a:lnTo>
                    <a:pt x="120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11494" y="4982843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7" baseline="28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93319" y="5227399"/>
            <a:ext cx="1539240" cy="744855"/>
            <a:chOff x="7593319" y="5227399"/>
            <a:chExt cx="1539240" cy="744855"/>
          </a:xfrm>
        </p:grpSpPr>
        <p:sp>
          <p:nvSpPr>
            <p:cNvPr id="12" name="object 12"/>
            <p:cNvSpPr/>
            <p:nvPr/>
          </p:nvSpPr>
          <p:spPr>
            <a:xfrm>
              <a:off x="7593319" y="5227399"/>
              <a:ext cx="579120" cy="386080"/>
            </a:xfrm>
            <a:custGeom>
              <a:avLst/>
              <a:gdLst/>
              <a:ahLst/>
              <a:cxnLst/>
              <a:rect l="l" t="t" r="r" b="b"/>
              <a:pathLst>
                <a:path w="579120" h="386079">
                  <a:moveTo>
                    <a:pt x="121300" y="0"/>
                  </a:moveTo>
                  <a:lnTo>
                    <a:pt x="0" y="40210"/>
                  </a:lnTo>
                  <a:lnTo>
                    <a:pt x="104948" y="113125"/>
                  </a:lnTo>
                  <a:lnTo>
                    <a:pt x="110044" y="77875"/>
                  </a:lnTo>
                  <a:lnTo>
                    <a:pt x="148226" y="88268"/>
                  </a:lnTo>
                  <a:lnTo>
                    <a:pt x="189169" y="107820"/>
                  </a:lnTo>
                  <a:lnTo>
                    <a:pt x="223559" y="130811"/>
                  </a:lnTo>
                  <a:lnTo>
                    <a:pt x="264469" y="180225"/>
                  </a:lnTo>
                  <a:lnTo>
                    <a:pt x="277448" y="241119"/>
                  </a:lnTo>
                  <a:lnTo>
                    <a:pt x="298786" y="275433"/>
                  </a:lnTo>
                  <a:lnTo>
                    <a:pt x="330202" y="305838"/>
                  </a:lnTo>
                  <a:lnTo>
                    <a:pt x="369728" y="332263"/>
                  </a:lnTo>
                  <a:lnTo>
                    <a:pt x="415787" y="354258"/>
                  </a:lnTo>
                  <a:lnTo>
                    <a:pt x="466855" y="371104"/>
                  </a:lnTo>
                  <a:lnTo>
                    <a:pt x="521394" y="381931"/>
                  </a:lnTo>
                  <a:lnTo>
                    <a:pt x="576498" y="385680"/>
                  </a:lnTo>
                  <a:lnTo>
                    <a:pt x="579084" y="347668"/>
                  </a:lnTo>
                  <a:lnTo>
                    <a:pt x="526417" y="344084"/>
                  </a:lnTo>
                  <a:lnTo>
                    <a:pt x="476570" y="334189"/>
                  </a:lnTo>
                  <a:lnTo>
                    <a:pt x="430022" y="318834"/>
                  </a:lnTo>
                  <a:lnTo>
                    <a:pt x="388622" y="299065"/>
                  </a:lnTo>
                  <a:lnTo>
                    <a:pt x="354232" y="276073"/>
                  </a:lnTo>
                  <a:lnTo>
                    <a:pt x="313321" y="226659"/>
                  </a:lnTo>
                  <a:lnTo>
                    <a:pt x="300343" y="165766"/>
                  </a:lnTo>
                  <a:lnTo>
                    <a:pt x="279005" y="131451"/>
                  </a:lnTo>
                  <a:lnTo>
                    <a:pt x="247589" y="101046"/>
                  </a:lnTo>
                  <a:lnTo>
                    <a:pt x="208062" y="74621"/>
                  </a:lnTo>
                  <a:lnTo>
                    <a:pt x="161546" y="52407"/>
                  </a:lnTo>
                  <a:lnTo>
                    <a:pt x="115535" y="39883"/>
                  </a:lnTo>
                  <a:lnTo>
                    <a:pt x="121300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1111" y="5251316"/>
              <a:ext cx="960952" cy="7207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903788" y="898969"/>
            <a:ext cx="6061075" cy="58483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32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Space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1539" y="2032876"/>
            <a:ext cx="5949950" cy="3810000"/>
            <a:chOff x="631539" y="2032876"/>
            <a:chExt cx="5949950" cy="381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539" y="2032876"/>
              <a:ext cx="2717988" cy="18525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9843" y="4022232"/>
              <a:ext cx="2881603" cy="18202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9843" y="2096583"/>
              <a:ext cx="2881603" cy="161981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52346" y="1485840"/>
            <a:ext cx="45364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52470" algn="l"/>
              </a:tabLst>
            </a:pP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Armadillo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Pangolin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48015" y="2146928"/>
            <a:ext cx="3715371" cy="272246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35083" y="1261582"/>
            <a:ext cx="7172325" cy="4959350"/>
            <a:chOff x="0" y="1261582"/>
            <a:chExt cx="7172325" cy="4959350"/>
          </a:xfrm>
        </p:grpSpPr>
        <p:sp>
          <p:nvSpPr>
            <p:cNvPr id="9" name="object 9"/>
            <p:cNvSpPr/>
            <p:nvPr/>
          </p:nvSpPr>
          <p:spPr>
            <a:xfrm>
              <a:off x="0" y="1261582"/>
              <a:ext cx="7172325" cy="4959350"/>
            </a:xfrm>
            <a:custGeom>
              <a:avLst/>
              <a:gdLst/>
              <a:ahLst/>
              <a:cxnLst/>
              <a:rect l="l" t="t" r="r" b="b"/>
              <a:pathLst>
                <a:path w="7172325" h="4959350">
                  <a:moveTo>
                    <a:pt x="0" y="826575"/>
                  </a:moveTo>
                  <a:lnTo>
                    <a:pt x="1403" y="778008"/>
                  </a:lnTo>
                  <a:lnTo>
                    <a:pt x="5560" y="730179"/>
                  </a:lnTo>
                  <a:lnTo>
                    <a:pt x="12395" y="683167"/>
                  </a:lnTo>
                  <a:lnTo>
                    <a:pt x="21830" y="637049"/>
                  </a:lnTo>
                  <a:lnTo>
                    <a:pt x="33787" y="591903"/>
                  </a:lnTo>
                  <a:lnTo>
                    <a:pt x="48188" y="547805"/>
                  </a:lnTo>
                  <a:lnTo>
                    <a:pt x="64956" y="504835"/>
                  </a:lnTo>
                  <a:lnTo>
                    <a:pt x="84013" y="463068"/>
                  </a:lnTo>
                  <a:lnTo>
                    <a:pt x="105283" y="422583"/>
                  </a:lnTo>
                  <a:lnTo>
                    <a:pt x="128687" y="383458"/>
                  </a:lnTo>
                  <a:lnTo>
                    <a:pt x="154148" y="345769"/>
                  </a:lnTo>
                  <a:lnTo>
                    <a:pt x="181589" y="309594"/>
                  </a:lnTo>
                  <a:lnTo>
                    <a:pt x="210931" y="275011"/>
                  </a:lnTo>
                  <a:lnTo>
                    <a:pt x="242098" y="242098"/>
                  </a:lnTo>
                  <a:lnTo>
                    <a:pt x="275011" y="210931"/>
                  </a:lnTo>
                  <a:lnTo>
                    <a:pt x="309594" y="181589"/>
                  </a:lnTo>
                  <a:lnTo>
                    <a:pt x="345768" y="154148"/>
                  </a:lnTo>
                  <a:lnTo>
                    <a:pt x="383457" y="128687"/>
                  </a:lnTo>
                  <a:lnTo>
                    <a:pt x="422583" y="105283"/>
                  </a:lnTo>
                  <a:lnTo>
                    <a:pt x="463067" y="84014"/>
                  </a:lnTo>
                  <a:lnTo>
                    <a:pt x="504834" y="64956"/>
                  </a:lnTo>
                  <a:lnTo>
                    <a:pt x="547804" y="48188"/>
                  </a:lnTo>
                  <a:lnTo>
                    <a:pt x="591902" y="33787"/>
                  </a:lnTo>
                  <a:lnTo>
                    <a:pt x="637048" y="21830"/>
                  </a:lnTo>
                  <a:lnTo>
                    <a:pt x="683166" y="12395"/>
                  </a:lnTo>
                  <a:lnTo>
                    <a:pt x="730178" y="5560"/>
                  </a:lnTo>
                  <a:lnTo>
                    <a:pt x="778006" y="1403"/>
                  </a:lnTo>
                  <a:lnTo>
                    <a:pt x="826574" y="0"/>
                  </a:lnTo>
                  <a:lnTo>
                    <a:pt x="6345751" y="0"/>
                  </a:lnTo>
                  <a:lnTo>
                    <a:pt x="6394318" y="1403"/>
                  </a:lnTo>
                  <a:lnTo>
                    <a:pt x="6442147" y="5560"/>
                  </a:lnTo>
                  <a:lnTo>
                    <a:pt x="6489158" y="12395"/>
                  </a:lnTo>
                  <a:lnTo>
                    <a:pt x="6535276" y="21830"/>
                  </a:lnTo>
                  <a:lnTo>
                    <a:pt x="6580423" y="33787"/>
                  </a:lnTo>
                  <a:lnTo>
                    <a:pt x="6624520" y="48188"/>
                  </a:lnTo>
                  <a:lnTo>
                    <a:pt x="6667490" y="64956"/>
                  </a:lnTo>
                  <a:lnTo>
                    <a:pt x="6709257" y="84014"/>
                  </a:lnTo>
                  <a:lnTo>
                    <a:pt x="6749742" y="105283"/>
                  </a:lnTo>
                  <a:lnTo>
                    <a:pt x="6788867" y="128687"/>
                  </a:lnTo>
                  <a:lnTo>
                    <a:pt x="6826556" y="154148"/>
                  </a:lnTo>
                  <a:lnTo>
                    <a:pt x="6862730" y="181589"/>
                  </a:lnTo>
                  <a:lnTo>
                    <a:pt x="6897313" y="210931"/>
                  </a:lnTo>
                  <a:lnTo>
                    <a:pt x="6930227" y="242098"/>
                  </a:lnTo>
                  <a:lnTo>
                    <a:pt x="6961393" y="275011"/>
                  </a:lnTo>
                  <a:lnTo>
                    <a:pt x="6990736" y="309594"/>
                  </a:lnTo>
                  <a:lnTo>
                    <a:pt x="7018176" y="345769"/>
                  </a:lnTo>
                  <a:lnTo>
                    <a:pt x="7043637" y="383458"/>
                  </a:lnTo>
                  <a:lnTo>
                    <a:pt x="7067041" y="422583"/>
                  </a:lnTo>
                  <a:lnTo>
                    <a:pt x="7088311" y="463068"/>
                  </a:lnTo>
                  <a:lnTo>
                    <a:pt x="7107368" y="504835"/>
                  </a:lnTo>
                  <a:lnTo>
                    <a:pt x="7124136" y="547805"/>
                  </a:lnTo>
                  <a:lnTo>
                    <a:pt x="7138538" y="591903"/>
                  </a:lnTo>
                  <a:lnTo>
                    <a:pt x="7150494" y="637049"/>
                  </a:lnTo>
                  <a:lnTo>
                    <a:pt x="7159929" y="683167"/>
                  </a:lnTo>
                  <a:lnTo>
                    <a:pt x="7166764" y="730179"/>
                  </a:lnTo>
                  <a:lnTo>
                    <a:pt x="7170921" y="778008"/>
                  </a:lnTo>
                  <a:lnTo>
                    <a:pt x="7172325" y="826575"/>
                  </a:lnTo>
                  <a:lnTo>
                    <a:pt x="7172325" y="4132760"/>
                  </a:lnTo>
                  <a:lnTo>
                    <a:pt x="7170921" y="4181327"/>
                  </a:lnTo>
                  <a:lnTo>
                    <a:pt x="7166764" y="4229156"/>
                  </a:lnTo>
                  <a:lnTo>
                    <a:pt x="7159929" y="4276168"/>
                  </a:lnTo>
                  <a:lnTo>
                    <a:pt x="7150494" y="4322286"/>
                  </a:lnTo>
                  <a:lnTo>
                    <a:pt x="7138538" y="4367432"/>
                  </a:lnTo>
                  <a:lnTo>
                    <a:pt x="7124136" y="4411529"/>
                  </a:lnTo>
                  <a:lnTo>
                    <a:pt x="7107368" y="4454500"/>
                  </a:lnTo>
                  <a:lnTo>
                    <a:pt x="7088311" y="4496267"/>
                  </a:lnTo>
                  <a:lnTo>
                    <a:pt x="7067041" y="4536751"/>
                  </a:lnTo>
                  <a:lnTo>
                    <a:pt x="7043637" y="4575877"/>
                  </a:lnTo>
                  <a:lnTo>
                    <a:pt x="7018176" y="4613566"/>
                  </a:lnTo>
                  <a:lnTo>
                    <a:pt x="6990736" y="4649741"/>
                  </a:lnTo>
                  <a:lnTo>
                    <a:pt x="6961393" y="4684323"/>
                  </a:lnTo>
                  <a:lnTo>
                    <a:pt x="6930227" y="4717237"/>
                  </a:lnTo>
                  <a:lnTo>
                    <a:pt x="6897313" y="4748404"/>
                  </a:lnTo>
                  <a:lnTo>
                    <a:pt x="6862730" y="4777746"/>
                  </a:lnTo>
                  <a:lnTo>
                    <a:pt x="6826556" y="4805186"/>
                  </a:lnTo>
                  <a:lnTo>
                    <a:pt x="6788867" y="4830648"/>
                  </a:lnTo>
                  <a:lnTo>
                    <a:pt x="6749742" y="4854052"/>
                  </a:lnTo>
                  <a:lnTo>
                    <a:pt x="6709257" y="4875321"/>
                  </a:lnTo>
                  <a:lnTo>
                    <a:pt x="6667490" y="4894379"/>
                  </a:lnTo>
                  <a:lnTo>
                    <a:pt x="6624520" y="4911147"/>
                  </a:lnTo>
                  <a:lnTo>
                    <a:pt x="6580423" y="4925548"/>
                  </a:lnTo>
                  <a:lnTo>
                    <a:pt x="6535276" y="4937505"/>
                  </a:lnTo>
                  <a:lnTo>
                    <a:pt x="6489158" y="4946940"/>
                  </a:lnTo>
                  <a:lnTo>
                    <a:pt x="6442147" y="4953775"/>
                  </a:lnTo>
                  <a:lnTo>
                    <a:pt x="6394318" y="4957932"/>
                  </a:lnTo>
                  <a:lnTo>
                    <a:pt x="6345751" y="4959336"/>
                  </a:lnTo>
                  <a:lnTo>
                    <a:pt x="826574" y="4959336"/>
                  </a:lnTo>
                  <a:lnTo>
                    <a:pt x="778006" y="4957932"/>
                  </a:lnTo>
                  <a:lnTo>
                    <a:pt x="730178" y="4953775"/>
                  </a:lnTo>
                  <a:lnTo>
                    <a:pt x="683166" y="4946940"/>
                  </a:lnTo>
                  <a:lnTo>
                    <a:pt x="637048" y="4937505"/>
                  </a:lnTo>
                  <a:lnTo>
                    <a:pt x="591902" y="4925548"/>
                  </a:lnTo>
                  <a:lnTo>
                    <a:pt x="547804" y="4911147"/>
                  </a:lnTo>
                  <a:lnTo>
                    <a:pt x="504834" y="4894379"/>
                  </a:lnTo>
                  <a:lnTo>
                    <a:pt x="463067" y="4875321"/>
                  </a:lnTo>
                  <a:lnTo>
                    <a:pt x="422583" y="4854052"/>
                  </a:lnTo>
                  <a:lnTo>
                    <a:pt x="383457" y="4830648"/>
                  </a:lnTo>
                  <a:lnTo>
                    <a:pt x="345768" y="4805186"/>
                  </a:lnTo>
                  <a:lnTo>
                    <a:pt x="309594" y="4777746"/>
                  </a:lnTo>
                  <a:lnTo>
                    <a:pt x="275011" y="4748404"/>
                  </a:lnTo>
                  <a:lnTo>
                    <a:pt x="242098" y="4717237"/>
                  </a:lnTo>
                  <a:lnTo>
                    <a:pt x="210931" y="4684323"/>
                  </a:lnTo>
                  <a:lnTo>
                    <a:pt x="181589" y="4649741"/>
                  </a:lnTo>
                  <a:lnTo>
                    <a:pt x="154148" y="4613566"/>
                  </a:lnTo>
                  <a:lnTo>
                    <a:pt x="128687" y="4575877"/>
                  </a:lnTo>
                  <a:lnTo>
                    <a:pt x="105283" y="4536751"/>
                  </a:lnTo>
                  <a:lnTo>
                    <a:pt x="84013" y="4496267"/>
                  </a:lnTo>
                  <a:lnTo>
                    <a:pt x="64956" y="4454500"/>
                  </a:lnTo>
                  <a:lnTo>
                    <a:pt x="48188" y="4411529"/>
                  </a:lnTo>
                  <a:lnTo>
                    <a:pt x="33787" y="4367432"/>
                  </a:lnTo>
                  <a:lnTo>
                    <a:pt x="21830" y="4322286"/>
                  </a:lnTo>
                  <a:lnTo>
                    <a:pt x="12395" y="4276168"/>
                  </a:lnTo>
                  <a:lnTo>
                    <a:pt x="5560" y="4229156"/>
                  </a:lnTo>
                  <a:lnTo>
                    <a:pt x="1403" y="4181327"/>
                  </a:lnTo>
                  <a:lnTo>
                    <a:pt x="0" y="4132760"/>
                  </a:lnTo>
                  <a:lnTo>
                    <a:pt x="0" y="826575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456" y="4022232"/>
              <a:ext cx="2717989" cy="180869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94743" y="193261"/>
            <a:ext cx="435934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</a:rPr>
              <a:t>Support Set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55620" y="1395898"/>
            <a:ext cx="13004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90" dirty="0">
                <a:solidFill>
                  <a:srgbClr val="C00000"/>
                </a:solidFill>
                <a:latin typeface="Cambria" panose="02040503050406030204"/>
                <a:cs typeface="Cambria" panose="02040503050406030204"/>
              </a:rPr>
              <a:t>Query</a:t>
            </a:r>
            <a:endParaRPr sz="32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48015" y="5283970"/>
            <a:ext cx="3715385" cy="52324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marL="174625">
              <a:lnSpc>
                <a:spcPct val="100000"/>
              </a:lnSpc>
              <a:spcBef>
                <a:spcPts val="160"/>
              </a:spcBef>
            </a:pP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Armadillo</a:t>
            </a:r>
            <a:r>
              <a:rPr sz="2800" b="1" spc="-4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b="1" spc="-35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0" dirty="0">
                <a:solidFill>
                  <a:srgbClr val="595959"/>
                </a:solidFill>
                <a:latin typeface="Calibri" panose="020F0502020204030204"/>
                <a:cs typeface="Calibri" panose="020F0502020204030204"/>
              </a:rPr>
              <a:t>Pangolin?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41F663-21E5-4C99-BD80-6B3F2DF8DF54}"/>
              </a:ext>
            </a:extLst>
          </p:cNvPr>
          <p:cNvSpPr txBox="1"/>
          <p:nvPr/>
        </p:nvSpPr>
        <p:spPr>
          <a:xfrm>
            <a:off x="1" y="6282036"/>
            <a:ext cx="121920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DejaVuSans"/>
              </a:rPr>
              <a:t>If a class has only two samples, can computer make the correct prediction? This is harder than the standard classification problem.</a:t>
            </a:r>
            <a:r>
              <a:rPr lang="en-US" sz="1800" b="0" i="0" u="none" strike="noStrike" baseline="0" dirty="0">
                <a:latin typeface="DejaVuSans"/>
              </a:rPr>
              <a:t> </a:t>
            </a:r>
          </a:p>
          <a:p>
            <a:pPr algn="l"/>
            <a:r>
              <a:rPr lang="en-US" sz="1600" b="0" i="0" u="none" strike="noStrike" baseline="0" dirty="0">
                <a:latin typeface="DejaVuSans"/>
              </a:rPr>
              <a:t>The </a:t>
            </a:r>
            <a:r>
              <a:rPr lang="en-US" sz="1400" b="0" i="0" u="none" strike="noStrike" baseline="0" dirty="0">
                <a:latin typeface="DejaVuSans"/>
              </a:rPr>
              <a:t>number </a:t>
            </a:r>
            <a:r>
              <a:rPr lang="en-US" sz="1600" b="0" i="0" u="none" strike="noStrike" baseline="0" dirty="0">
                <a:latin typeface="DejaVuSans"/>
              </a:rPr>
              <a:t>of samples is too small for training a deep neural network.</a:t>
            </a:r>
            <a:endParaRPr lang="en-IN" sz="16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176" y="110648"/>
            <a:ext cx="1106662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3305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52" baseline="-20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2110" y="4628972"/>
            <a:ext cx="110998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03788" y="1631744"/>
            <a:ext cx="6061075" cy="4690110"/>
            <a:chOff x="4903788" y="1631744"/>
            <a:chExt cx="6061075" cy="4690110"/>
          </a:xfrm>
        </p:grpSpPr>
        <p:sp>
          <p:nvSpPr>
            <p:cNvPr id="7" name="object 7"/>
            <p:cNvSpPr/>
            <p:nvPr/>
          </p:nvSpPr>
          <p:spPr>
            <a:xfrm>
              <a:off x="4903787" y="1631746"/>
              <a:ext cx="6061075" cy="4690110"/>
            </a:xfrm>
            <a:custGeom>
              <a:avLst/>
              <a:gdLst/>
              <a:ahLst/>
              <a:cxnLst/>
              <a:rect l="l" t="t" r="r" b="b"/>
              <a:pathLst>
                <a:path w="6061075" h="4690110">
                  <a:moveTo>
                    <a:pt x="6061075" y="2482088"/>
                  </a:moveTo>
                  <a:lnTo>
                    <a:pt x="5870575" y="2386838"/>
                  </a:lnTo>
                  <a:lnTo>
                    <a:pt x="5931535" y="2463038"/>
                  </a:lnTo>
                  <a:lnTo>
                    <a:pt x="3049587" y="2463038"/>
                  </a:lnTo>
                  <a:lnTo>
                    <a:pt x="3049587" y="129540"/>
                  </a:lnTo>
                  <a:lnTo>
                    <a:pt x="3125787" y="190500"/>
                  </a:lnTo>
                  <a:lnTo>
                    <a:pt x="3095307" y="129540"/>
                  </a:lnTo>
                  <a:lnTo>
                    <a:pt x="3030537" y="0"/>
                  </a:lnTo>
                  <a:lnTo>
                    <a:pt x="2935287" y="190500"/>
                  </a:lnTo>
                  <a:lnTo>
                    <a:pt x="3011487" y="129540"/>
                  </a:lnTo>
                  <a:lnTo>
                    <a:pt x="3011487" y="2463038"/>
                  </a:lnTo>
                  <a:lnTo>
                    <a:pt x="0" y="2463038"/>
                  </a:lnTo>
                  <a:lnTo>
                    <a:pt x="0" y="2501138"/>
                  </a:lnTo>
                  <a:lnTo>
                    <a:pt x="3011487" y="2501138"/>
                  </a:lnTo>
                  <a:lnTo>
                    <a:pt x="3011487" y="4690046"/>
                  </a:lnTo>
                  <a:lnTo>
                    <a:pt x="3049587" y="4690046"/>
                  </a:lnTo>
                  <a:lnTo>
                    <a:pt x="3049587" y="2501138"/>
                  </a:lnTo>
                  <a:lnTo>
                    <a:pt x="5931535" y="2501138"/>
                  </a:lnTo>
                  <a:lnTo>
                    <a:pt x="5870575" y="2577338"/>
                  </a:lnTo>
                  <a:lnTo>
                    <a:pt x="6061075" y="2482088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0871" y="4797418"/>
              <a:ext cx="127000" cy="1270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755175" y="5097674"/>
              <a:ext cx="676910" cy="376555"/>
            </a:xfrm>
            <a:custGeom>
              <a:avLst/>
              <a:gdLst/>
              <a:ahLst/>
              <a:cxnLst/>
              <a:rect l="l" t="t" r="r" b="b"/>
              <a:pathLst>
                <a:path w="676909" h="376554">
                  <a:moveTo>
                    <a:pt x="556427" y="0"/>
                  </a:moveTo>
                  <a:lnTo>
                    <a:pt x="551069" y="15280"/>
                  </a:lnTo>
                  <a:lnTo>
                    <a:pt x="572860" y="24736"/>
                  </a:lnTo>
                  <a:lnTo>
                    <a:pt x="591600" y="37827"/>
                  </a:lnTo>
                  <a:lnTo>
                    <a:pt x="619927" y="74910"/>
                  </a:lnTo>
                  <a:lnTo>
                    <a:pt x="636596" y="124941"/>
                  </a:lnTo>
                  <a:lnTo>
                    <a:pt x="642152" y="186333"/>
                  </a:lnTo>
                  <a:lnTo>
                    <a:pt x="640757" y="219533"/>
                  </a:lnTo>
                  <a:lnTo>
                    <a:pt x="629594" y="276783"/>
                  </a:lnTo>
                  <a:lnTo>
                    <a:pt x="607196" y="321493"/>
                  </a:lnTo>
                  <a:lnTo>
                    <a:pt x="573114" y="351655"/>
                  </a:lnTo>
                  <a:lnTo>
                    <a:pt x="551665" y="361156"/>
                  </a:lnTo>
                  <a:lnTo>
                    <a:pt x="556427" y="376436"/>
                  </a:lnTo>
                  <a:lnTo>
                    <a:pt x="607772" y="352351"/>
                  </a:lnTo>
                  <a:lnTo>
                    <a:pt x="645525" y="310654"/>
                  </a:lnTo>
                  <a:lnTo>
                    <a:pt x="668742" y="254818"/>
                  </a:lnTo>
                  <a:lnTo>
                    <a:pt x="676482" y="188318"/>
                  </a:lnTo>
                  <a:lnTo>
                    <a:pt x="674541" y="153808"/>
                  </a:lnTo>
                  <a:lnTo>
                    <a:pt x="659013" y="92639"/>
                  </a:lnTo>
                  <a:lnTo>
                    <a:pt x="628218" y="42844"/>
                  </a:lnTo>
                  <a:lnTo>
                    <a:pt x="583718" y="9853"/>
                  </a:lnTo>
                  <a:lnTo>
                    <a:pt x="556427" y="0"/>
                  </a:lnTo>
                  <a:close/>
                </a:path>
                <a:path w="676909" h="376554">
                  <a:moveTo>
                    <a:pt x="120055" y="0"/>
                  </a:moveTo>
                  <a:lnTo>
                    <a:pt x="68833" y="24135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8"/>
                  </a:lnTo>
                  <a:lnTo>
                    <a:pt x="1934" y="222901"/>
                  </a:lnTo>
                  <a:lnTo>
                    <a:pt x="17412" y="284069"/>
                  </a:lnTo>
                  <a:lnTo>
                    <a:pt x="48133" y="333704"/>
                  </a:lnTo>
                  <a:lnTo>
                    <a:pt x="92683" y="366595"/>
                  </a:lnTo>
                  <a:lnTo>
                    <a:pt x="120055" y="376436"/>
                  </a:lnTo>
                  <a:lnTo>
                    <a:pt x="124818" y="361156"/>
                  </a:lnTo>
                  <a:lnTo>
                    <a:pt x="103367" y="351655"/>
                  </a:lnTo>
                  <a:lnTo>
                    <a:pt x="84857" y="338435"/>
                  </a:lnTo>
                  <a:lnTo>
                    <a:pt x="56654" y="300831"/>
                  </a:lnTo>
                  <a:lnTo>
                    <a:pt x="39911" y="249683"/>
                  </a:lnTo>
                  <a:lnTo>
                    <a:pt x="34330" y="186333"/>
                  </a:lnTo>
                  <a:lnTo>
                    <a:pt x="35725" y="154217"/>
                  </a:lnTo>
                  <a:lnTo>
                    <a:pt x="46887" y="98506"/>
                  </a:lnTo>
                  <a:lnTo>
                    <a:pt x="69323" y="54551"/>
                  </a:lnTo>
                  <a:lnTo>
                    <a:pt x="103702" y="24736"/>
                  </a:lnTo>
                  <a:lnTo>
                    <a:pt x="125412" y="15280"/>
                  </a:lnTo>
                  <a:lnTo>
                    <a:pt x="120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11494" y="4982843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7" baseline="28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99632" y="4306884"/>
            <a:ext cx="2873375" cy="1306195"/>
            <a:chOff x="5299632" y="4306884"/>
            <a:chExt cx="2873375" cy="1306195"/>
          </a:xfrm>
        </p:grpSpPr>
        <p:sp>
          <p:nvSpPr>
            <p:cNvPr id="12" name="object 12"/>
            <p:cNvSpPr/>
            <p:nvPr/>
          </p:nvSpPr>
          <p:spPr>
            <a:xfrm>
              <a:off x="7593320" y="5227399"/>
              <a:ext cx="579120" cy="386080"/>
            </a:xfrm>
            <a:custGeom>
              <a:avLst/>
              <a:gdLst/>
              <a:ahLst/>
              <a:cxnLst/>
              <a:rect l="l" t="t" r="r" b="b"/>
              <a:pathLst>
                <a:path w="579120" h="386079">
                  <a:moveTo>
                    <a:pt x="121300" y="0"/>
                  </a:moveTo>
                  <a:lnTo>
                    <a:pt x="0" y="40210"/>
                  </a:lnTo>
                  <a:lnTo>
                    <a:pt x="104948" y="113125"/>
                  </a:lnTo>
                  <a:lnTo>
                    <a:pt x="110044" y="77875"/>
                  </a:lnTo>
                  <a:lnTo>
                    <a:pt x="148226" y="88268"/>
                  </a:lnTo>
                  <a:lnTo>
                    <a:pt x="189169" y="107820"/>
                  </a:lnTo>
                  <a:lnTo>
                    <a:pt x="223559" y="130811"/>
                  </a:lnTo>
                  <a:lnTo>
                    <a:pt x="264469" y="180225"/>
                  </a:lnTo>
                  <a:lnTo>
                    <a:pt x="277448" y="241119"/>
                  </a:lnTo>
                  <a:lnTo>
                    <a:pt x="298786" y="275433"/>
                  </a:lnTo>
                  <a:lnTo>
                    <a:pt x="330202" y="305838"/>
                  </a:lnTo>
                  <a:lnTo>
                    <a:pt x="369728" y="332263"/>
                  </a:lnTo>
                  <a:lnTo>
                    <a:pt x="415787" y="354258"/>
                  </a:lnTo>
                  <a:lnTo>
                    <a:pt x="466855" y="371104"/>
                  </a:lnTo>
                  <a:lnTo>
                    <a:pt x="521394" y="381931"/>
                  </a:lnTo>
                  <a:lnTo>
                    <a:pt x="576498" y="385680"/>
                  </a:lnTo>
                  <a:lnTo>
                    <a:pt x="579084" y="347668"/>
                  </a:lnTo>
                  <a:lnTo>
                    <a:pt x="526417" y="344084"/>
                  </a:lnTo>
                  <a:lnTo>
                    <a:pt x="476570" y="334189"/>
                  </a:lnTo>
                  <a:lnTo>
                    <a:pt x="430022" y="318834"/>
                  </a:lnTo>
                  <a:lnTo>
                    <a:pt x="388622" y="299065"/>
                  </a:lnTo>
                  <a:lnTo>
                    <a:pt x="354232" y="276073"/>
                  </a:lnTo>
                  <a:lnTo>
                    <a:pt x="313321" y="226659"/>
                  </a:lnTo>
                  <a:lnTo>
                    <a:pt x="300343" y="165766"/>
                  </a:lnTo>
                  <a:lnTo>
                    <a:pt x="279005" y="131451"/>
                  </a:lnTo>
                  <a:lnTo>
                    <a:pt x="247589" y="101046"/>
                  </a:lnTo>
                  <a:lnTo>
                    <a:pt x="208062" y="74621"/>
                  </a:lnTo>
                  <a:lnTo>
                    <a:pt x="161546" y="52407"/>
                  </a:lnTo>
                  <a:lnTo>
                    <a:pt x="115535" y="39883"/>
                  </a:lnTo>
                  <a:lnTo>
                    <a:pt x="121300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7099" y="4306884"/>
              <a:ext cx="127000" cy="1270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99632" y="4609826"/>
              <a:ext cx="728980" cy="376555"/>
            </a:xfrm>
            <a:custGeom>
              <a:avLst/>
              <a:gdLst/>
              <a:ahLst/>
              <a:cxnLst/>
              <a:rect l="l" t="t" r="r" b="b"/>
              <a:pathLst>
                <a:path w="728979" h="376554">
                  <a:moveTo>
                    <a:pt x="608813" y="0"/>
                  </a:moveTo>
                  <a:lnTo>
                    <a:pt x="603457" y="15279"/>
                  </a:lnTo>
                  <a:lnTo>
                    <a:pt x="625247" y="24736"/>
                  </a:lnTo>
                  <a:lnTo>
                    <a:pt x="643987" y="37826"/>
                  </a:lnTo>
                  <a:lnTo>
                    <a:pt x="672313" y="74909"/>
                  </a:lnTo>
                  <a:lnTo>
                    <a:pt x="688982" y="124941"/>
                  </a:lnTo>
                  <a:lnTo>
                    <a:pt x="694538" y="186333"/>
                  </a:lnTo>
                  <a:lnTo>
                    <a:pt x="693143" y="219533"/>
                  </a:lnTo>
                  <a:lnTo>
                    <a:pt x="681981" y="276783"/>
                  </a:lnTo>
                  <a:lnTo>
                    <a:pt x="659583" y="321493"/>
                  </a:lnTo>
                  <a:lnTo>
                    <a:pt x="625501" y="351655"/>
                  </a:lnTo>
                  <a:lnTo>
                    <a:pt x="604051" y="361156"/>
                  </a:lnTo>
                  <a:lnTo>
                    <a:pt x="608813" y="376435"/>
                  </a:lnTo>
                  <a:lnTo>
                    <a:pt x="660160" y="352350"/>
                  </a:lnTo>
                  <a:lnTo>
                    <a:pt x="697913" y="310653"/>
                  </a:lnTo>
                  <a:lnTo>
                    <a:pt x="721130" y="254818"/>
                  </a:lnTo>
                  <a:lnTo>
                    <a:pt x="728869" y="188316"/>
                  </a:lnTo>
                  <a:lnTo>
                    <a:pt x="726928" y="153807"/>
                  </a:lnTo>
                  <a:lnTo>
                    <a:pt x="711400" y="92639"/>
                  </a:lnTo>
                  <a:lnTo>
                    <a:pt x="680605" y="42843"/>
                  </a:lnTo>
                  <a:lnTo>
                    <a:pt x="636105" y="9853"/>
                  </a:lnTo>
                  <a:lnTo>
                    <a:pt x="608813" y="0"/>
                  </a:lnTo>
                  <a:close/>
                </a:path>
                <a:path w="728979" h="376554">
                  <a:moveTo>
                    <a:pt x="120054" y="0"/>
                  </a:moveTo>
                  <a:lnTo>
                    <a:pt x="68833" y="24134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6"/>
                  </a:lnTo>
                  <a:lnTo>
                    <a:pt x="1934" y="222900"/>
                  </a:lnTo>
                  <a:lnTo>
                    <a:pt x="17412" y="284069"/>
                  </a:lnTo>
                  <a:lnTo>
                    <a:pt x="48133" y="333703"/>
                  </a:lnTo>
                  <a:lnTo>
                    <a:pt x="92682" y="366594"/>
                  </a:lnTo>
                  <a:lnTo>
                    <a:pt x="120054" y="376435"/>
                  </a:lnTo>
                  <a:lnTo>
                    <a:pt x="124816" y="361156"/>
                  </a:lnTo>
                  <a:lnTo>
                    <a:pt x="103367" y="351655"/>
                  </a:lnTo>
                  <a:lnTo>
                    <a:pt x="84856" y="338435"/>
                  </a:lnTo>
                  <a:lnTo>
                    <a:pt x="56654" y="300831"/>
                  </a:lnTo>
                  <a:lnTo>
                    <a:pt x="39910" y="249683"/>
                  </a:lnTo>
                  <a:lnTo>
                    <a:pt x="34329" y="186333"/>
                  </a:lnTo>
                  <a:lnTo>
                    <a:pt x="35724" y="154216"/>
                  </a:lnTo>
                  <a:lnTo>
                    <a:pt x="46887" y="98505"/>
                  </a:lnTo>
                  <a:lnTo>
                    <a:pt x="69323" y="54551"/>
                  </a:lnTo>
                  <a:lnTo>
                    <a:pt x="103702" y="24736"/>
                  </a:lnTo>
                  <a:lnTo>
                    <a:pt x="125412" y="15279"/>
                  </a:lnTo>
                  <a:lnTo>
                    <a:pt x="120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81351" y="4494994"/>
            <a:ext cx="577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1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-5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50057" y="4460450"/>
            <a:ext cx="23812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34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3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73786" y="4433884"/>
            <a:ext cx="1527175" cy="1204595"/>
            <a:chOff x="5173786" y="4433884"/>
            <a:chExt cx="1527175" cy="1204595"/>
          </a:xfrm>
        </p:grpSpPr>
        <p:sp>
          <p:nvSpPr>
            <p:cNvPr id="18" name="object 18"/>
            <p:cNvSpPr/>
            <p:nvPr/>
          </p:nvSpPr>
          <p:spPr>
            <a:xfrm>
              <a:off x="5173786" y="5072151"/>
              <a:ext cx="441959" cy="566420"/>
            </a:xfrm>
            <a:custGeom>
              <a:avLst/>
              <a:gdLst/>
              <a:ahLst/>
              <a:cxnLst/>
              <a:rect l="l" t="t" r="r" b="b"/>
              <a:pathLst>
                <a:path w="441960" h="566420">
                  <a:moveTo>
                    <a:pt x="405613" y="0"/>
                  </a:moveTo>
                  <a:lnTo>
                    <a:pt x="329182" y="102414"/>
                  </a:lnTo>
                  <a:lnTo>
                    <a:pt x="363866" y="108635"/>
                  </a:lnTo>
                  <a:lnTo>
                    <a:pt x="352452" y="143424"/>
                  </a:lnTo>
                  <a:lnTo>
                    <a:pt x="329465" y="183117"/>
                  </a:lnTo>
                  <a:lnTo>
                    <a:pt x="302251" y="216684"/>
                  </a:lnTo>
                  <a:lnTo>
                    <a:pt x="272616" y="241932"/>
                  </a:lnTo>
                  <a:lnTo>
                    <a:pt x="170111" y="270188"/>
                  </a:lnTo>
                  <a:lnTo>
                    <a:pt x="130651" y="290422"/>
                  </a:lnTo>
                  <a:lnTo>
                    <a:pt x="94966" y="320826"/>
                  </a:lnTo>
                  <a:lnTo>
                    <a:pt x="63658" y="359440"/>
                  </a:lnTo>
                  <a:lnTo>
                    <a:pt x="37490" y="404627"/>
                  </a:lnTo>
                  <a:lnTo>
                    <a:pt x="17400" y="454846"/>
                  </a:lnTo>
                  <a:lnTo>
                    <a:pt x="4462" y="508581"/>
                  </a:lnTo>
                  <a:lnTo>
                    <a:pt x="0" y="562667"/>
                  </a:lnTo>
                  <a:lnTo>
                    <a:pt x="37970" y="565801"/>
                  </a:lnTo>
                  <a:lnTo>
                    <a:pt x="42191" y="514643"/>
                  </a:lnTo>
                  <a:lnTo>
                    <a:pt x="53797" y="466441"/>
                  </a:lnTo>
                  <a:lnTo>
                    <a:pt x="71841" y="421336"/>
                  </a:lnTo>
                  <a:lnTo>
                    <a:pt x="95133" y="381116"/>
                  </a:lnTo>
                  <a:lnTo>
                    <a:pt x="122349" y="347549"/>
                  </a:lnTo>
                  <a:lnTo>
                    <a:pt x="151983" y="322300"/>
                  </a:lnTo>
                  <a:lnTo>
                    <a:pt x="254488" y="294044"/>
                  </a:lnTo>
                  <a:lnTo>
                    <a:pt x="293947" y="273811"/>
                  </a:lnTo>
                  <a:lnTo>
                    <a:pt x="329633" y="243408"/>
                  </a:lnTo>
                  <a:lnTo>
                    <a:pt x="360940" y="204793"/>
                  </a:lnTo>
                  <a:lnTo>
                    <a:pt x="387414" y="159078"/>
                  </a:lnTo>
                  <a:lnTo>
                    <a:pt x="401736" y="115427"/>
                  </a:lnTo>
                  <a:lnTo>
                    <a:pt x="441686" y="122593"/>
                  </a:lnTo>
                  <a:lnTo>
                    <a:pt x="405613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4000" y="4433884"/>
              <a:ext cx="537210" cy="363855"/>
            </a:xfrm>
            <a:custGeom>
              <a:avLst/>
              <a:gdLst/>
              <a:ahLst/>
              <a:cxnLst/>
              <a:rect l="l" t="t" r="r" b="b"/>
              <a:pathLst>
                <a:path w="537209" h="363854">
                  <a:moveTo>
                    <a:pt x="0" y="0"/>
                  </a:moveTo>
                  <a:lnTo>
                    <a:pt x="46948" y="83558"/>
                  </a:lnTo>
                  <a:lnTo>
                    <a:pt x="62970" y="59897"/>
                  </a:lnTo>
                  <a:lnTo>
                    <a:pt x="457845" y="327298"/>
                  </a:lnTo>
                  <a:lnTo>
                    <a:pt x="441822" y="350958"/>
                  </a:lnTo>
                  <a:lnTo>
                    <a:pt x="536836" y="363533"/>
                  </a:lnTo>
                  <a:lnTo>
                    <a:pt x="489889" y="279976"/>
                  </a:lnTo>
                  <a:lnTo>
                    <a:pt x="473867" y="303636"/>
                  </a:lnTo>
                  <a:lnTo>
                    <a:pt x="78992" y="36236"/>
                  </a:lnTo>
                  <a:lnTo>
                    <a:pt x="95015" y="12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73288" y="4126321"/>
            <a:ext cx="428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40" baseline="-21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𝑑</a:t>
            </a:r>
            <a:r>
              <a:rPr sz="1800" spc="16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03788" y="898969"/>
            <a:ext cx="6061075" cy="58483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32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Space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4674204" y="5251317"/>
            <a:ext cx="4458335" cy="1089025"/>
            <a:chOff x="4674204" y="5251317"/>
            <a:chExt cx="4458335" cy="1089025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1111" y="5251317"/>
              <a:ext cx="960952" cy="72071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4204" y="5649305"/>
              <a:ext cx="1037133" cy="690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982" y="79474"/>
            <a:ext cx="1087581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3305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52" baseline="-20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2110" y="4628972"/>
            <a:ext cx="110998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03788" y="1631744"/>
            <a:ext cx="6061075" cy="4690110"/>
            <a:chOff x="4903788" y="1631744"/>
            <a:chExt cx="6061075" cy="4690110"/>
          </a:xfrm>
        </p:grpSpPr>
        <p:sp>
          <p:nvSpPr>
            <p:cNvPr id="7" name="object 7"/>
            <p:cNvSpPr/>
            <p:nvPr/>
          </p:nvSpPr>
          <p:spPr>
            <a:xfrm>
              <a:off x="4903787" y="1631746"/>
              <a:ext cx="6061075" cy="4690110"/>
            </a:xfrm>
            <a:custGeom>
              <a:avLst/>
              <a:gdLst/>
              <a:ahLst/>
              <a:cxnLst/>
              <a:rect l="l" t="t" r="r" b="b"/>
              <a:pathLst>
                <a:path w="6061075" h="4690110">
                  <a:moveTo>
                    <a:pt x="6061075" y="2482088"/>
                  </a:moveTo>
                  <a:lnTo>
                    <a:pt x="5870575" y="2386838"/>
                  </a:lnTo>
                  <a:lnTo>
                    <a:pt x="5931535" y="2463038"/>
                  </a:lnTo>
                  <a:lnTo>
                    <a:pt x="3049587" y="2463038"/>
                  </a:lnTo>
                  <a:lnTo>
                    <a:pt x="3049587" y="129540"/>
                  </a:lnTo>
                  <a:lnTo>
                    <a:pt x="3125787" y="190500"/>
                  </a:lnTo>
                  <a:lnTo>
                    <a:pt x="3095307" y="129540"/>
                  </a:lnTo>
                  <a:lnTo>
                    <a:pt x="3030537" y="0"/>
                  </a:lnTo>
                  <a:lnTo>
                    <a:pt x="2935287" y="190500"/>
                  </a:lnTo>
                  <a:lnTo>
                    <a:pt x="3011487" y="129540"/>
                  </a:lnTo>
                  <a:lnTo>
                    <a:pt x="3011487" y="2463038"/>
                  </a:lnTo>
                  <a:lnTo>
                    <a:pt x="0" y="2463038"/>
                  </a:lnTo>
                  <a:lnTo>
                    <a:pt x="0" y="2501138"/>
                  </a:lnTo>
                  <a:lnTo>
                    <a:pt x="3011487" y="2501138"/>
                  </a:lnTo>
                  <a:lnTo>
                    <a:pt x="3011487" y="4690046"/>
                  </a:lnTo>
                  <a:lnTo>
                    <a:pt x="3049587" y="4690046"/>
                  </a:lnTo>
                  <a:lnTo>
                    <a:pt x="3049587" y="2501138"/>
                  </a:lnTo>
                  <a:lnTo>
                    <a:pt x="5931535" y="2501138"/>
                  </a:lnTo>
                  <a:lnTo>
                    <a:pt x="5870575" y="2577338"/>
                  </a:lnTo>
                  <a:lnTo>
                    <a:pt x="6061075" y="2482088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7283" y="2061466"/>
              <a:ext cx="127000" cy="127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7098" y="4306884"/>
              <a:ext cx="127000" cy="127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0871" y="4797418"/>
              <a:ext cx="127000" cy="127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55175" y="5097674"/>
              <a:ext cx="676910" cy="376555"/>
            </a:xfrm>
            <a:custGeom>
              <a:avLst/>
              <a:gdLst/>
              <a:ahLst/>
              <a:cxnLst/>
              <a:rect l="l" t="t" r="r" b="b"/>
              <a:pathLst>
                <a:path w="676909" h="376554">
                  <a:moveTo>
                    <a:pt x="556427" y="0"/>
                  </a:moveTo>
                  <a:lnTo>
                    <a:pt x="551069" y="15280"/>
                  </a:lnTo>
                  <a:lnTo>
                    <a:pt x="572860" y="24736"/>
                  </a:lnTo>
                  <a:lnTo>
                    <a:pt x="591600" y="37827"/>
                  </a:lnTo>
                  <a:lnTo>
                    <a:pt x="619927" y="74910"/>
                  </a:lnTo>
                  <a:lnTo>
                    <a:pt x="636596" y="124941"/>
                  </a:lnTo>
                  <a:lnTo>
                    <a:pt x="642152" y="186333"/>
                  </a:lnTo>
                  <a:lnTo>
                    <a:pt x="640757" y="219533"/>
                  </a:lnTo>
                  <a:lnTo>
                    <a:pt x="629594" y="276783"/>
                  </a:lnTo>
                  <a:lnTo>
                    <a:pt x="607196" y="321493"/>
                  </a:lnTo>
                  <a:lnTo>
                    <a:pt x="573114" y="351655"/>
                  </a:lnTo>
                  <a:lnTo>
                    <a:pt x="551665" y="361156"/>
                  </a:lnTo>
                  <a:lnTo>
                    <a:pt x="556427" y="376436"/>
                  </a:lnTo>
                  <a:lnTo>
                    <a:pt x="607772" y="352351"/>
                  </a:lnTo>
                  <a:lnTo>
                    <a:pt x="645525" y="310654"/>
                  </a:lnTo>
                  <a:lnTo>
                    <a:pt x="668742" y="254818"/>
                  </a:lnTo>
                  <a:lnTo>
                    <a:pt x="676482" y="188318"/>
                  </a:lnTo>
                  <a:lnTo>
                    <a:pt x="674541" y="153808"/>
                  </a:lnTo>
                  <a:lnTo>
                    <a:pt x="659013" y="92639"/>
                  </a:lnTo>
                  <a:lnTo>
                    <a:pt x="628218" y="42844"/>
                  </a:lnTo>
                  <a:lnTo>
                    <a:pt x="583718" y="9853"/>
                  </a:lnTo>
                  <a:lnTo>
                    <a:pt x="556427" y="0"/>
                  </a:lnTo>
                  <a:close/>
                </a:path>
                <a:path w="676909" h="376554">
                  <a:moveTo>
                    <a:pt x="120055" y="0"/>
                  </a:moveTo>
                  <a:lnTo>
                    <a:pt x="68833" y="24135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8"/>
                  </a:lnTo>
                  <a:lnTo>
                    <a:pt x="1934" y="222901"/>
                  </a:lnTo>
                  <a:lnTo>
                    <a:pt x="17412" y="284069"/>
                  </a:lnTo>
                  <a:lnTo>
                    <a:pt x="48133" y="333704"/>
                  </a:lnTo>
                  <a:lnTo>
                    <a:pt x="92683" y="366595"/>
                  </a:lnTo>
                  <a:lnTo>
                    <a:pt x="120055" y="376436"/>
                  </a:lnTo>
                  <a:lnTo>
                    <a:pt x="124818" y="361156"/>
                  </a:lnTo>
                  <a:lnTo>
                    <a:pt x="103367" y="351655"/>
                  </a:lnTo>
                  <a:lnTo>
                    <a:pt x="84857" y="338435"/>
                  </a:lnTo>
                  <a:lnTo>
                    <a:pt x="56654" y="300831"/>
                  </a:lnTo>
                  <a:lnTo>
                    <a:pt x="39911" y="249683"/>
                  </a:lnTo>
                  <a:lnTo>
                    <a:pt x="34330" y="186333"/>
                  </a:lnTo>
                  <a:lnTo>
                    <a:pt x="35725" y="154217"/>
                  </a:lnTo>
                  <a:lnTo>
                    <a:pt x="46887" y="98506"/>
                  </a:lnTo>
                  <a:lnTo>
                    <a:pt x="69323" y="54551"/>
                  </a:lnTo>
                  <a:lnTo>
                    <a:pt x="103702" y="24736"/>
                  </a:lnTo>
                  <a:lnTo>
                    <a:pt x="125412" y="15280"/>
                  </a:lnTo>
                  <a:lnTo>
                    <a:pt x="120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11494" y="4982843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7" baseline="28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99632" y="4609826"/>
            <a:ext cx="2873375" cy="1003300"/>
            <a:chOff x="5299632" y="4609826"/>
            <a:chExt cx="2873375" cy="1003300"/>
          </a:xfrm>
        </p:grpSpPr>
        <p:sp>
          <p:nvSpPr>
            <p:cNvPr id="14" name="object 14"/>
            <p:cNvSpPr/>
            <p:nvPr/>
          </p:nvSpPr>
          <p:spPr>
            <a:xfrm>
              <a:off x="7593320" y="5227399"/>
              <a:ext cx="579120" cy="386080"/>
            </a:xfrm>
            <a:custGeom>
              <a:avLst/>
              <a:gdLst/>
              <a:ahLst/>
              <a:cxnLst/>
              <a:rect l="l" t="t" r="r" b="b"/>
              <a:pathLst>
                <a:path w="579120" h="386079">
                  <a:moveTo>
                    <a:pt x="121300" y="0"/>
                  </a:moveTo>
                  <a:lnTo>
                    <a:pt x="0" y="40210"/>
                  </a:lnTo>
                  <a:lnTo>
                    <a:pt x="104948" y="113125"/>
                  </a:lnTo>
                  <a:lnTo>
                    <a:pt x="110044" y="77875"/>
                  </a:lnTo>
                  <a:lnTo>
                    <a:pt x="148226" y="88268"/>
                  </a:lnTo>
                  <a:lnTo>
                    <a:pt x="189169" y="107820"/>
                  </a:lnTo>
                  <a:lnTo>
                    <a:pt x="223559" y="130811"/>
                  </a:lnTo>
                  <a:lnTo>
                    <a:pt x="264469" y="180225"/>
                  </a:lnTo>
                  <a:lnTo>
                    <a:pt x="277448" y="241119"/>
                  </a:lnTo>
                  <a:lnTo>
                    <a:pt x="298786" y="275433"/>
                  </a:lnTo>
                  <a:lnTo>
                    <a:pt x="330202" y="305838"/>
                  </a:lnTo>
                  <a:lnTo>
                    <a:pt x="369728" y="332263"/>
                  </a:lnTo>
                  <a:lnTo>
                    <a:pt x="415787" y="354258"/>
                  </a:lnTo>
                  <a:lnTo>
                    <a:pt x="466855" y="371104"/>
                  </a:lnTo>
                  <a:lnTo>
                    <a:pt x="521394" y="381931"/>
                  </a:lnTo>
                  <a:lnTo>
                    <a:pt x="576498" y="385680"/>
                  </a:lnTo>
                  <a:lnTo>
                    <a:pt x="579084" y="347668"/>
                  </a:lnTo>
                  <a:lnTo>
                    <a:pt x="526417" y="344084"/>
                  </a:lnTo>
                  <a:lnTo>
                    <a:pt x="476570" y="334189"/>
                  </a:lnTo>
                  <a:lnTo>
                    <a:pt x="430022" y="318834"/>
                  </a:lnTo>
                  <a:lnTo>
                    <a:pt x="388622" y="299065"/>
                  </a:lnTo>
                  <a:lnTo>
                    <a:pt x="354232" y="276073"/>
                  </a:lnTo>
                  <a:lnTo>
                    <a:pt x="313321" y="226659"/>
                  </a:lnTo>
                  <a:lnTo>
                    <a:pt x="300343" y="165766"/>
                  </a:lnTo>
                  <a:lnTo>
                    <a:pt x="279005" y="131451"/>
                  </a:lnTo>
                  <a:lnTo>
                    <a:pt x="247589" y="101046"/>
                  </a:lnTo>
                  <a:lnTo>
                    <a:pt x="208062" y="74621"/>
                  </a:lnTo>
                  <a:lnTo>
                    <a:pt x="161546" y="52407"/>
                  </a:lnTo>
                  <a:lnTo>
                    <a:pt x="115535" y="39883"/>
                  </a:lnTo>
                  <a:lnTo>
                    <a:pt x="121300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9632" y="4609826"/>
              <a:ext cx="728980" cy="376555"/>
            </a:xfrm>
            <a:custGeom>
              <a:avLst/>
              <a:gdLst/>
              <a:ahLst/>
              <a:cxnLst/>
              <a:rect l="l" t="t" r="r" b="b"/>
              <a:pathLst>
                <a:path w="728979" h="376554">
                  <a:moveTo>
                    <a:pt x="608813" y="0"/>
                  </a:moveTo>
                  <a:lnTo>
                    <a:pt x="603457" y="15279"/>
                  </a:lnTo>
                  <a:lnTo>
                    <a:pt x="625247" y="24736"/>
                  </a:lnTo>
                  <a:lnTo>
                    <a:pt x="643987" y="37826"/>
                  </a:lnTo>
                  <a:lnTo>
                    <a:pt x="672313" y="74909"/>
                  </a:lnTo>
                  <a:lnTo>
                    <a:pt x="688982" y="124941"/>
                  </a:lnTo>
                  <a:lnTo>
                    <a:pt x="694538" y="186333"/>
                  </a:lnTo>
                  <a:lnTo>
                    <a:pt x="693143" y="219533"/>
                  </a:lnTo>
                  <a:lnTo>
                    <a:pt x="681981" y="276783"/>
                  </a:lnTo>
                  <a:lnTo>
                    <a:pt x="659583" y="321493"/>
                  </a:lnTo>
                  <a:lnTo>
                    <a:pt x="625501" y="351655"/>
                  </a:lnTo>
                  <a:lnTo>
                    <a:pt x="604051" y="361156"/>
                  </a:lnTo>
                  <a:lnTo>
                    <a:pt x="608813" y="376435"/>
                  </a:lnTo>
                  <a:lnTo>
                    <a:pt x="660160" y="352350"/>
                  </a:lnTo>
                  <a:lnTo>
                    <a:pt x="697913" y="310653"/>
                  </a:lnTo>
                  <a:lnTo>
                    <a:pt x="721130" y="254818"/>
                  </a:lnTo>
                  <a:lnTo>
                    <a:pt x="728869" y="188316"/>
                  </a:lnTo>
                  <a:lnTo>
                    <a:pt x="726928" y="153807"/>
                  </a:lnTo>
                  <a:lnTo>
                    <a:pt x="711400" y="92639"/>
                  </a:lnTo>
                  <a:lnTo>
                    <a:pt x="680605" y="42843"/>
                  </a:lnTo>
                  <a:lnTo>
                    <a:pt x="636105" y="9853"/>
                  </a:lnTo>
                  <a:lnTo>
                    <a:pt x="608813" y="0"/>
                  </a:lnTo>
                  <a:close/>
                </a:path>
                <a:path w="728979" h="376554">
                  <a:moveTo>
                    <a:pt x="120054" y="0"/>
                  </a:moveTo>
                  <a:lnTo>
                    <a:pt x="68833" y="24134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6"/>
                  </a:lnTo>
                  <a:lnTo>
                    <a:pt x="1934" y="222900"/>
                  </a:lnTo>
                  <a:lnTo>
                    <a:pt x="17412" y="284069"/>
                  </a:lnTo>
                  <a:lnTo>
                    <a:pt x="48133" y="333703"/>
                  </a:lnTo>
                  <a:lnTo>
                    <a:pt x="92682" y="366594"/>
                  </a:lnTo>
                  <a:lnTo>
                    <a:pt x="120054" y="376435"/>
                  </a:lnTo>
                  <a:lnTo>
                    <a:pt x="124816" y="361156"/>
                  </a:lnTo>
                  <a:lnTo>
                    <a:pt x="103367" y="351655"/>
                  </a:lnTo>
                  <a:lnTo>
                    <a:pt x="84856" y="338435"/>
                  </a:lnTo>
                  <a:lnTo>
                    <a:pt x="56654" y="300831"/>
                  </a:lnTo>
                  <a:lnTo>
                    <a:pt x="39910" y="249683"/>
                  </a:lnTo>
                  <a:lnTo>
                    <a:pt x="34329" y="186333"/>
                  </a:lnTo>
                  <a:lnTo>
                    <a:pt x="35724" y="154216"/>
                  </a:lnTo>
                  <a:lnTo>
                    <a:pt x="46887" y="98505"/>
                  </a:lnTo>
                  <a:lnTo>
                    <a:pt x="69323" y="54551"/>
                  </a:lnTo>
                  <a:lnTo>
                    <a:pt x="103702" y="24736"/>
                  </a:lnTo>
                  <a:lnTo>
                    <a:pt x="125412" y="15279"/>
                  </a:lnTo>
                  <a:lnTo>
                    <a:pt x="120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081351" y="4494994"/>
            <a:ext cx="577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1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-5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32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50057" y="4460450"/>
            <a:ext cx="23812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34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3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73786" y="1988310"/>
            <a:ext cx="5110480" cy="3649979"/>
            <a:chOff x="5173786" y="1988310"/>
            <a:chExt cx="5110480" cy="3649979"/>
          </a:xfrm>
        </p:grpSpPr>
        <p:sp>
          <p:nvSpPr>
            <p:cNvPr id="19" name="object 19"/>
            <p:cNvSpPr/>
            <p:nvPr/>
          </p:nvSpPr>
          <p:spPr>
            <a:xfrm>
              <a:off x="5173786" y="5072151"/>
              <a:ext cx="441959" cy="566420"/>
            </a:xfrm>
            <a:custGeom>
              <a:avLst/>
              <a:gdLst/>
              <a:ahLst/>
              <a:cxnLst/>
              <a:rect l="l" t="t" r="r" b="b"/>
              <a:pathLst>
                <a:path w="441960" h="566420">
                  <a:moveTo>
                    <a:pt x="405613" y="0"/>
                  </a:moveTo>
                  <a:lnTo>
                    <a:pt x="329182" y="102414"/>
                  </a:lnTo>
                  <a:lnTo>
                    <a:pt x="363866" y="108635"/>
                  </a:lnTo>
                  <a:lnTo>
                    <a:pt x="352452" y="143424"/>
                  </a:lnTo>
                  <a:lnTo>
                    <a:pt x="329465" y="183117"/>
                  </a:lnTo>
                  <a:lnTo>
                    <a:pt x="302251" y="216684"/>
                  </a:lnTo>
                  <a:lnTo>
                    <a:pt x="272616" y="241932"/>
                  </a:lnTo>
                  <a:lnTo>
                    <a:pt x="170111" y="270188"/>
                  </a:lnTo>
                  <a:lnTo>
                    <a:pt x="130651" y="290422"/>
                  </a:lnTo>
                  <a:lnTo>
                    <a:pt x="94966" y="320826"/>
                  </a:lnTo>
                  <a:lnTo>
                    <a:pt x="63658" y="359440"/>
                  </a:lnTo>
                  <a:lnTo>
                    <a:pt x="37490" y="404627"/>
                  </a:lnTo>
                  <a:lnTo>
                    <a:pt x="17400" y="454846"/>
                  </a:lnTo>
                  <a:lnTo>
                    <a:pt x="4462" y="508581"/>
                  </a:lnTo>
                  <a:lnTo>
                    <a:pt x="0" y="562667"/>
                  </a:lnTo>
                  <a:lnTo>
                    <a:pt x="37970" y="565801"/>
                  </a:lnTo>
                  <a:lnTo>
                    <a:pt x="42191" y="514643"/>
                  </a:lnTo>
                  <a:lnTo>
                    <a:pt x="53797" y="466441"/>
                  </a:lnTo>
                  <a:lnTo>
                    <a:pt x="71841" y="421336"/>
                  </a:lnTo>
                  <a:lnTo>
                    <a:pt x="95133" y="381116"/>
                  </a:lnTo>
                  <a:lnTo>
                    <a:pt x="122349" y="347549"/>
                  </a:lnTo>
                  <a:lnTo>
                    <a:pt x="151983" y="322300"/>
                  </a:lnTo>
                  <a:lnTo>
                    <a:pt x="254488" y="294044"/>
                  </a:lnTo>
                  <a:lnTo>
                    <a:pt x="293947" y="273811"/>
                  </a:lnTo>
                  <a:lnTo>
                    <a:pt x="329633" y="243408"/>
                  </a:lnTo>
                  <a:lnTo>
                    <a:pt x="360940" y="204793"/>
                  </a:lnTo>
                  <a:lnTo>
                    <a:pt x="387414" y="159078"/>
                  </a:lnTo>
                  <a:lnTo>
                    <a:pt x="401736" y="115427"/>
                  </a:lnTo>
                  <a:lnTo>
                    <a:pt x="441686" y="122593"/>
                  </a:lnTo>
                  <a:lnTo>
                    <a:pt x="405613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54787" y="1988310"/>
              <a:ext cx="728980" cy="376555"/>
            </a:xfrm>
            <a:custGeom>
              <a:avLst/>
              <a:gdLst/>
              <a:ahLst/>
              <a:cxnLst/>
              <a:rect l="l" t="t" r="r" b="b"/>
              <a:pathLst>
                <a:path w="728979" h="376555">
                  <a:moveTo>
                    <a:pt x="608813" y="0"/>
                  </a:moveTo>
                  <a:lnTo>
                    <a:pt x="603455" y="15279"/>
                  </a:lnTo>
                  <a:lnTo>
                    <a:pt x="625246" y="24736"/>
                  </a:lnTo>
                  <a:lnTo>
                    <a:pt x="643986" y="37826"/>
                  </a:lnTo>
                  <a:lnTo>
                    <a:pt x="672313" y="74909"/>
                  </a:lnTo>
                  <a:lnTo>
                    <a:pt x="688982" y="124941"/>
                  </a:lnTo>
                  <a:lnTo>
                    <a:pt x="694538" y="186333"/>
                  </a:lnTo>
                  <a:lnTo>
                    <a:pt x="693143" y="219533"/>
                  </a:lnTo>
                  <a:lnTo>
                    <a:pt x="681981" y="276783"/>
                  </a:lnTo>
                  <a:lnTo>
                    <a:pt x="659582" y="321493"/>
                  </a:lnTo>
                  <a:lnTo>
                    <a:pt x="625500" y="351655"/>
                  </a:lnTo>
                  <a:lnTo>
                    <a:pt x="604051" y="361156"/>
                  </a:lnTo>
                  <a:lnTo>
                    <a:pt x="608813" y="376435"/>
                  </a:lnTo>
                  <a:lnTo>
                    <a:pt x="660159" y="352350"/>
                  </a:lnTo>
                  <a:lnTo>
                    <a:pt x="697911" y="310653"/>
                  </a:lnTo>
                  <a:lnTo>
                    <a:pt x="721129" y="254818"/>
                  </a:lnTo>
                  <a:lnTo>
                    <a:pt x="728868" y="188316"/>
                  </a:lnTo>
                  <a:lnTo>
                    <a:pt x="726927" y="153807"/>
                  </a:lnTo>
                  <a:lnTo>
                    <a:pt x="711399" y="92639"/>
                  </a:lnTo>
                  <a:lnTo>
                    <a:pt x="680604" y="42844"/>
                  </a:lnTo>
                  <a:lnTo>
                    <a:pt x="636105" y="9853"/>
                  </a:lnTo>
                  <a:lnTo>
                    <a:pt x="608813" y="0"/>
                  </a:lnTo>
                  <a:close/>
                </a:path>
                <a:path w="728979" h="376555">
                  <a:moveTo>
                    <a:pt x="120054" y="0"/>
                  </a:moveTo>
                  <a:lnTo>
                    <a:pt x="68832" y="24135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6"/>
                  </a:lnTo>
                  <a:lnTo>
                    <a:pt x="1934" y="222901"/>
                  </a:lnTo>
                  <a:lnTo>
                    <a:pt x="17412" y="284069"/>
                  </a:lnTo>
                  <a:lnTo>
                    <a:pt x="48133" y="333703"/>
                  </a:lnTo>
                  <a:lnTo>
                    <a:pt x="92682" y="366594"/>
                  </a:lnTo>
                  <a:lnTo>
                    <a:pt x="120054" y="376435"/>
                  </a:lnTo>
                  <a:lnTo>
                    <a:pt x="124816" y="361156"/>
                  </a:lnTo>
                  <a:lnTo>
                    <a:pt x="103366" y="351655"/>
                  </a:lnTo>
                  <a:lnTo>
                    <a:pt x="84856" y="338435"/>
                  </a:lnTo>
                  <a:lnTo>
                    <a:pt x="56653" y="300831"/>
                  </a:lnTo>
                  <a:lnTo>
                    <a:pt x="39910" y="249683"/>
                  </a:lnTo>
                  <a:lnTo>
                    <a:pt x="34329" y="186333"/>
                  </a:lnTo>
                  <a:lnTo>
                    <a:pt x="35724" y="154217"/>
                  </a:lnTo>
                  <a:lnTo>
                    <a:pt x="46886" y="98505"/>
                  </a:lnTo>
                  <a:lnTo>
                    <a:pt x="69322" y="54551"/>
                  </a:lnTo>
                  <a:lnTo>
                    <a:pt x="103702" y="24736"/>
                  </a:lnTo>
                  <a:lnTo>
                    <a:pt x="125412" y="15279"/>
                  </a:lnTo>
                  <a:lnTo>
                    <a:pt x="120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311106" y="1873478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22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450" spc="337" baseline="28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3450" baseline="28000">
              <a:latin typeface="Cambria Math" panose="02040503050406030204"/>
              <a:cs typeface="Cambria Math" panose="0204050305040603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64000" y="2383166"/>
            <a:ext cx="3942079" cy="2414270"/>
            <a:chOff x="6164000" y="2383166"/>
            <a:chExt cx="3942079" cy="2414270"/>
          </a:xfrm>
        </p:grpSpPr>
        <p:sp>
          <p:nvSpPr>
            <p:cNvPr id="23" name="object 23"/>
            <p:cNvSpPr/>
            <p:nvPr/>
          </p:nvSpPr>
          <p:spPr>
            <a:xfrm>
              <a:off x="9754647" y="2383166"/>
              <a:ext cx="351790" cy="502284"/>
            </a:xfrm>
            <a:custGeom>
              <a:avLst/>
              <a:gdLst/>
              <a:ahLst/>
              <a:cxnLst/>
              <a:rect l="l" t="t" r="r" b="b"/>
              <a:pathLst>
                <a:path w="351790" h="502285">
                  <a:moveTo>
                    <a:pt x="36435" y="0"/>
                  </a:moveTo>
                  <a:lnTo>
                    <a:pt x="0" y="122486"/>
                  </a:lnTo>
                  <a:lnTo>
                    <a:pt x="39070" y="115597"/>
                  </a:lnTo>
                  <a:lnTo>
                    <a:pt x="45834" y="140958"/>
                  </a:lnTo>
                  <a:lnTo>
                    <a:pt x="66253" y="181828"/>
                  </a:lnTo>
                  <a:lnTo>
                    <a:pt x="90444" y="216414"/>
                  </a:lnTo>
                  <a:lnTo>
                    <a:pt x="118325" y="243949"/>
                  </a:lnTo>
                  <a:lnTo>
                    <a:pt x="205014" y="273913"/>
                  </a:lnTo>
                  <a:lnTo>
                    <a:pt x="226973" y="286964"/>
                  </a:lnTo>
                  <a:lnTo>
                    <a:pt x="269680" y="338247"/>
                  </a:lnTo>
                  <a:lnTo>
                    <a:pt x="287421" y="373757"/>
                  </a:lnTo>
                  <a:lnTo>
                    <a:pt x="301209" y="413707"/>
                  </a:lnTo>
                  <a:lnTo>
                    <a:pt x="310093" y="456482"/>
                  </a:lnTo>
                  <a:lnTo>
                    <a:pt x="313325" y="501891"/>
                  </a:lnTo>
                  <a:lnTo>
                    <a:pt x="351330" y="499186"/>
                  </a:lnTo>
                  <a:lnTo>
                    <a:pt x="347916" y="451232"/>
                  </a:lnTo>
                  <a:lnTo>
                    <a:pt x="338018" y="403578"/>
                  </a:lnTo>
                  <a:lnTo>
                    <a:pt x="322621" y="358964"/>
                  </a:lnTo>
                  <a:lnTo>
                    <a:pt x="302508" y="318709"/>
                  </a:lnTo>
                  <a:lnTo>
                    <a:pt x="278317" y="284124"/>
                  </a:lnTo>
                  <a:lnTo>
                    <a:pt x="250437" y="256588"/>
                  </a:lnTo>
                  <a:lnTo>
                    <a:pt x="163747" y="226625"/>
                  </a:lnTo>
                  <a:lnTo>
                    <a:pt x="141789" y="213573"/>
                  </a:lnTo>
                  <a:lnTo>
                    <a:pt x="119680" y="191739"/>
                  </a:lnTo>
                  <a:lnTo>
                    <a:pt x="99082" y="162290"/>
                  </a:lnTo>
                  <a:lnTo>
                    <a:pt x="81648" y="127396"/>
                  </a:lnTo>
                  <a:lnTo>
                    <a:pt x="76732" y="108957"/>
                  </a:lnTo>
                  <a:lnTo>
                    <a:pt x="112563" y="102640"/>
                  </a:lnTo>
                  <a:lnTo>
                    <a:pt x="36435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64000" y="4433884"/>
              <a:ext cx="537210" cy="363855"/>
            </a:xfrm>
            <a:custGeom>
              <a:avLst/>
              <a:gdLst/>
              <a:ahLst/>
              <a:cxnLst/>
              <a:rect l="l" t="t" r="r" b="b"/>
              <a:pathLst>
                <a:path w="537209" h="363854">
                  <a:moveTo>
                    <a:pt x="0" y="0"/>
                  </a:moveTo>
                  <a:lnTo>
                    <a:pt x="46948" y="83558"/>
                  </a:lnTo>
                  <a:lnTo>
                    <a:pt x="62970" y="59897"/>
                  </a:lnTo>
                  <a:lnTo>
                    <a:pt x="457845" y="327298"/>
                  </a:lnTo>
                  <a:lnTo>
                    <a:pt x="441822" y="350958"/>
                  </a:lnTo>
                  <a:lnTo>
                    <a:pt x="536836" y="363533"/>
                  </a:lnTo>
                  <a:lnTo>
                    <a:pt x="489889" y="279976"/>
                  </a:lnTo>
                  <a:lnTo>
                    <a:pt x="473867" y="303636"/>
                  </a:lnTo>
                  <a:lnTo>
                    <a:pt x="78992" y="36236"/>
                  </a:lnTo>
                  <a:lnTo>
                    <a:pt x="95015" y="12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73288" y="4126321"/>
            <a:ext cx="428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40" baseline="-21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𝑑</a:t>
            </a:r>
            <a:r>
              <a:rPr sz="1800" spc="16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43904" y="2255629"/>
            <a:ext cx="1915160" cy="2488565"/>
          </a:xfrm>
          <a:custGeom>
            <a:avLst/>
            <a:gdLst/>
            <a:ahLst/>
            <a:cxnLst/>
            <a:rect l="l" t="t" r="r" b="b"/>
            <a:pathLst>
              <a:path w="1915159" h="2488565">
                <a:moveTo>
                  <a:pt x="1914796" y="0"/>
                </a:moveTo>
                <a:lnTo>
                  <a:pt x="1828549" y="41800"/>
                </a:lnTo>
                <a:lnTo>
                  <a:pt x="1851196" y="59226"/>
                </a:lnTo>
                <a:lnTo>
                  <a:pt x="40953" y="2411821"/>
                </a:lnTo>
                <a:lnTo>
                  <a:pt x="18307" y="2394395"/>
                </a:lnTo>
                <a:lnTo>
                  <a:pt x="0" y="2488474"/>
                </a:lnTo>
                <a:lnTo>
                  <a:pt x="86246" y="2446674"/>
                </a:lnTo>
                <a:lnTo>
                  <a:pt x="63600" y="2429248"/>
                </a:lnTo>
                <a:lnTo>
                  <a:pt x="1873843" y="76652"/>
                </a:lnTo>
                <a:lnTo>
                  <a:pt x="1896489" y="94079"/>
                </a:lnTo>
                <a:lnTo>
                  <a:pt x="191479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113420" y="2975788"/>
            <a:ext cx="428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40" baseline="-21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𝑑</a:t>
            </a:r>
            <a:r>
              <a:rPr sz="1800" spc="16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03788" y="898969"/>
            <a:ext cx="6061075" cy="58483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3200" b="1" spc="-10" dirty="0">
                <a:latin typeface="Calibri" panose="020F0502020204030204"/>
                <a:cs typeface="Calibri" panose="020F0502020204030204"/>
              </a:rPr>
              <a:t>Feature</a:t>
            </a:r>
            <a:r>
              <a:rPr sz="3200" b="1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-20" dirty="0">
                <a:latin typeface="Calibri" panose="020F0502020204030204"/>
                <a:cs typeface="Calibri" panose="020F0502020204030204"/>
              </a:rPr>
              <a:t>Space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674204" y="2895678"/>
            <a:ext cx="5869940" cy="3444875"/>
            <a:chOff x="4674204" y="2895678"/>
            <a:chExt cx="5869940" cy="344487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1111" y="5251317"/>
              <a:ext cx="960952" cy="72071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4204" y="5649305"/>
              <a:ext cx="1037133" cy="69083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0203" y="2895678"/>
              <a:ext cx="913545" cy="6090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18" y="318464"/>
            <a:ext cx="1126028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3305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2059410" y="2864754"/>
            <a:ext cx="1135380" cy="3021330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67310" algn="ctr">
              <a:lnSpc>
                <a:spcPct val="100000"/>
              </a:lnSpc>
              <a:spcBef>
                <a:spcPts val="2010"/>
              </a:spcBef>
            </a:pPr>
            <a:r>
              <a:rPr sz="5400" spc="52" baseline="-20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3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R="53340"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225"/>
              </a:spcBef>
            </a:pPr>
            <a:endParaRPr sz="2000">
              <a:latin typeface="Calibri" panose="020F0502020204030204"/>
              <a:cs typeface="Calibri" panose="020F0502020204030204"/>
            </a:endParaRPr>
          </a:p>
          <a:p>
            <a:pPr marR="74295" algn="ctr">
              <a:lnSpc>
                <a:spcPct val="100000"/>
              </a:lnSpc>
            </a:pPr>
            <a:r>
              <a:rPr sz="5400" spc="397" baseline="-200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0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3851" y="1412378"/>
            <a:ext cx="2762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66065" algn="l"/>
                <a:tab pos="193802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Encourage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7</a:t>
            </a:r>
            <a:r>
              <a:rPr sz="3000" spc="72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28947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18995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16425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1517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0043" y="15144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63052" y="1412378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18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50805" y="15144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9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89708" y="1412378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7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13352" y="1412378"/>
            <a:ext cx="1699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small.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97039" y="2221939"/>
            <a:ext cx="210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80" dirty="0">
                <a:latin typeface="Cambria Math" panose="02040503050406030204"/>
                <a:cs typeface="Cambria Math" panose="02040503050406030204"/>
              </a:rPr>
              <a:t>8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28947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18995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16425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31517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80043" y="23526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8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179251" y="2250578"/>
            <a:ext cx="3517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40665" algn="l"/>
                <a:tab pos="1912620" algn="l"/>
                <a:tab pos="2432685" algn="l"/>
                <a:tab pos="3021330" algn="l"/>
                <a:tab pos="331597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Encourage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84896" y="2221939"/>
            <a:ext cx="165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604767" y="23526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8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069071" y="2250578"/>
            <a:ext cx="85216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151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09620" y="2221939"/>
            <a:ext cx="210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8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13352" y="2250578"/>
            <a:ext cx="1379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big.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809" y="318464"/>
            <a:ext cx="1090699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3305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2356520" y="3275091"/>
            <a:ext cx="26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4076" y="3234641"/>
            <a:ext cx="20827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6416" y="3791218"/>
            <a:ext cx="8997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2110" y="4628972"/>
            <a:ext cx="110998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53851" y="1412378"/>
            <a:ext cx="2762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66065" algn="l"/>
                <a:tab pos="193802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Encourage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7</a:t>
            </a:r>
            <a:r>
              <a:rPr sz="3000" spc="72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28947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18995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16425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31517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80043" y="15144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63052" y="1412378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18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50805" y="15144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9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89708" y="1412378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7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13352" y="1412378"/>
            <a:ext cx="1699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small.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28947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18995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16425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31517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80043" y="23526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8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04767" y="23526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8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53851" y="2250578"/>
            <a:ext cx="4991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66065" algn="l"/>
                <a:tab pos="1938020" algn="l"/>
                <a:tab pos="3046730" algn="l"/>
                <a:tab pos="3341370" algn="l"/>
                <a:tab pos="3927475" algn="l"/>
                <a:tab pos="456692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Encourage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8</a:t>
            </a:r>
            <a:r>
              <a:rPr sz="3000" spc="72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7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r>
              <a:rPr sz="3000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18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13352" y="2250578"/>
            <a:ext cx="1379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big.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53851" y="2740798"/>
            <a:ext cx="7214234" cy="1346200"/>
          </a:xfrm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9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If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8</a:t>
            </a:r>
            <a:r>
              <a:rPr sz="3000" spc="70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≥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7</a:t>
            </a:r>
            <a:r>
              <a:rPr sz="3000" spc="46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2800" dirty="0">
                <a:latin typeface="Calibri" panose="020F0502020204030204"/>
                <a:cs typeface="Calibri" panose="020F0502020204030204"/>
              </a:rPr>
              <a:t>, then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no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loss.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280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𝛼</a:t>
            </a:r>
            <a:r>
              <a:rPr sz="2800" spc="229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&gt;</a:t>
            </a:r>
            <a:r>
              <a:rPr sz="2800" spc="15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0</a:t>
            </a:r>
            <a:r>
              <a:rPr sz="2800" spc="15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800" spc="-1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margin.)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6065" indent="-227965">
              <a:lnSpc>
                <a:spcPct val="100000"/>
              </a:lnSpc>
              <a:spcBef>
                <a:spcPts val="18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Otherwise,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loss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7</a:t>
            </a:r>
            <a:r>
              <a:rPr sz="3000" spc="45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8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2800" spc="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8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232" baseline="29000" dirty="0">
                <a:latin typeface="Cambria Math" panose="02040503050406030204"/>
                <a:cs typeface="Cambria Math" panose="02040503050406030204"/>
              </a:rPr>
              <a:t>8</a:t>
            </a:r>
            <a:r>
              <a:rPr sz="2800" spc="155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414" y="318464"/>
            <a:ext cx="1076538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3305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Triplet</a:t>
            </a:r>
            <a:r>
              <a:rPr sz="3600" spc="325" dirty="0"/>
              <a:t> </a:t>
            </a:r>
            <a:r>
              <a:rPr sz="3600" spc="160" dirty="0"/>
              <a:t>Loss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2356520" y="3275091"/>
            <a:ext cx="26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endParaRPr sz="3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4076" y="3234641"/>
            <a:ext cx="20827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26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6416" y="3791218"/>
            <a:ext cx="8997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(anchor)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548235"/>
                </a:solidFill>
                <a:latin typeface="Calibri" panose="020F0502020204030204"/>
                <a:cs typeface="Calibri" panose="020F0502020204030204"/>
              </a:rPr>
              <a:t>(positive)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72110" y="4628972"/>
            <a:ext cx="110998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2010"/>
              </a:spcBef>
            </a:pPr>
            <a:r>
              <a:rPr sz="5400" spc="397" baseline="-20000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2600" spc="265" dirty="0">
                <a:solidFill>
                  <a:srgbClr val="4472C4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26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1065"/>
              </a:spcBef>
            </a:pPr>
            <a:r>
              <a:rPr sz="2000" spc="-10" dirty="0">
                <a:solidFill>
                  <a:srgbClr val="4472C4"/>
                </a:solidFill>
                <a:latin typeface="Calibri" panose="020F0502020204030204"/>
                <a:cs typeface="Calibri" panose="020F0502020204030204"/>
              </a:rPr>
              <a:t>(negative)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53851" y="1412378"/>
            <a:ext cx="2762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66065" algn="l"/>
                <a:tab pos="193802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Encourage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7</a:t>
            </a:r>
            <a:r>
              <a:rPr sz="3000" spc="72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28947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18995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16425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31517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80043" y="15144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63052" y="1412378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18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50805" y="15144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9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89708" y="1412378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7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13352" y="1412378"/>
            <a:ext cx="1699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small.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428947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18995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316425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31517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80043" y="23526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8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04767" y="23526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8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53851" y="2250578"/>
            <a:ext cx="4991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266065" algn="l"/>
                <a:tab pos="1938020" algn="l"/>
                <a:tab pos="3046730" algn="l"/>
                <a:tab pos="3341370" algn="l"/>
                <a:tab pos="3927475" algn="l"/>
                <a:tab pos="456692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Encourage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8</a:t>
            </a:r>
            <a:r>
              <a:rPr sz="3000" spc="72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-37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r>
              <a:rPr sz="3000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5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18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endParaRPr sz="3000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13352" y="2250578"/>
            <a:ext cx="1379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big.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53851" y="2740798"/>
            <a:ext cx="7214234" cy="1346200"/>
          </a:xfrm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266065" indent="-227965">
              <a:lnSpc>
                <a:spcPct val="100000"/>
              </a:lnSpc>
              <a:spcBef>
                <a:spcPts val="19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If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8</a:t>
            </a:r>
            <a:r>
              <a:rPr sz="3000" spc="70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≥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7</a:t>
            </a:r>
            <a:r>
              <a:rPr sz="3000" spc="46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2800" dirty="0">
                <a:latin typeface="Calibri" panose="020F0502020204030204"/>
                <a:cs typeface="Calibri" panose="020F0502020204030204"/>
              </a:rPr>
              <a:t>, then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no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loss.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280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𝛼</a:t>
            </a:r>
            <a:r>
              <a:rPr sz="2800" spc="229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&gt;</a:t>
            </a:r>
            <a:r>
              <a:rPr sz="2800" spc="15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0</a:t>
            </a:r>
            <a:r>
              <a:rPr sz="2800" spc="15" dirty="0">
                <a:solidFill>
                  <a:srgbClr val="7F7F7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800" spc="-10" dirty="0">
                <a:solidFill>
                  <a:srgbClr val="7F7F7F"/>
                </a:solidFill>
                <a:latin typeface="Calibri" panose="020F0502020204030204"/>
                <a:cs typeface="Calibri" panose="020F0502020204030204"/>
              </a:rPr>
              <a:t>margin.)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6065" indent="-227965">
              <a:lnSpc>
                <a:spcPct val="100000"/>
              </a:lnSpc>
              <a:spcBef>
                <a:spcPts val="1840"/>
              </a:spcBef>
              <a:buFont typeface="Arial" panose="020B0604020202020204"/>
              <a:buChar char="•"/>
              <a:tabLst>
                <a:tab pos="2660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Otherwise,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loss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7</a:t>
            </a:r>
            <a:r>
              <a:rPr sz="3000" spc="45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8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2800" spc="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800" spc="-1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232" baseline="29000" dirty="0">
                <a:latin typeface="Cambria Math" panose="02040503050406030204"/>
                <a:cs typeface="Cambria Math" panose="02040503050406030204"/>
              </a:rPr>
              <a:t>8</a:t>
            </a:r>
            <a:r>
              <a:rPr sz="2800" spc="155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36017" y="4397312"/>
            <a:ext cx="1666239" cy="329565"/>
          </a:xfrm>
          <a:custGeom>
            <a:avLst/>
            <a:gdLst/>
            <a:ahLst/>
            <a:cxnLst/>
            <a:rect l="l" t="t" r="r" b="b"/>
            <a:pathLst>
              <a:path w="1666240" h="329564">
                <a:moveTo>
                  <a:pt x="1560738" y="0"/>
                </a:moveTo>
                <a:lnTo>
                  <a:pt x="1556049" y="13369"/>
                </a:lnTo>
                <a:lnTo>
                  <a:pt x="1575116" y="21643"/>
                </a:lnTo>
                <a:lnTo>
                  <a:pt x="1591514" y="33098"/>
                </a:lnTo>
                <a:lnTo>
                  <a:pt x="1616301" y="65545"/>
                </a:lnTo>
                <a:lnTo>
                  <a:pt x="1630885" y="109323"/>
                </a:lnTo>
                <a:lnTo>
                  <a:pt x="1635747" y="163041"/>
                </a:lnTo>
                <a:lnTo>
                  <a:pt x="1634526" y="192092"/>
                </a:lnTo>
                <a:lnTo>
                  <a:pt x="1624759" y="242184"/>
                </a:lnTo>
                <a:lnTo>
                  <a:pt x="1605160" y="281306"/>
                </a:lnTo>
                <a:lnTo>
                  <a:pt x="1575339" y="307698"/>
                </a:lnTo>
                <a:lnTo>
                  <a:pt x="1556570" y="316011"/>
                </a:lnTo>
                <a:lnTo>
                  <a:pt x="1560738" y="329380"/>
                </a:lnTo>
                <a:lnTo>
                  <a:pt x="1605665" y="308306"/>
                </a:lnTo>
                <a:lnTo>
                  <a:pt x="1638698" y="271821"/>
                </a:lnTo>
                <a:lnTo>
                  <a:pt x="1659013" y="222965"/>
                </a:lnTo>
                <a:lnTo>
                  <a:pt x="1665785" y="164777"/>
                </a:lnTo>
                <a:lnTo>
                  <a:pt x="1664087" y="134581"/>
                </a:lnTo>
                <a:lnTo>
                  <a:pt x="1650500" y="81059"/>
                </a:lnTo>
                <a:lnTo>
                  <a:pt x="1623555" y="37488"/>
                </a:lnTo>
                <a:lnTo>
                  <a:pt x="1584618" y="8621"/>
                </a:lnTo>
                <a:lnTo>
                  <a:pt x="1560738" y="0"/>
                </a:lnTo>
                <a:close/>
              </a:path>
              <a:path w="16662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52024" y="4396427"/>
            <a:ext cx="2602865" cy="331470"/>
          </a:xfrm>
          <a:custGeom>
            <a:avLst/>
            <a:gdLst/>
            <a:ahLst/>
            <a:cxnLst/>
            <a:rect l="l" t="t" r="r" b="b"/>
            <a:pathLst>
              <a:path w="2602865" h="331470">
                <a:moveTo>
                  <a:pt x="2496146" y="0"/>
                </a:moveTo>
                <a:lnTo>
                  <a:pt x="2491632" y="0"/>
                </a:lnTo>
                <a:lnTo>
                  <a:pt x="2491632" y="13196"/>
                </a:lnTo>
                <a:lnTo>
                  <a:pt x="2494236" y="13196"/>
                </a:lnTo>
                <a:lnTo>
                  <a:pt x="2506141" y="14015"/>
                </a:lnTo>
                <a:lnTo>
                  <a:pt x="2539880" y="33928"/>
                </a:lnTo>
                <a:lnTo>
                  <a:pt x="2547889" y="69626"/>
                </a:lnTo>
                <a:lnTo>
                  <a:pt x="2547672" y="76061"/>
                </a:lnTo>
                <a:lnTo>
                  <a:pt x="2547020" y="83212"/>
                </a:lnTo>
                <a:lnTo>
                  <a:pt x="2545935" y="91080"/>
                </a:lnTo>
                <a:lnTo>
                  <a:pt x="2544417" y="99664"/>
                </a:lnTo>
                <a:lnTo>
                  <a:pt x="2542897" y="107966"/>
                </a:lnTo>
                <a:lnTo>
                  <a:pt x="2541811" y="114988"/>
                </a:lnTo>
                <a:lnTo>
                  <a:pt x="2541160" y="120728"/>
                </a:lnTo>
                <a:lnTo>
                  <a:pt x="2540943" y="125188"/>
                </a:lnTo>
                <a:lnTo>
                  <a:pt x="2541486" y="132237"/>
                </a:lnTo>
                <a:lnTo>
                  <a:pt x="2570288" y="163388"/>
                </a:lnTo>
                <a:lnTo>
                  <a:pt x="2570288" y="166513"/>
                </a:lnTo>
                <a:lnTo>
                  <a:pt x="2541486" y="197664"/>
                </a:lnTo>
                <a:lnTo>
                  <a:pt x="2540943" y="204712"/>
                </a:lnTo>
                <a:lnTo>
                  <a:pt x="2541160" y="209173"/>
                </a:lnTo>
                <a:lnTo>
                  <a:pt x="2541811" y="214914"/>
                </a:lnTo>
                <a:lnTo>
                  <a:pt x="2542897" y="221935"/>
                </a:lnTo>
                <a:lnTo>
                  <a:pt x="2544417" y="230237"/>
                </a:lnTo>
                <a:lnTo>
                  <a:pt x="2545935" y="238820"/>
                </a:lnTo>
                <a:lnTo>
                  <a:pt x="2547020" y="246688"/>
                </a:lnTo>
                <a:lnTo>
                  <a:pt x="2547672" y="253839"/>
                </a:lnTo>
                <a:lnTo>
                  <a:pt x="2547889" y="260275"/>
                </a:lnTo>
                <a:lnTo>
                  <a:pt x="2546999" y="274844"/>
                </a:lnTo>
                <a:lnTo>
                  <a:pt x="2525848" y="310547"/>
                </a:lnTo>
                <a:lnTo>
                  <a:pt x="2494236" y="317921"/>
                </a:lnTo>
                <a:lnTo>
                  <a:pt x="2491632" y="317921"/>
                </a:lnTo>
                <a:lnTo>
                  <a:pt x="2491632" y="331118"/>
                </a:lnTo>
                <a:lnTo>
                  <a:pt x="2496146" y="331118"/>
                </a:lnTo>
                <a:lnTo>
                  <a:pt x="2515262" y="329690"/>
                </a:lnTo>
                <a:lnTo>
                  <a:pt x="2557178" y="312451"/>
                </a:lnTo>
                <a:lnTo>
                  <a:pt x="2576142" y="274605"/>
                </a:lnTo>
                <a:lnTo>
                  <a:pt x="2577406" y="257149"/>
                </a:lnTo>
                <a:lnTo>
                  <a:pt x="2577151" y="249694"/>
                </a:lnTo>
                <a:lnTo>
                  <a:pt x="2576386" y="241740"/>
                </a:lnTo>
                <a:lnTo>
                  <a:pt x="2575111" y="233286"/>
                </a:lnTo>
                <a:lnTo>
                  <a:pt x="2573326" y="224334"/>
                </a:lnTo>
                <a:lnTo>
                  <a:pt x="2570605" y="212063"/>
                </a:lnTo>
                <a:lnTo>
                  <a:pt x="2569245" y="203845"/>
                </a:lnTo>
                <a:lnTo>
                  <a:pt x="2569245" y="191689"/>
                </a:lnTo>
                <a:lnTo>
                  <a:pt x="2571995" y="185178"/>
                </a:lnTo>
                <a:lnTo>
                  <a:pt x="2602410" y="172069"/>
                </a:lnTo>
                <a:lnTo>
                  <a:pt x="2602410" y="157831"/>
                </a:lnTo>
                <a:lnTo>
                  <a:pt x="2569245" y="138211"/>
                </a:lnTo>
                <a:lnTo>
                  <a:pt x="2569245" y="126057"/>
                </a:lnTo>
                <a:lnTo>
                  <a:pt x="2570605" y="117838"/>
                </a:lnTo>
                <a:lnTo>
                  <a:pt x="2573326" y="105568"/>
                </a:lnTo>
                <a:lnTo>
                  <a:pt x="2575111" y="96615"/>
                </a:lnTo>
                <a:lnTo>
                  <a:pt x="2576386" y="88161"/>
                </a:lnTo>
                <a:lnTo>
                  <a:pt x="2577151" y="80207"/>
                </a:lnTo>
                <a:lnTo>
                  <a:pt x="2577406" y="72751"/>
                </a:lnTo>
                <a:lnTo>
                  <a:pt x="2576142" y="55828"/>
                </a:lnTo>
                <a:lnTo>
                  <a:pt x="2557178" y="18665"/>
                </a:lnTo>
                <a:lnTo>
                  <a:pt x="2515262" y="1426"/>
                </a:lnTo>
                <a:lnTo>
                  <a:pt x="2496146" y="0"/>
                </a:lnTo>
                <a:close/>
              </a:path>
              <a:path w="2602865" h="331470">
                <a:moveTo>
                  <a:pt x="110778" y="0"/>
                </a:moveTo>
                <a:lnTo>
                  <a:pt x="106263" y="0"/>
                </a:lnTo>
                <a:lnTo>
                  <a:pt x="87147" y="1426"/>
                </a:lnTo>
                <a:lnTo>
                  <a:pt x="45231" y="18665"/>
                </a:lnTo>
                <a:lnTo>
                  <a:pt x="26267" y="55730"/>
                </a:lnTo>
                <a:lnTo>
                  <a:pt x="25116" y="75888"/>
                </a:lnTo>
                <a:lnTo>
                  <a:pt x="25258" y="80033"/>
                </a:lnTo>
                <a:lnTo>
                  <a:pt x="26023" y="87988"/>
                </a:lnTo>
                <a:lnTo>
                  <a:pt x="27297" y="96442"/>
                </a:lnTo>
                <a:lnTo>
                  <a:pt x="29083" y="105394"/>
                </a:lnTo>
                <a:lnTo>
                  <a:pt x="31803" y="117665"/>
                </a:lnTo>
                <a:lnTo>
                  <a:pt x="33163" y="125883"/>
                </a:lnTo>
                <a:lnTo>
                  <a:pt x="33163" y="138037"/>
                </a:lnTo>
                <a:lnTo>
                  <a:pt x="30415" y="144548"/>
                </a:lnTo>
                <a:lnTo>
                  <a:pt x="0" y="157659"/>
                </a:lnTo>
                <a:lnTo>
                  <a:pt x="0" y="171895"/>
                </a:lnTo>
                <a:lnTo>
                  <a:pt x="33163" y="191517"/>
                </a:lnTo>
                <a:lnTo>
                  <a:pt x="33163" y="203671"/>
                </a:lnTo>
                <a:lnTo>
                  <a:pt x="31803" y="211889"/>
                </a:lnTo>
                <a:lnTo>
                  <a:pt x="29083" y="224160"/>
                </a:lnTo>
                <a:lnTo>
                  <a:pt x="27297" y="233112"/>
                </a:lnTo>
                <a:lnTo>
                  <a:pt x="26023" y="241566"/>
                </a:lnTo>
                <a:lnTo>
                  <a:pt x="25258" y="249521"/>
                </a:lnTo>
                <a:lnTo>
                  <a:pt x="25003" y="256976"/>
                </a:lnTo>
                <a:lnTo>
                  <a:pt x="26267" y="274508"/>
                </a:lnTo>
                <a:lnTo>
                  <a:pt x="45231" y="312451"/>
                </a:lnTo>
                <a:lnTo>
                  <a:pt x="87147" y="329690"/>
                </a:lnTo>
                <a:lnTo>
                  <a:pt x="106263" y="331118"/>
                </a:lnTo>
                <a:lnTo>
                  <a:pt x="110778" y="331118"/>
                </a:lnTo>
                <a:lnTo>
                  <a:pt x="110778" y="317921"/>
                </a:lnTo>
                <a:lnTo>
                  <a:pt x="108173" y="317921"/>
                </a:lnTo>
                <a:lnTo>
                  <a:pt x="96268" y="317102"/>
                </a:lnTo>
                <a:lnTo>
                  <a:pt x="62529" y="297101"/>
                </a:lnTo>
                <a:lnTo>
                  <a:pt x="54521" y="260102"/>
                </a:lnTo>
                <a:lnTo>
                  <a:pt x="54738" y="253666"/>
                </a:lnTo>
                <a:lnTo>
                  <a:pt x="55388" y="246514"/>
                </a:lnTo>
                <a:lnTo>
                  <a:pt x="56474" y="238646"/>
                </a:lnTo>
                <a:lnTo>
                  <a:pt x="57993" y="230063"/>
                </a:lnTo>
                <a:lnTo>
                  <a:pt x="59512" y="221761"/>
                </a:lnTo>
                <a:lnTo>
                  <a:pt x="60598" y="214740"/>
                </a:lnTo>
                <a:lnTo>
                  <a:pt x="61249" y="208999"/>
                </a:lnTo>
                <a:lnTo>
                  <a:pt x="61466" y="204539"/>
                </a:lnTo>
                <a:lnTo>
                  <a:pt x="60924" y="197491"/>
                </a:lnTo>
                <a:lnTo>
                  <a:pt x="32122" y="166339"/>
                </a:lnTo>
                <a:lnTo>
                  <a:pt x="32122" y="163215"/>
                </a:lnTo>
                <a:lnTo>
                  <a:pt x="60924" y="132063"/>
                </a:lnTo>
                <a:lnTo>
                  <a:pt x="61466" y="125014"/>
                </a:lnTo>
                <a:lnTo>
                  <a:pt x="61249" y="120555"/>
                </a:lnTo>
                <a:lnTo>
                  <a:pt x="60598" y="114814"/>
                </a:lnTo>
                <a:lnTo>
                  <a:pt x="59512" y="107793"/>
                </a:lnTo>
                <a:lnTo>
                  <a:pt x="57993" y="99491"/>
                </a:lnTo>
                <a:lnTo>
                  <a:pt x="56474" y="90907"/>
                </a:lnTo>
                <a:lnTo>
                  <a:pt x="55388" y="83040"/>
                </a:lnTo>
                <a:lnTo>
                  <a:pt x="54738" y="75888"/>
                </a:lnTo>
                <a:lnTo>
                  <a:pt x="54521" y="69452"/>
                </a:lnTo>
                <a:lnTo>
                  <a:pt x="55410" y="55491"/>
                </a:lnTo>
                <a:lnTo>
                  <a:pt x="76561" y="20569"/>
                </a:lnTo>
                <a:lnTo>
                  <a:pt x="108173" y="13196"/>
                </a:lnTo>
                <a:lnTo>
                  <a:pt x="110778" y="13196"/>
                </a:lnTo>
                <a:lnTo>
                  <a:pt x="110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128451" y="4048898"/>
            <a:ext cx="7461884" cy="1371600"/>
          </a:xfrm>
          <a:prstGeom prst="rect">
            <a:avLst/>
          </a:prstGeom>
        </p:spPr>
        <p:txBody>
          <a:bodyPr vert="horz" wrap="square" lIns="0" tIns="259080" rIns="0" bIns="0" rtlCol="0">
            <a:spAutoFit/>
          </a:bodyPr>
          <a:lstStyle/>
          <a:p>
            <a:pPr marL="291465" indent="-227965">
              <a:lnSpc>
                <a:spcPct val="100000"/>
              </a:lnSpc>
              <a:spcBef>
                <a:spcPts val="2040"/>
              </a:spcBef>
              <a:buFont typeface="Arial" panose="020B0604020202020204"/>
              <a:buChar char="•"/>
              <a:tabLst>
                <a:tab pos="291465" algn="l"/>
                <a:tab pos="1123315" algn="l"/>
                <a:tab pos="2802890" algn="l"/>
                <a:tab pos="3944620" algn="l"/>
                <a:tab pos="4392295" algn="l"/>
                <a:tab pos="6442075" algn="l"/>
              </a:tabLst>
            </a:pPr>
            <a:r>
              <a:rPr sz="2800" spc="-20" dirty="0">
                <a:latin typeface="Cambria Math" panose="02040503050406030204"/>
                <a:cs typeface="Cambria Math" panose="02040503050406030204"/>
              </a:rPr>
              <a:t>Loss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7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104" baseline="29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6</a:t>
            </a:r>
            <a:r>
              <a:rPr sz="2800" spc="70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185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548235"/>
                </a:solidFill>
                <a:latin typeface="Cambria Math" panose="02040503050406030204"/>
                <a:cs typeface="Cambria Math" panose="02040503050406030204"/>
              </a:rPr>
              <a:t>7</a:t>
            </a:r>
            <a:r>
              <a:rPr sz="2800" spc="18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185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𝐱</a:t>
            </a:r>
            <a:r>
              <a:rPr sz="3000" spc="277" baseline="29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8</a:t>
            </a:r>
            <a:r>
              <a:rPr sz="3000" baseline="29000" dirty="0">
                <a:solidFill>
                  <a:srgbClr val="0070C0"/>
                </a:solidFill>
                <a:latin typeface="Cambria Math" panose="02040503050406030204"/>
                <a:cs typeface="Cambria Math" panose="02040503050406030204"/>
              </a:rPr>
              <a:t>	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max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25" dirty="0">
                <a:latin typeface="Cambria Math" panose="02040503050406030204"/>
                <a:cs typeface="Cambria Math" panose="02040503050406030204"/>
              </a:rPr>
              <a:t>0,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200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300" baseline="29000" dirty="0">
                <a:latin typeface="Cambria Math" panose="02040503050406030204"/>
                <a:cs typeface="Cambria Math" panose="02040503050406030204"/>
              </a:rPr>
              <a:t>7</a:t>
            </a:r>
            <a:r>
              <a:rPr sz="3000" spc="480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+ 𝛼</a:t>
            </a:r>
            <a:r>
              <a:rPr sz="2800" spc="9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175" dirty="0">
                <a:latin typeface="Cambria Math" panose="02040503050406030204"/>
                <a:cs typeface="Cambria Math" panose="02040503050406030204"/>
              </a:rPr>
              <a:t>𝑑</a:t>
            </a:r>
            <a:r>
              <a:rPr sz="3000" spc="262" baseline="29000" dirty="0">
                <a:latin typeface="Cambria Math" panose="02040503050406030204"/>
                <a:cs typeface="Cambria Math" panose="02040503050406030204"/>
              </a:rPr>
              <a:t>8</a:t>
            </a:r>
            <a:r>
              <a:rPr sz="3000" baseline="29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.</a:t>
            </a:r>
            <a:endParaRPr sz="2800" dirty="0">
              <a:latin typeface="Calibri" panose="020F0502020204030204"/>
              <a:cs typeface="Calibri" panose="020F0502020204030204"/>
            </a:endParaRPr>
          </a:p>
          <a:p>
            <a:pPr marL="291465" indent="-227965">
              <a:lnSpc>
                <a:spcPct val="100000"/>
              </a:lnSpc>
              <a:spcBef>
                <a:spcPts val="1940"/>
              </a:spcBef>
              <a:buFont typeface="Arial" panose="020B0604020202020204"/>
              <a:buChar char="•"/>
              <a:tabLst>
                <a:tab pos="291465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Update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CNN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(function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𝐟</a:t>
            </a:r>
            <a:r>
              <a:rPr sz="2800" dirty="0">
                <a:latin typeface="Calibri" panose="020F0502020204030204"/>
                <a:cs typeface="Calibri" panose="020F0502020204030204"/>
              </a:rPr>
              <a:t>)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decrease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loss.</a:t>
            </a:r>
            <a:endParaRPr sz="2800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36B1-8909-4706-BF3D-2597E300D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011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Quadruplet loss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3AB43-4386-4375-83BA-C938C7A138C6}"/>
              </a:ext>
            </a:extLst>
          </p:cNvPr>
          <p:cNvSpPr txBox="1"/>
          <p:nvPr/>
        </p:nvSpPr>
        <p:spPr>
          <a:xfrm>
            <a:off x="966355" y="1322286"/>
            <a:ext cx="10972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Components:</a:t>
            </a:r>
          </a:p>
          <a:p>
            <a:pPr algn="l"/>
            <a:endParaRPr lang="en-US" b="1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Anchor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The reference image that will be compared to others.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Positive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An image of the same class as the anchor.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Negative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An image of a different class from the anchor.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Second Negative</a:t>
            </a: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 An image from a different class than both the anchor and positive, but also distinct from the first negative.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FA52E-9CC2-43C8-8220-06C98A30DD45}"/>
              </a:ext>
            </a:extLst>
          </p:cNvPr>
          <p:cNvSpPr txBox="1"/>
          <p:nvPr/>
        </p:nvSpPr>
        <p:spPr>
          <a:xfrm>
            <a:off x="1111827" y="4439565"/>
            <a:ext cx="108273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Loss Calculation:</a:t>
            </a: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quadruplet loss consists of two comparisons: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first comparison is similar to triplet loss, where the anchor-positive pair should be closer than the anchor-negative pair.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 second comparison ensures that the anchor-positive pair is closer than the positive-second negative pair.</a:t>
            </a:r>
          </a:p>
        </p:txBody>
      </p:sp>
    </p:spTree>
    <p:extLst>
      <p:ext uri="{BB962C8B-B14F-4D97-AF65-F5344CB8AC3E}">
        <p14:creationId xmlns:p14="http://schemas.microsoft.com/office/powerpoint/2010/main" val="2209323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36B1-8909-4706-BF3D-2597E300D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2011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Quadruplet loss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3D207-7294-4BA2-AFA8-216018F2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03" y="1595181"/>
            <a:ext cx="9621593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549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D12828-3833-4FB2-ACB5-4DE8B344D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652" y="1476102"/>
            <a:ext cx="8030696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220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A85F8-AFA3-4FF0-B687-945C994C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4"/>
            <a:ext cx="10515600" cy="767484"/>
          </a:xfrm>
        </p:spPr>
        <p:txBody>
          <a:bodyPr/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Siamese Network- Contrastive Loss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1409E-9D9F-4EC3-8751-4082020DF1FF}"/>
              </a:ext>
            </a:extLst>
          </p:cNvPr>
          <p:cNvSpPr/>
          <p:nvPr/>
        </p:nvSpPr>
        <p:spPr>
          <a:xfrm>
            <a:off x="436418" y="1849582"/>
            <a:ext cx="2805546" cy="1465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Image Data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3C768B-762A-4C5F-97D5-277D284904D3}"/>
              </a:ext>
            </a:extLst>
          </p:cNvPr>
          <p:cNvSpPr/>
          <p:nvPr/>
        </p:nvSpPr>
        <p:spPr>
          <a:xfrm>
            <a:off x="571499" y="2275608"/>
            <a:ext cx="1222664" cy="945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Input Images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6AC67-B9C4-43AB-9324-DF07602E51EC}"/>
              </a:ext>
            </a:extLst>
          </p:cNvPr>
          <p:cNvSpPr/>
          <p:nvPr/>
        </p:nvSpPr>
        <p:spPr>
          <a:xfrm>
            <a:off x="1887684" y="2282534"/>
            <a:ext cx="1222664" cy="9455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Labels 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996C052-6292-42CF-A19D-3AF44DC0959F}"/>
              </a:ext>
            </a:extLst>
          </p:cNvPr>
          <p:cNvSpPr/>
          <p:nvPr/>
        </p:nvSpPr>
        <p:spPr>
          <a:xfrm>
            <a:off x="3241964" y="1922314"/>
            <a:ext cx="2400300" cy="1143001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Training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41977A-0D82-48C3-A38B-BA917E258387}"/>
              </a:ext>
            </a:extLst>
          </p:cNvPr>
          <p:cNvSpPr/>
          <p:nvPr/>
        </p:nvSpPr>
        <p:spPr>
          <a:xfrm>
            <a:off x="5673434" y="1059870"/>
            <a:ext cx="4208318" cy="42394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5C3383-E4C9-4241-A6AE-77918DC5D57C}"/>
              </a:ext>
            </a:extLst>
          </p:cNvPr>
          <p:cNvSpPr txBox="1"/>
          <p:nvPr/>
        </p:nvSpPr>
        <p:spPr>
          <a:xfrm>
            <a:off x="477979" y="5419727"/>
            <a:ext cx="8104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Positive Pair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Two images of the same class (similar images).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Negative Pair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: Two images from different classes (dissimilar images).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0D96AE-683A-4BC5-B887-4897503987A4}"/>
              </a:ext>
            </a:extLst>
          </p:cNvPr>
          <p:cNvSpPr/>
          <p:nvPr/>
        </p:nvSpPr>
        <p:spPr>
          <a:xfrm>
            <a:off x="5953991" y="1381991"/>
            <a:ext cx="3553691" cy="445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(Image 1, Image 2 ,1) positive pair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B79382-7066-4F6E-8D58-6FD9174711C1}"/>
              </a:ext>
            </a:extLst>
          </p:cNvPr>
          <p:cNvSpPr/>
          <p:nvPr/>
        </p:nvSpPr>
        <p:spPr>
          <a:xfrm>
            <a:off x="5940135" y="2012377"/>
            <a:ext cx="3553691" cy="445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(Image 1, Image 2 ,1) positive pair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562A1E-1F8C-4DA7-8AD3-EBEB83739EFD}"/>
              </a:ext>
            </a:extLst>
          </p:cNvPr>
          <p:cNvSpPr/>
          <p:nvPr/>
        </p:nvSpPr>
        <p:spPr>
          <a:xfrm>
            <a:off x="5957452" y="2715496"/>
            <a:ext cx="3553691" cy="445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(Image 1, Image 2 ,0) negative pair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4656C3-018F-4876-8679-0ADFDFC0CE31}"/>
              </a:ext>
            </a:extLst>
          </p:cNvPr>
          <p:cNvSpPr/>
          <p:nvPr/>
        </p:nvSpPr>
        <p:spPr>
          <a:xfrm>
            <a:off x="5988625" y="3390905"/>
            <a:ext cx="3553691" cy="445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(Image 1, Image 2 ,0) negative pair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E1E43E-D558-44F4-9CAA-89A799028CDD}"/>
              </a:ext>
            </a:extLst>
          </p:cNvPr>
          <p:cNvSpPr/>
          <p:nvPr/>
        </p:nvSpPr>
        <p:spPr>
          <a:xfrm>
            <a:off x="6037115" y="4769433"/>
            <a:ext cx="3553691" cy="445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(Image 1, Image 2 ,1) positive pair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F3C6C8-A194-4DC1-89D5-A1C33ED8624C}"/>
              </a:ext>
            </a:extLst>
          </p:cNvPr>
          <p:cNvSpPr txBox="1"/>
          <p:nvPr/>
        </p:nvSpPr>
        <p:spPr>
          <a:xfrm>
            <a:off x="0" y="6385942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Typically, both images in a pair will pass through the same feature extraction network to produce consistent 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37067202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E1581-CF90-4ABC-B1FD-6CB5DC4B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638309" cy="74670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   Contrastive loss                              </a:t>
            </a:r>
            <a:endParaRPr lang="en-IN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A72E9-3FC9-41C2-813F-8531900F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69" y="1443841"/>
            <a:ext cx="6656061" cy="992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849ED9-4CB3-4A9D-9F18-997E46DE8E60}"/>
              </a:ext>
            </a:extLst>
          </p:cNvPr>
          <p:cNvSpPr txBox="1"/>
          <p:nvPr/>
        </p:nvSpPr>
        <p:spPr>
          <a:xfrm>
            <a:off x="1309255" y="2551837"/>
            <a:ext cx="10515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b="0" i="1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y</a:t>
            </a:r>
            <a:r>
              <a:rPr lang="en-US" sz="20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is a binary label indicating whether the pair is similar (0) or dissimilar (1).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𝐷 represents the Euclidean distance (or some other distance metric) between the two feature vectors.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𝑚 is a margin value that defines the minimum distance between dissimilar pairs.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0D0D0D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D0D0D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𝐿 is the resulting contrastive loss value.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93981-8000-4205-97DA-00F81480638B}"/>
              </a:ext>
            </a:extLst>
          </p:cNvPr>
          <p:cNvSpPr txBox="1"/>
          <p:nvPr/>
        </p:nvSpPr>
        <p:spPr>
          <a:xfrm>
            <a:off x="187036" y="6133149"/>
            <a:ext cx="1156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loss aims to minimize the distance between positive pairs and enforce a margin of separation between negative pairs.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 margin </a:t>
            </a:r>
            <a:r>
              <a:rPr lang="en-US" b="0" i="1" dirty="0">
                <a:solidFill>
                  <a:srgbClr val="0D0D0D"/>
                </a:solidFill>
                <a:effectLst/>
                <a:latin typeface="KaTeX_Math"/>
              </a:rPr>
              <a:t>m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ensures that negative pairs don't get too close, preventing the model from clustering all pairs too tightly.</a:t>
            </a:r>
          </a:p>
        </p:txBody>
      </p:sp>
    </p:spTree>
    <p:extLst>
      <p:ext uri="{BB962C8B-B14F-4D97-AF65-F5344CB8AC3E}">
        <p14:creationId xmlns:p14="http://schemas.microsoft.com/office/powerpoint/2010/main" val="2768977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5763</Words>
  <Application>Microsoft Office PowerPoint</Application>
  <PresentationFormat>Widescreen</PresentationFormat>
  <Paragraphs>1377</Paragraphs>
  <Slides>150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64" baseType="lpstr">
      <vt:lpstr>Arial</vt:lpstr>
      <vt:lpstr>Calibri</vt:lpstr>
      <vt:lpstr>Calibri Light</vt:lpstr>
      <vt:lpstr>Cambria</vt:lpstr>
      <vt:lpstr>Cambria Math</vt:lpstr>
      <vt:lpstr>Courier New</vt:lpstr>
      <vt:lpstr>DejaVuSans</vt:lpstr>
      <vt:lpstr>KaTeX_Math</vt:lpstr>
      <vt:lpstr>Kepler Std Ext</vt:lpstr>
      <vt:lpstr>Söhne</vt:lpstr>
      <vt:lpstr>Times New Roman</vt:lpstr>
      <vt:lpstr>Verdana</vt:lpstr>
      <vt:lpstr>Wingdings</vt:lpstr>
      <vt:lpstr>Office Theme</vt:lpstr>
      <vt:lpstr>PowerPoint Presentation</vt:lpstr>
      <vt:lpstr>                                Content</vt:lpstr>
      <vt:lpstr> Image similarity models </vt:lpstr>
      <vt:lpstr>Applications: </vt:lpstr>
      <vt:lpstr>Model Types: </vt:lpstr>
      <vt:lpstr>PowerPoint Presentation</vt:lpstr>
      <vt:lpstr>Few-Shot Learning</vt:lpstr>
      <vt:lpstr>PowerPoint Presentation</vt:lpstr>
      <vt:lpstr>Support Set</vt:lpstr>
      <vt:lpstr>                             Terminology</vt:lpstr>
      <vt:lpstr>Goal of Few shot learning</vt:lpstr>
      <vt:lpstr>PowerPoint Presentation</vt:lpstr>
      <vt:lpstr>Are they the same kind of animal?</vt:lpstr>
      <vt:lpstr>Are they the same kind of animal?</vt:lpstr>
      <vt:lpstr>Are they the same kind of animal?</vt:lpstr>
      <vt:lpstr>PowerPoint Presentation</vt:lpstr>
      <vt:lpstr>Few-Shot Learning</vt:lpstr>
      <vt:lpstr>Difference between training set and support set</vt:lpstr>
      <vt:lpstr>Difference between training set and support set</vt:lpstr>
      <vt:lpstr>              Basic idea of few shot learning.  </vt:lpstr>
      <vt:lpstr>Few-Shot Learning and Meta Learning</vt:lpstr>
      <vt:lpstr>Meta Learning</vt:lpstr>
      <vt:lpstr>PowerPoint Presentation</vt:lpstr>
      <vt:lpstr>Meta Learning</vt:lpstr>
      <vt:lpstr>Meta Learning</vt:lpstr>
      <vt:lpstr>Supervised Learning vs. Few-Shot Learning</vt:lpstr>
      <vt:lpstr>Supervised Learning vs. Few-Shot Learning</vt:lpstr>
      <vt:lpstr>Training Set, Support Set, and Query</vt:lpstr>
      <vt:lpstr>k-way n-shot Support Set</vt:lpstr>
      <vt:lpstr>k-way n-shot Support Set</vt:lpstr>
      <vt:lpstr>Prediction Accuracy</vt:lpstr>
      <vt:lpstr>Squirrel</vt:lpstr>
      <vt:lpstr>Prediction Accuracy</vt:lpstr>
      <vt:lpstr>Squirrel</vt:lpstr>
      <vt:lpstr>Idea: Learn a Similarity Function</vt:lpstr>
      <vt:lpstr>Basic Idea</vt:lpstr>
      <vt:lpstr>Basic Idea</vt:lpstr>
      <vt:lpstr>Basic Idea</vt:lpstr>
      <vt:lpstr>Basic Idea</vt:lpstr>
      <vt:lpstr>Basic Idea</vt:lpstr>
      <vt:lpstr>Basic Idea</vt:lpstr>
      <vt:lpstr>Basic Idea</vt:lpstr>
      <vt:lpstr>Basic Idea</vt:lpstr>
      <vt:lpstr>Basic Idea</vt:lpstr>
      <vt:lpstr>Basic Idea</vt:lpstr>
      <vt:lpstr>Datasets</vt:lpstr>
      <vt:lpstr>Omniglot</vt:lpstr>
      <vt:lpstr>Omniglot</vt:lpstr>
      <vt:lpstr>Omniglot</vt:lpstr>
      <vt:lpstr>Omniglot</vt:lpstr>
      <vt:lpstr>Omniglot</vt:lpstr>
      <vt:lpstr>Mini-ImageNet</vt:lpstr>
      <vt:lpstr>Siamese Network</vt:lpstr>
      <vt:lpstr>Learning Pairwise Similarity Scores</vt:lpstr>
      <vt:lpstr>Training Set</vt:lpstr>
      <vt:lpstr>Training Data</vt:lpstr>
      <vt:lpstr>CNN for Feature Extraction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One-Shot Prediction</vt:lpstr>
      <vt:lpstr>One-Shot Prediction</vt:lpstr>
      <vt:lpstr>One-Shot Prediction</vt:lpstr>
      <vt:lpstr>One-Shot Prediction</vt:lpstr>
      <vt:lpstr>One-Shot Prediction</vt:lpstr>
      <vt:lpstr>       One-Shot Prediction</vt:lpstr>
      <vt:lpstr>Triplet Loss</vt:lpstr>
      <vt:lpstr>Data for Training Siamese Network</vt:lpstr>
      <vt:lpstr>Data for Training Siamese Network</vt:lpstr>
      <vt:lpstr>Data for Training Siamese Network</vt:lpstr>
      <vt:lpstr>Data for Training Siamese Network</vt:lpstr>
      <vt:lpstr>Data for Training Siamese Network</vt:lpstr>
      <vt:lpstr>Data for Training Siamese Network</vt:lpstr>
      <vt:lpstr>Data for Training Siamese Network</vt:lpstr>
      <vt:lpstr>Training- triplet Loss</vt:lpstr>
      <vt:lpstr>Triplet Loss</vt:lpstr>
      <vt:lpstr>Triplet Loss</vt:lpstr>
      <vt:lpstr>Triplet Loss</vt:lpstr>
      <vt:lpstr>Triplet Loss</vt:lpstr>
      <vt:lpstr>Triplet Loss</vt:lpstr>
      <vt:lpstr>Triplet Loss</vt:lpstr>
      <vt:lpstr>Triplet Loss</vt:lpstr>
      <vt:lpstr>Triplet Loss</vt:lpstr>
      <vt:lpstr>Triplet Loss</vt:lpstr>
      <vt:lpstr>Triplet Loss</vt:lpstr>
      <vt:lpstr>Triplet Loss</vt:lpstr>
      <vt:lpstr>Quadruplet loss</vt:lpstr>
      <vt:lpstr>Quadruplet loss</vt:lpstr>
      <vt:lpstr>PowerPoint Presentation</vt:lpstr>
      <vt:lpstr>Siamese Network- Contrastive Loss</vt:lpstr>
      <vt:lpstr>    Contrastive loss                              </vt:lpstr>
      <vt:lpstr>PowerPoint Presentation</vt:lpstr>
      <vt:lpstr>PowerPoint Presentation</vt:lpstr>
      <vt:lpstr>One-Shot Prediction</vt:lpstr>
      <vt:lpstr>One-Shot Prediction</vt:lpstr>
      <vt:lpstr>One-Shot Prediction</vt:lpstr>
      <vt:lpstr>One-Shot Prediction</vt:lpstr>
      <vt:lpstr>One-Shot Prediction</vt:lpstr>
      <vt:lpstr>Summary</vt:lpstr>
      <vt:lpstr>Basic Idea of Few-Shot Learning</vt:lpstr>
      <vt:lpstr>Siamese Network for Pairwise Similarity</vt:lpstr>
      <vt:lpstr>Siamese Network with Triplet Loss</vt:lpstr>
      <vt:lpstr>Pretraining and Fine Tuning</vt:lpstr>
      <vt:lpstr>Preliminary</vt:lpstr>
      <vt:lpstr>Cosine Similarity</vt:lpstr>
      <vt:lpstr>Cosine Similarity</vt:lpstr>
      <vt:lpstr>Cosine Similarity</vt:lpstr>
      <vt:lpstr>Cosine Similarity</vt:lpstr>
      <vt:lpstr>Softmax Function</vt:lpstr>
      <vt:lpstr>Softmax Function</vt:lpstr>
      <vt:lpstr>PowerPoint Presentation</vt:lpstr>
      <vt:lpstr>Few-Shot Prediction Using Pretrained CNN</vt:lpstr>
      <vt:lpstr>Pretraining</vt:lpstr>
      <vt:lpstr>3-Way 2-Shot Support Set:</vt:lpstr>
      <vt:lpstr>3-Way 2-Shot Support Set:</vt:lpstr>
      <vt:lpstr>3-Way 2-Shot Support Set:</vt:lpstr>
      <vt:lpstr>Making Few-Shot Prediction</vt:lpstr>
      <vt:lpstr>Making Few-Shot Prediction</vt:lpstr>
      <vt:lpstr>Making Few-Shot Prediction</vt:lpstr>
      <vt:lpstr>Making Few-Shot Prediction</vt:lpstr>
      <vt:lpstr>Making Few-Shot Prediction</vt:lpstr>
      <vt:lpstr>Fine-Tuning</vt:lpstr>
      <vt:lpstr>Few-Shot Prediction Using Pretrained CNN</vt:lpstr>
      <vt:lpstr>Few-Shot Prediction Using Pretrained CNN</vt:lpstr>
      <vt:lpstr>Fine Tuning</vt:lpstr>
      <vt:lpstr>Fine Tuning</vt:lpstr>
      <vt:lpstr>       Fine Tuning</vt:lpstr>
      <vt:lpstr>Benefit of Fine Tuning</vt:lpstr>
      <vt:lpstr>Trick 1: A Good Initialization</vt:lpstr>
      <vt:lpstr>Trick 2: Entropy Regularization</vt:lpstr>
      <vt:lpstr>Trick 2: Entropy Regularization</vt:lpstr>
      <vt:lpstr>Trick 3: Cosine Similarity + Softmax Classifier</vt:lpstr>
      <vt:lpstr>Trick 3: Cosine Similarity + Softmax Classifier</vt:lpstr>
      <vt:lpstr>Trick 3: Cosine Similarity + Softmax Classifier</vt:lpstr>
      <vt:lpstr>Trick 3: Cosine Similarity + Softmax Classifier</vt:lpstr>
      <vt:lpstr>Summary</vt:lpstr>
      <vt:lpstr>Few-Shot Prediction by Pretrained CNN</vt:lpstr>
      <vt:lpstr>Few-Shot Prediction by Pretrained CNN</vt:lpstr>
      <vt:lpstr>Few-Shot Prediction by Pretrained CNN</vt:lpstr>
      <vt:lpstr>Few-Shot Prediction by Pretrained CNN</vt:lpstr>
      <vt:lpstr>Fine Tuning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Anvit Joshi</dc:creator>
  <cp:lastModifiedBy>Anvit Joshi</cp:lastModifiedBy>
  <cp:revision>90</cp:revision>
  <dcterms:created xsi:type="dcterms:W3CDTF">2024-04-22T07:34:29Z</dcterms:created>
  <dcterms:modified xsi:type="dcterms:W3CDTF">2024-05-10T16:47:09Z</dcterms:modified>
</cp:coreProperties>
</file>